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  <p:sldMasterId id="2147483664" r:id="rId2"/>
  </p:sldMasterIdLst>
  <p:notesMasterIdLst>
    <p:notesMasterId r:id="rId3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86" r:id="rId21"/>
    <p:sldId id="275" r:id="rId22"/>
    <p:sldId id="276" r:id="rId23"/>
    <p:sldId id="287" r:id="rId24"/>
    <p:sldId id="278" r:id="rId25"/>
    <p:sldId id="288" r:id="rId26"/>
    <p:sldId id="280" r:id="rId27"/>
    <p:sldId id="281" r:id="rId28"/>
    <p:sldId id="289" r:id="rId29"/>
    <p:sldId id="283" r:id="rId30"/>
    <p:sldId id="284" r:id="rId31"/>
    <p:sldId id="285" r:id="rId32"/>
  </p:sldIdLst>
  <p:sldSz cx="12192000" cy="6858000"/>
  <p:notesSz cx="6858000" cy="9144000"/>
  <p:embeddedFontLst>
    <p:embeddedFont>
      <p:font typeface="Arial Narrow" panose="020B0606020202030204" pitchFamily="34" charset="0"/>
      <p:regular r:id="rId34"/>
      <p:bold r:id="rId35"/>
      <p:italic r:id="rId36"/>
      <p:boldItalic r:id="rId37"/>
    </p:embeddedFont>
    <p:embeddedFont>
      <p:font typeface="Inconsolata" pitchFamily="1" charset="0"/>
      <p:regular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2" roundtripDataSignature="AMtx7mgjTNhm7CAEomCqxIuxP589loW/m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28"/>
    <p:restoredTop sz="94631"/>
  </p:normalViewPr>
  <p:slideViewPr>
    <p:cSldViewPr snapToGrid="0">
      <p:cViewPr varScale="1">
        <p:scale>
          <a:sx n="70" d="100"/>
          <a:sy n="70" d="100"/>
        </p:scale>
        <p:origin x="2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font" Target="fonts/font1.fntdata"/><Relationship Id="rId42" Type="http://customschemas.google.com/relationships/presentationmetadata" Target="metadata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4.fntdata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2.fntdata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 spc="0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9" name="Google Shape;249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Image © Shutterstock/Gorodenkoff</a:t>
            </a:r>
            <a:endParaRPr/>
          </a:p>
        </p:txBody>
      </p:sp>
      <p:sp>
        <p:nvSpPr>
          <p:cNvPr id="250" name="Google Shape;250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8" name="Google Shape;33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dirty="0"/>
              <a:t>Image © </a:t>
            </a:r>
            <a:r>
              <a:rPr lang="en-GB" dirty="0" err="1"/>
              <a:t>Unsplash</a:t>
            </a:r>
            <a:r>
              <a:rPr lang="en-GB" dirty="0"/>
              <a:t>/Compagnons</a:t>
            </a:r>
            <a:endParaRPr dirty="0"/>
          </a:p>
        </p:txBody>
      </p:sp>
      <p:sp>
        <p:nvSpPr>
          <p:cNvPr id="339" name="Google Shape;339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34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6" name="Google Shape;35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5" name="Google Shape;36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9" name="Google Shape;39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7" name="Google Shape;407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Image © Shutterstock/FOTO Eak</a:t>
            </a:r>
            <a:endParaRPr/>
          </a:p>
        </p:txBody>
      </p:sp>
      <p:sp>
        <p:nvSpPr>
          <p:cNvPr id="408" name="Google Shape;408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7" name="Google Shape;427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8" name="Google Shape;25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35" name="Google Shape;435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Image © Shutterstock/Money Business Images</a:t>
            </a:r>
            <a:endParaRPr/>
          </a:p>
        </p:txBody>
      </p:sp>
      <p:sp>
        <p:nvSpPr>
          <p:cNvPr id="436" name="Google Shape;436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5" name="Google Shape;455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9" name="Google Shape;479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/>
              <a:t>Image © Shutterstock/TippaPatt</a:t>
            </a:r>
            <a:endParaRPr/>
          </a:p>
        </p:txBody>
      </p:sp>
      <p:sp>
        <p:nvSpPr>
          <p:cNvPr id="480" name="Google Shape;480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9" name="Google Shape;489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0" name="Google Shape;490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8" name="Google Shape;508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6" name="Google Shape;516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5" name="Google Shape;525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8" name="Google Shape;26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7" name="Google Shape;27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8" name="Google Shape;278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8" name="Google Shape;28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7" name="Google Shape;29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8" name="Google Shape;30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7" name="Google Shape;317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8" name="Google Shape;32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Image © </a:t>
            </a:r>
            <a:r>
              <a:rPr lang="en-GB" dirty="0" err="1"/>
              <a:t>Unsplash</a:t>
            </a:r>
            <a:r>
              <a:rPr lang="en-GB" dirty="0"/>
              <a:t>/Juanjo Jaramillo</a:t>
            </a:r>
            <a:endParaRPr dirty="0"/>
          </a:p>
        </p:txBody>
      </p:sp>
      <p:sp>
        <p:nvSpPr>
          <p:cNvPr id="329" name="Google Shape;32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13;p32" descr="Software developers discussing a solution in an office environment in front of their computer screens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634072"/>
            <a:ext cx="12192000" cy="642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16779AE-0273-9E66-EE08-483BA92618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35601"/>
            <a:ext cx="12192000" cy="46224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2396DFE-F9E9-246E-F447-E96D2642906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6001" y="1904693"/>
            <a:ext cx="1799998" cy="1799998"/>
          </a:xfrm>
          <a:prstGeom prst="rect">
            <a:avLst/>
          </a:prstGeom>
        </p:spPr>
      </p:pic>
      <p:pic>
        <p:nvPicPr>
          <p:cNvPr id="4" name="Picture 3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BB2AD95F-C1F5-3578-6D4D-ED4DBC7864A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  <p:sp>
        <p:nvSpPr>
          <p:cNvPr id="15" name="Google Shape;15;p32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5200"/>
              <a:buFont typeface="Arial"/>
              <a:buNone/>
              <a:defRPr sz="5200" b="1">
                <a:solidFill>
                  <a:srgbClr val="534C2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32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7" name="Google Shape;17;p32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32"/>
          <p:cNvSpPr txBox="1">
            <a:spLocks noGrp="1"/>
          </p:cNvSpPr>
          <p:nvPr>
            <p:ph type="body" idx="2"/>
          </p:nvPr>
        </p:nvSpPr>
        <p:spPr>
          <a:xfrm>
            <a:off x="6200775" y="3055399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534C2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" name="Google Shape;19;p32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pause">
  <p:cSld name="Lesson pause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41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0869"/>
            <a:ext cx="12192000" cy="5247131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41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41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5200"/>
              <a:buFont typeface="Arial"/>
              <a:buNone/>
              <a:defRPr sz="5200" b="1">
                <a:solidFill>
                  <a:srgbClr val="534C2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1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79" name="Google Shape;79;p41" descr="A picture containing screenshot, graphics, pattern, circ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3453" y="491318"/>
            <a:ext cx="2178305" cy="9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>
  <p:cSld name="Activity_video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2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4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2"/>
          <p:cNvSpPr>
            <a:spLocks noGrp="1"/>
          </p:cNvSpPr>
          <p:nvPr>
            <p:ph type="media" idx="2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Google Shape;84;p4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4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42"/>
          <p:cNvSpPr>
            <a:spLocks noGrp="1"/>
          </p:cNvSpPr>
          <p:nvPr>
            <p:ph type="media" idx="4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42"/>
          <p:cNvSpPr>
            <a:spLocks noGrp="1"/>
          </p:cNvSpPr>
          <p:nvPr>
            <p:ph type="media" idx="5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Google Shape;88;p42"/>
          <p:cNvSpPr>
            <a:spLocks noGrp="1"/>
          </p:cNvSpPr>
          <p:nvPr>
            <p:ph type="media" idx="6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42"/>
          <p:cNvSpPr>
            <a:spLocks noGrp="1"/>
          </p:cNvSpPr>
          <p:nvPr>
            <p:ph type="media" idx="7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42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91" name="Google Shape;91;p42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92" name="Google Shape;92;p42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93" name="Google Shape;93;p42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94" name="Google Shape;94;p42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1_Activity_video+caption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3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7" name="Google Shape;97;p4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8" name="Google Shape;98;p43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Google Shape;99;p4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4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" name="Google Shape;101;p43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44" descr="A picture containing screenshot, design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7556311" y="1610867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4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4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4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4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4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>
  <p:cSld name="Activity_text+image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45"/>
          <p:cNvSpPr txBox="1">
            <a:spLocks noGrp="1"/>
          </p:cNvSpPr>
          <p:nvPr>
            <p:ph type="body" idx="1"/>
          </p:nvPr>
        </p:nvSpPr>
        <p:spPr>
          <a:xfrm>
            <a:off x="839788" y="1872343"/>
            <a:ext cx="3932238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1" name="Google Shape;111;p4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45"/>
          <p:cNvSpPr>
            <a:spLocks noGrp="1"/>
          </p:cNvSpPr>
          <p:nvPr>
            <p:ph type="pic" idx="2"/>
          </p:nvPr>
        </p:nvSpPr>
        <p:spPr>
          <a:xfrm>
            <a:off x="5183188" y="1284514"/>
            <a:ext cx="5762398" cy="4576536"/>
          </a:xfrm>
          <a:prstGeom prst="rect">
            <a:avLst/>
          </a:prstGeom>
          <a:noFill/>
          <a:ln>
            <a:noFill/>
          </a:ln>
        </p:spPr>
      </p:sp>
      <p:sp>
        <p:nvSpPr>
          <p:cNvPr id="113" name="Google Shape;113;p4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4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45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Activity_text+box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" name="Google Shape;118;p4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4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46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FFF5C4"/>
          </a:solidFill>
          <a:ln w="19050" cap="sq" cmpd="sng">
            <a:solidFill>
              <a:srgbClr val="534C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4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2" name="Google Shape;122;p46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48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1771"/>
            <a:ext cx="12192000" cy="3461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48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1906"/>
          <a:stretch/>
        </p:blipFill>
        <p:spPr>
          <a:xfrm>
            <a:off x="0" y="2235601"/>
            <a:ext cx="12192000" cy="462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48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6001" y="1904693"/>
            <a:ext cx="1799998" cy="1799998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48"/>
          <p:cNvSpPr txBox="1">
            <a:spLocks noGrp="1"/>
          </p:cNvSpPr>
          <p:nvPr>
            <p:ph type="ctrTitle"/>
          </p:nvPr>
        </p:nvSpPr>
        <p:spPr>
          <a:xfrm>
            <a:off x="703163" y="3829221"/>
            <a:ext cx="11016505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5200"/>
              <a:buFont typeface="Arial"/>
              <a:buNone/>
              <a:defRPr sz="5200" b="1">
                <a:solidFill>
                  <a:srgbClr val="534C2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48"/>
          <p:cNvSpPr txBox="1">
            <a:spLocks noGrp="1"/>
          </p:cNvSpPr>
          <p:nvPr>
            <p:ph type="subTitle" idx="1"/>
          </p:nvPr>
        </p:nvSpPr>
        <p:spPr>
          <a:xfrm>
            <a:off x="703163" y="4897304"/>
            <a:ext cx="11016505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3" name="Google Shape;133;p48"/>
          <p:cNvSpPr txBox="1"/>
          <p:nvPr/>
        </p:nvSpPr>
        <p:spPr>
          <a:xfrm>
            <a:off x="4038600" y="6350465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[Month] [year]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48"/>
          <p:cNvSpPr txBox="1">
            <a:spLocks noGrp="1"/>
          </p:cNvSpPr>
          <p:nvPr>
            <p:ph type="body" idx="2"/>
          </p:nvPr>
        </p:nvSpPr>
        <p:spPr>
          <a:xfrm>
            <a:off x="7001714" y="3101456"/>
            <a:ext cx="471795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 b="1" i="0" u="none">
                <a:solidFill>
                  <a:srgbClr val="534C2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35" name="Google Shape;135;p48"/>
          <p:cNvSpPr txBox="1">
            <a:spLocks noGrp="1"/>
          </p:cNvSpPr>
          <p:nvPr>
            <p:ph type="body" idx="3"/>
          </p:nvPr>
        </p:nvSpPr>
        <p:spPr>
          <a:xfrm>
            <a:off x="703163" y="5619978"/>
            <a:ext cx="11016505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36" name="Google Shape;136;p48" descr="A picture containing screenshot, graphics, pattern, circle&#10;&#10;Description automatically generated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163" y="2486257"/>
            <a:ext cx="2049637" cy="860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/Plenary_In this resource">
  <p:cSld name="Intro/Plenary_In this resource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4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4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0" name="Google Shape;140;p4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[Month] [year]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49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 u="none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2" name="Google Shape;142;p4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3" name="Google Shape;143;p49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/Plenary_text_full width_plain">
  <p:cSld name="Intro/Plenary_text_full width_plain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5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6" name="Google Shape;146;p5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[Month] [year]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Google Shape;147;p50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48" name="Google Shape;148;p5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50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/Plenary_text_full width_box outline">
  <p:cSld name="Intro/Plenary_text_full width_box outline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5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5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3" name="Google Shape;153;p51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[Month] [year]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51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5" name="Google Shape;155;p51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3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3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33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3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3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/Plenary_text_full width_box fill">
  <p:cSld name="Intro/Plenary_text_full width_box fill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5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5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59" name="Google Shape;159;p5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[Month] [year]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52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1" name="Google Shape;161;p5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/Plenary_text+image_box fill">
  <p:cSld name="Intro/Plenary_text+image_box fill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5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5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5" name="Google Shape;165;p5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[Month] [year]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53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67" name="Google Shape;167;p53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sp>
      <p:sp>
        <p:nvSpPr>
          <p:cNvPr id="168" name="Google Shape;168;p5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/Plenary_text+image_blank">
  <p:cSld name="Intro/Plenary_text+image_blank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5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5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2" name="Google Shape;172;p5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[Month] [year]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5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4" name="Google Shape;174;p54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sp>
      <p:sp>
        <p:nvSpPr>
          <p:cNvPr id="175" name="Google Shape;175;p54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_full width_plain">
  <p:cSld name="Activity_text_full width_plain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5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79" name="Google Shape;179;p5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[Month] [year]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55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1" name="Google Shape;181;p55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56" descr="A picture containing screenshot, design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7556311" y="1610867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5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56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6" name="Google Shape;186;p5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[Month] [year]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56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8" name="Google Shape;188;p56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57" descr="A picture containing screenshot, design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7556311" y="1610867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5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57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3" name="Google Shape;193;p57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4" name="Google Shape;194;p5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[Month] [year]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57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6" name="Google Shape;196;p57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7" name="Google Shape;197;p57"/>
          <p:cNvSpPr>
            <a:spLocks noGrp="1"/>
          </p:cNvSpPr>
          <p:nvPr>
            <p:ph type="body" idx="5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>
  <p:cSld name="Activity_text+image"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58"/>
          <p:cNvSpPr txBox="1">
            <a:spLocks noGrp="1"/>
          </p:cNvSpPr>
          <p:nvPr>
            <p:ph type="title"/>
          </p:nvPr>
        </p:nvSpPr>
        <p:spPr>
          <a:xfrm>
            <a:off x="839788" y="359229"/>
            <a:ext cx="10514012" cy="13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0" name="Google Shape;200;p58"/>
          <p:cNvSpPr txBox="1">
            <a:spLocks noGrp="1"/>
          </p:cNvSpPr>
          <p:nvPr>
            <p:ph type="body" idx="1"/>
          </p:nvPr>
        </p:nvSpPr>
        <p:spPr>
          <a:xfrm>
            <a:off x="839786" y="1825625"/>
            <a:ext cx="592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1" name="Google Shape;201;p5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[Month] [year]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58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3" name="Google Shape;203;p58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sp>
      <p:sp>
        <p:nvSpPr>
          <p:cNvPr id="204" name="Google Shape;204;p58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half+half_box outline">
  <p:cSld name="Activity_half+half_box outline"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5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5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[Month] [year]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8" name="Google Shape;208;p59"/>
          <p:cNvSpPr txBox="1">
            <a:spLocks noGrp="1"/>
          </p:cNvSpPr>
          <p:nvPr>
            <p:ph type="body" idx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9" name="Google Shape;209;p59"/>
          <p:cNvSpPr txBox="1">
            <a:spLocks noGrp="1"/>
          </p:cNvSpPr>
          <p:nvPr>
            <p:ph type="body" idx="2"/>
          </p:nvPr>
        </p:nvSpPr>
        <p:spPr>
          <a:xfrm>
            <a:off x="838200" y="1825625"/>
            <a:ext cx="5185755" cy="4351338"/>
          </a:xfrm>
          <a:prstGeom prst="rect">
            <a:avLst/>
          </a:prstGeom>
          <a:noFill/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0" name="Google Shape;210;p59"/>
          <p:cNvSpPr txBox="1">
            <a:spLocks noGrp="1"/>
          </p:cNvSpPr>
          <p:nvPr>
            <p:ph type="body" idx="3"/>
          </p:nvPr>
        </p:nvSpPr>
        <p:spPr>
          <a:xfrm>
            <a:off x="6168047" y="1825625"/>
            <a:ext cx="5185755" cy="4351338"/>
          </a:xfrm>
          <a:prstGeom prst="rect">
            <a:avLst/>
          </a:prstGeom>
          <a:noFill/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1" name="Google Shape;211;p59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resources box">
  <p:cSld name="Activity_text+resources box"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6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6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5" name="Google Shape;215;p6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[Month] [year]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60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FFF5C4"/>
          </a:solidFill>
          <a:ln w="19050" cap="sq" cmpd="sng">
            <a:solidFill>
              <a:srgbClr val="534C2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810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/>
            </a:lvl1pPr>
            <a:lvl2pPr marL="914400" lvl="1" indent="-355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Char char="•"/>
              <a:defRPr/>
            </a:lvl3pPr>
            <a:lvl4pPr marL="1828800" lvl="3" indent="-3302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Char char="•"/>
              <a:defRPr/>
            </a:lvl4pPr>
            <a:lvl5pPr marL="2286000" lvl="4" indent="-3302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7" name="Google Shape;217;p6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8" name="Google Shape;218;p60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+caption">
  <p:cSld name="Activity_video+caption"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6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61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2" name="Google Shape;222;p61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[Month] [year]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3" name="Google Shape;223;p61"/>
          <p:cNvSpPr txBox="1">
            <a:spLocks noGrp="1"/>
          </p:cNvSpPr>
          <p:nvPr>
            <p:ph type="body" idx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4" name="Google Shape;224;p61"/>
          <p:cNvSpPr txBox="1">
            <a:spLocks noGrp="1"/>
          </p:cNvSpPr>
          <p:nvPr>
            <p:ph type="body" idx="3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5" name="Google Shape;225;p61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oogle Shape;31;p34" descr="A picture containing screenshot, design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7556311" y="1610867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34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3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34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34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34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>
  <p:cSld name="Activity_video"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6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62"/>
          <p:cNvSpPr>
            <a:spLocks noGrp="1"/>
          </p:cNvSpPr>
          <p:nvPr>
            <p:ph type="media" idx="2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9" name="Google Shape;229;p6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[Month] [year]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62"/>
          <p:cNvSpPr txBox="1">
            <a:spLocks noGrp="1"/>
          </p:cNvSpPr>
          <p:nvPr>
            <p:ph type="body" idx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1" name="Google Shape;231;p62"/>
          <p:cNvSpPr>
            <a:spLocks noGrp="1"/>
          </p:cNvSpPr>
          <p:nvPr>
            <p:ph type="media" idx="3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2" name="Google Shape;232;p62"/>
          <p:cNvSpPr>
            <a:spLocks noGrp="1"/>
          </p:cNvSpPr>
          <p:nvPr>
            <p:ph type="media" idx="4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3" name="Google Shape;233;p62"/>
          <p:cNvSpPr>
            <a:spLocks noGrp="1"/>
          </p:cNvSpPr>
          <p:nvPr>
            <p:ph type="media" idx="5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4" name="Google Shape;234;p62"/>
          <p:cNvSpPr>
            <a:spLocks noGrp="1"/>
          </p:cNvSpPr>
          <p:nvPr>
            <p:ph type="media" idx="6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5" name="Google Shape;235;p62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236" name="Google Shape;236;p62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237" name="Google Shape;237;p62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238" name="Google Shape;238;p62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239" name="Google Shape;239;p62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534C2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  <p:sp>
        <p:nvSpPr>
          <p:cNvPr id="240" name="Google Shape;240;p62"/>
          <p:cNvSpPr>
            <a:spLocks noGrp="1"/>
          </p:cNvSpPr>
          <p:nvPr>
            <p:ph type="body" idx="7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6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3" name="Google Shape;243;p6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4" name="Google Shape;244;p6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[Month] [year]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63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6" name="Google Shape;246;p63"/>
          <p:cNvSpPr/>
          <p:nvPr/>
        </p:nvSpPr>
        <p:spPr>
          <a:xfrm>
            <a:off x="9973929" y="162686"/>
            <a:ext cx="2078545" cy="365125"/>
          </a:xfrm>
          <a:prstGeom prst="roundRect">
            <a:avLst>
              <a:gd name="adj" fmla="val 16667"/>
            </a:avLst>
          </a:prstGeom>
          <a:solidFill>
            <a:srgbClr val="8E53EF"/>
          </a:solidFill>
          <a:ln>
            <a:noFill/>
          </a:ln>
        </p:spPr>
        <p:txBody>
          <a:bodyPr spcFirstLastPara="1" wrap="square" lIns="90000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Consolidation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3">
  <p:cSld name="Intro_3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35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3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35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35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35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4">
  <p:cSld name="Intro_4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3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3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36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3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wo box">
  <p:cSld name="Activity_two box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3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37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6" name="Google Shape;56;p37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3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37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3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3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2" name="Google Shape;62;p3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3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4" name="Google Shape;64;p3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9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8" name="Google Shape;68;p3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August 2026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39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0" name="Google Shape;70;p39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0"/>
          <p:cNvSpPr txBox="1">
            <a:spLocks noGrp="1"/>
          </p:cNvSpPr>
          <p:nvPr>
            <p:ph type="body" idx="1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47"/>
          <p:cNvSpPr txBox="1">
            <a:spLocks noGrp="1"/>
          </p:cNvSpPr>
          <p:nvPr>
            <p:ph type="ftr" idx="11"/>
          </p:nvPr>
        </p:nvSpPr>
        <p:spPr>
          <a:xfrm>
            <a:off x="838200" y="6356350"/>
            <a:ext cx="4114800" cy="365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75757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5" name="Google Shape;125;p4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6" name="Google Shape;126;p4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ct val="100000"/>
              <a:buFont typeface="Arial"/>
              <a:buNone/>
            </a:pPr>
            <a:r>
              <a:rPr lang="en-GB"/>
              <a:t>Digital Software Development </a:t>
            </a:r>
            <a:endParaRPr/>
          </a:p>
        </p:txBody>
      </p:sp>
      <p:sp>
        <p:nvSpPr>
          <p:cNvPr id="253" name="Google Shape;253;p1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GB"/>
              <a:t>Using AI in software production</a:t>
            </a:r>
            <a:endParaRPr/>
          </a:p>
        </p:txBody>
      </p:sp>
      <p:sp>
        <p:nvSpPr>
          <p:cNvPr id="254" name="Google Shape;254;p1"/>
          <p:cNvSpPr txBox="1">
            <a:spLocks noGrp="1"/>
          </p:cNvSpPr>
          <p:nvPr>
            <p:ph type="body" idx="2"/>
          </p:nvPr>
        </p:nvSpPr>
        <p:spPr>
          <a:xfrm>
            <a:off x="6096000" y="3204798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GB"/>
              <a:t>Route: Digital</a:t>
            </a:r>
            <a:endParaRPr/>
          </a:p>
        </p:txBody>
      </p:sp>
      <p:sp>
        <p:nvSpPr>
          <p:cNvPr id="255" name="Google Shape;255;p1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Lesson 1: Comparing AI tools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4000"/>
              <a:buFont typeface="Arial"/>
              <a:buNone/>
            </a:pPr>
            <a:r>
              <a:rPr lang="en-GB">
                <a:solidFill>
                  <a:srgbClr val="151617"/>
                </a:solidFill>
              </a:rPr>
              <a:t>What AI isn’t</a:t>
            </a:r>
            <a:endParaRPr/>
          </a:p>
        </p:txBody>
      </p:sp>
      <p:sp>
        <p:nvSpPr>
          <p:cNvPr id="342" name="Google Shape;342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4297326" cy="4351338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AI can look intelligent, creative and confident, but that doesn’t mean it can think, understand or replace humans.</a:t>
            </a:r>
            <a:endParaRPr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343" name="Google Shape;343;p10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  <p:sp>
        <p:nvSpPr>
          <p:cNvPr id="344" name="Google Shape;344;p10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A10C9792-FA5C-79A7-472C-BF3F627852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idx="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75250" y="1825625"/>
            <a:ext cx="5984875" cy="4351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Common AI tools</a:t>
            </a:r>
            <a:endParaRPr/>
          </a:p>
        </p:txBody>
      </p:sp>
      <p:sp>
        <p:nvSpPr>
          <p:cNvPr id="351" name="Google Shape;35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There are different types of AI tools. Three examples of these are: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Chat-based Large Language Model (LLM), e.g. </a:t>
            </a:r>
            <a:r>
              <a:rPr lang="en-GB">
                <a:solidFill>
                  <a:srgbClr val="151617"/>
                </a:solidFill>
              </a:rPr>
              <a:t>ChatGPT, Claude</a:t>
            </a:r>
            <a:r>
              <a:rPr lang="en-GB" baseline="30000">
                <a:solidFill>
                  <a:srgbClr val="151617"/>
                </a:solidFill>
              </a:rPr>
              <a:t>®</a:t>
            </a:r>
            <a:r>
              <a:rPr lang="en-GB">
                <a:solidFill>
                  <a:srgbClr val="151617"/>
                </a:solidFill>
              </a:rPr>
              <a:t>, Gemini™ large language model and API, and Microsoft Copilot;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AI assistants, e.g. </a:t>
            </a:r>
            <a:r>
              <a:rPr lang="en-GB">
                <a:solidFill>
                  <a:srgbClr val="151617"/>
                </a:solidFill>
              </a:rPr>
              <a:t>GitHub Copilot, QuillBot, Grammarly;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Image and audio tools, e.g </a:t>
            </a:r>
            <a:r>
              <a:rPr lang="en-GB">
                <a:solidFill>
                  <a:srgbClr val="151617"/>
                </a:solidFill>
              </a:rPr>
              <a:t>DALL-E, Nano Banana, Canva, Craiyon, NotebookLM™.</a:t>
            </a:r>
            <a:endParaRPr/>
          </a:p>
        </p:txBody>
      </p:sp>
      <p:sp>
        <p:nvSpPr>
          <p:cNvPr id="352" name="Google Shape;352;p11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353" name="Google Shape;353;p11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Chat-based LLMs</a:t>
            </a:r>
            <a:endParaRPr/>
          </a:p>
        </p:txBody>
      </p:sp>
      <p:sp>
        <p:nvSpPr>
          <p:cNvPr id="359" name="Google Shape;359;p12"/>
          <p:cNvSpPr txBox="1">
            <a:spLocks noGrp="1"/>
          </p:cNvSpPr>
          <p:nvPr>
            <p:ph type="body" idx="1"/>
          </p:nvPr>
        </p:nvSpPr>
        <p:spPr>
          <a:xfrm>
            <a:off x="838199" y="1978025"/>
            <a:ext cx="704207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>
                <a:solidFill>
                  <a:srgbClr val="151617"/>
                </a:solidFill>
              </a:rPr>
              <a:t>LLMs excel at brainstorming, providing explanations, suggesting code approaches and helping you understand complex concepts through conversation.</a:t>
            </a:r>
            <a:endParaRPr/>
          </a:p>
        </p:txBody>
      </p:sp>
      <p:sp>
        <p:nvSpPr>
          <p:cNvPr id="360" name="Google Shape;360;p12"/>
          <p:cNvSpPr txBox="1">
            <a:spLocks noGrp="1"/>
          </p:cNvSpPr>
          <p:nvPr>
            <p:ph type="body" idx="2"/>
          </p:nvPr>
        </p:nvSpPr>
        <p:spPr>
          <a:xfrm>
            <a:off x="8096036" y="1978025"/>
            <a:ext cx="3268850" cy="4351338"/>
          </a:xfrm>
          <a:prstGeom prst="rect">
            <a:avLst/>
          </a:prstGeom>
          <a:solidFill>
            <a:srgbClr val="FFF5C4"/>
          </a:solidFill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/>
              <a:t>Examples</a:t>
            </a:r>
            <a:endParaRPr/>
          </a:p>
          <a:p>
            <a:pPr marL="457200" lvl="0" indent="-25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>
                <a:solidFill>
                  <a:srgbClr val="151617"/>
                </a:solidFill>
              </a:rPr>
              <a:t>ChatGPT</a:t>
            </a:r>
            <a:endParaRPr/>
          </a:p>
          <a:p>
            <a:pPr marL="457200" lvl="0" indent="-25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>
                <a:solidFill>
                  <a:srgbClr val="151617"/>
                </a:solidFill>
              </a:rPr>
              <a:t>Claude®</a:t>
            </a:r>
            <a:endParaRPr/>
          </a:p>
          <a:p>
            <a:pPr marL="457200" lvl="0" indent="-25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>
                <a:solidFill>
                  <a:srgbClr val="151617"/>
                </a:solidFill>
              </a:rPr>
              <a:t>Gemini™ large language model and API</a:t>
            </a:r>
            <a:endParaRPr/>
          </a:p>
          <a:p>
            <a:pPr marL="457200" lvl="0" indent="-25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>
                <a:solidFill>
                  <a:srgbClr val="151617"/>
                </a:solidFill>
              </a:rPr>
              <a:t>Microsoft Copilot</a:t>
            </a:r>
            <a:endParaRPr/>
          </a:p>
        </p:txBody>
      </p:sp>
      <p:sp>
        <p:nvSpPr>
          <p:cNvPr id="361" name="Google Shape;361;p12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362" name="Google Shape;362;p1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Chat-based LLMs in industry</a:t>
            </a:r>
            <a:endParaRPr/>
          </a:p>
        </p:txBody>
      </p:sp>
      <p:sp>
        <p:nvSpPr>
          <p:cNvPr id="368" name="Google Shape;368;p13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369" name="Google Shape;369;p13"/>
          <p:cNvSpPr txBox="1">
            <a:spLocks noGrp="1"/>
          </p:cNvSpPr>
          <p:nvPr>
            <p:ph type="body" idx="2"/>
          </p:nvPr>
        </p:nvSpPr>
        <p:spPr>
          <a:xfrm>
            <a:off x="849286" y="1978025"/>
            <a:ext cx="10515600" cy="3518649"/>
          </a:xfrm>
          <a:prstGeom prst="rect">
            <a:avLst/>
          </a:prstGeom>
          <a:noFill/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34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Chat-based LLMs have become a standard part of a software developer's workflow. In practice, developers use them to accelerate code review, draft technical documentation, explain unfamiliar codebases and prototype solutions before committing to a full build. 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At FutureTrain.ai, we used LLMs to generate reusable code and draft API documentation, cutting the time spent on repetitive writing tasks significantly. </a:t>
            </a:r>
            <a:endParaRPr/>
          </a:p>
        </p:txBody>
      </p:sp>
      <p:sp>
        <p:nvSpPr>
          <p:cNvPr id="370" name="Google Shape;370;p1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AI assistants</a:t>
            </a:r>
            <a:endParaRPr/>
          </a:p>
        </p:txBody>
      </p:sp>
      <p:sp>
        <p:nvSpPr>
          <p:cNvPr id="376" name="Google Shape;376;p14"/>
          <p:cNvSpPr txBox="1">
            <a:spLocks noGrp="1"/>
          </p:cNvSpPr>
          <p:nvPr>
            <p:ph type="body" idx="1"/>
          </p:nvPr>
        </p:nvSpPr>
        <p:spPr>
          <a:xfrm>
            <a:off x="838199" y="1978025"/>
            <a:ext cx="704207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34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>
                <a:solidFill>
                  <a:srgbClr val="151617"/>
                </a:solidFill>
              </a:rPr>
              <a:t>AI assistant tools offer intelligent autocomplete, suggestions for improvement, automated test generation and inline code explanations directly within your development environment.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>
                <a:solidFill>
                  <a:srgbClr val="151617"/>
                </a:solidFill>
              </a:rPr>
              <a:t>Other tools like QuillBot and Grammarly can offer assistance with writing and grammar.</a:t>
            </a:r>
            <a:endParaRPr/>
          </a:p>
        </p:txBody>
      </p:sp>
      <p:sp>
        <p:nvSpPr>
          <p:cNvPr id="377" name="Google Shape;377;p14"/>
          <p:cNvSpPr txBox="1">
            <a:spLocks noGrp="1"/>
          </p:cNvSpPr>
          <p:nvPr>
            <p:ph type="body" idx="2"/>
          </p:nvPr>
        </p:nvSpPr>
        <p:spPr>
          <a:xfrm>
            <a:off x="8096036" y="1978025"/>
            <a:ext cx="3268850" cy="4351338"/>
          </a:xfrm>
          <a:prstGeom prst="rect">
            <a:avLst/>
          </a:prstGeom>
          <a:solidFill>
            <a:srgbClr val="FFF5C4"/>
          </a:solidFill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/>
              <a:t>Examples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>
                <a:solidFill>
                  <a:srgbClr val="151617"/>
                </a:solidFill>
              </a:rPr>
              <a:t>GitHub Copilot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>
                <a:solidFill>
                  <a:srgbClr val="151617"/>
                </a:solidFill>
              </a:rPr>
              <a:t>QuillBot</a:t>
            </a:r>
            <a:endParaRPr>
              <a:solidFill>
                <a:srgbClr val="151617"/>
              </a:solidFill>
            </a:endParaRPr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>
                <a:solidFill>
                  <a:srgbClr val="151617"/>
                </a:solidFill>
              </a:rPr>
              <a:t>Grammarly</a:t>
            </a:r>
            <a:endParaRPr/>
          </a:p>
        </p:txBody>
      </p:sp>
      <p:sp>
        <p:nvSpPr>
          <p:cNvPr id="378" name="Google Shape;378;p14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9" name="Google Shape;379;p1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AI assistants in industry</a:t>
            </a:r>
            <a:endParaRPr/>
          </a:p>
        </p:txBody>
      </p:sp>
      <p:sp>
        <p:nvSpPr>
          <p:cNvPr id="385" name="Google Shape;385;p15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386" name="Google Shape;386;p15"/>
          <p:cNvSpPr txBox="1">
            <a:spLocks noGrp="1"/>
          </p:cNvSpPr>
          <p:nvPr>
            <p:ph type="body" idx="2"/>
          </p:nvPr>
        </p:nvSpPr>
        <p:spPr>
          <a:xfrm>
            <a:off x="849286" y="1978025"/>
            <a:ext cx="10515600" cy="3138505"/>
          </a:xfrm>
          <a:prstGeom prst="rect">
            <a:avLst/>
          </a:prstGeom>
          <a:noFill/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2286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AI coding assistants, like GitHub Copilot, sit directly inside the development environment, suggesting the next line or block of code as you type. </a:t>
            </a:r>
            <a:endParaRPr/>
          </a:p>
          <a:p>
            <a:pPr marL="22860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In a professional team, this speeds up the implementation of repetitive patterns so developers can focus on the logic that makes the product unique. </a:t>
            </a:r>
            <a:endParaRPr/>
          </a:p>
        </p:txBody>
      </p:sp>
      <p:sp>
        <p:nvSpPr>
          <p:cNvPr id="387" name="Google Shape;387;p1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Image and audio tools</a:t>
            </a:r>
            <a:endParaRPr/>
          </a:p>
        </p:txBody>
      </p:sp>
      <p:sp>
        <p:nvSpPr>
          <p:cNvPr id="393" name="Google Shape;393;p16"/>
          <p:cNvSpPr txBox="1">
            <a:spLocks noGrp="1"/>
          </p:cNvSpPr>
          <p:nvPr>
            <p:ph type="body" idx="1"/>
          </p:nvPr>
        </p:nvSpPr>
        <p:spPr>
          <a:xfrm>
            <a:off x="838199" y="1978025"/>
            <a:ext cx="704207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34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 dirty="0">
                <a:solidFill>
                  <a:srgbClr val="151617"/>
                </a:solidFill>
              </a:rPr>
              <a:t>These tools can help generate images, videos and audio.</a:t>
            </a:r>
            <a:endParaRPr dirty="0"/>
          </a:p>
          <a:p>
            <a:pPr marL="457200" lvl="0" indent="-342000" algn="l" rtl="0">
              <a:lnSpc>
                <a:spcPct val="108000"/>
              </a:lnSpc>
              <a:spcBef>
                <a:spcPts val="1200"/>
              </a:spcBef>
              <a:spcAft>
                <a:spcPts val="0"/>
              </a:spcAft>
              <a:buSzPts val="2400"/>
              <a:buChar char="•"/>
            </a:pPr>
            <a:r>
              <a:rPr lang="en-GB" dirty="0">
                <a:solidFill>
                  <a:srgbClr val="151617"/>
                </a:solidFill>
              </a:rPr>
              <a:t>They can also improve accessibility features in your projects.</a:t>
            </a:r>
            <a:endParaRPr dirty="0"/>
          </a:p>
        </p:txBody>
      </p:sp>
      <p:sp>
        <p:nvSpPr>
          <p:cNvPr id="394" name="Google Shape;394;p16"/>
          <p:cNvSpPr txBox="1">
            <a:spLocks noGrp="1"/>
          </p:cNvSpPr>
          <p:nvPr>
            <p:ph type="body" idx="2"/>
          </p:nvPr>
        </p:nvSpPr>
        <p:spPr>
          <a:xfrm>
            <a:off x="8096036" y="1978025"/>
            <a:ext cx="3268850" cy="4351338"/>
          </a:xfrm>
          <a:prstGeom prst="rect">
            <a:avLst/>
          </a:prstGeom>
          <a:solidFill>
            <a:srgbClr val="FFF5C4"/>
          </a:solidFill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/>
              <a:t>Examples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>
                <a:solidFill>
                  <a:srgbClr val="151617"/>
                </a:solidFill>
              </a:rPr>
              <a:t>DALL-E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>
                <a:solidFill>
                  <a:srgbClr val="151617"/>
                </a:solidFill>
              </a:rPr>
              <a:t>Nano Banana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>
                <a:solidFill>
                  <a:srgbClr val="151617"/>
                </a:solidFill>
              </a:rPr>
              <a:t>Canva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>
                <a:solidFill>
                  <a:srgbClr val="151617"/>
                </a:solidFill>
              </a:rPr>
              <a:t>Craiyon</a:t>
            </a:r>
            <a:endParaRPr>
              <a:solidFill>
                <a:srgbClr val="151617"/>
              </a:solidFill>
            </a:endParaRPr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>
                <a:solidFill>
                  <a:srgbClr val="151617"/>
                </a:solidFill>
              </a:rPr>
              <a:t>NotebookLM</a:t>
            </a:r>
            <a:r>
              <a:rPr lang="en-GB">
                <a:solidFill>
                  <a:srgbClr val="151617"/>
                </a:solidFill>
                <a:latin typeface="Inconsolata"/>
                <a:ea typeface="Inconsolata"/>
                <a:cs typeface="Inconsolata"/>
                <a:sym typeface="Inconsolata"/>
              </a:rPr>
              <a:t>™</a:t>
            </a:r>
            <a:endParaRPr/>
          </a:p>
        </p:txBody>
      </p:sp>
      <p:sp>
        <p:nvSpPr>
          <p:cNvPr id="395" name="Google Shape;395;p16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6" name="Google Shape;396;p1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Image and audio tools in industry</a:t>
            </a:r>
            <a:endParaRPr/>
          </a:p>
        </p:txBody>
      </p:sp>
      <p:sp>
        <p:nvSpPr>
          <p:cNvPr id="402" name="Google Shape;402;p17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403" name="Google Shape;403;p17"/>
          <p:cNvSpPr txBox="1">
            <a:spLocks noGrp="1"/>
          </p:cNvSpPr>
          <p:nvPr>
            <p:ph type="body" idx="2"/>
          </p:nvPr>
        </p:nvSpPr>
        <p:spPr>
          <a:xfrm>
            <a:off x="849286" y="1978025"/>
            <a:ext cx="10515600" cy="4104276"/>
          </a:xfrm>
          <a:prstGeom prst="rect">
            <a:avLst/>
          </a:prstGeom>
          <a:noFill/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 fontScale="92500" lnSpcReduction="10000"/>
          </a:bodyPr>
          <a:lstStyle/>
          <a:p>
            <a:pPr marL="457200" lvl="0" indent="-342000" algn="l" rtl="0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Image and audio generation tools are used in product and UX design. In software development teams, they are used to create UI mockups and marketing materials quickly, without waiting for a designer. </a:t>
            </a:r>
            <a:endParaRPr/>
          </a:p>
          <a:p>
            <a:pPr marL="457200" lvl="0" indent="-342000" algn="l" rtl="0"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At FutureTrain.ai, AI-generated imagery was used in early-stage UI wireframing to illustrate the design ideas to stakeholders before any design resource was committed.</a:t>
            </a:r>
            <a:endParaRPr/>
          </a:p>
          <a:p>
            <a:pPr marL="457200" lvl="0" indent="-342000" algn="l" rtl="0">
              <a:lnSpc>
                <a:spcPct val="11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/>
              <a:t>It’s important to consider licensing. AI-generated audio and images have complicated terms of use that developers need to understand before they appear in a finished product.</a:t>
            </a:r>
            <a:endParaRPr strike="sngStrike"/>
          </a:p>
        </p:txBody>
      </p:sp>
      <p:sp>
        <p:nvSpPr>
          <p:cNvPr id="404" name="Google Shape;404;p17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AI tools</a:t>
            </a:r>
            <a:endParaRPr/>
          </a:p>
        </p:txBody>
      </p:sp>
      <p:sp>
        <p:nvSpPr>
          <p:cNvPr id="411" name="Google Shape;411;p18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4917201" cy="4351338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85000" lnSpcReduction="10000"/>
          </a:bodyPr>
          <a:lstStyle/>
          <a:p>
            <a:pPr marL="457200" lvl="0" indent="-34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AI tools are designed for </a:t>
            </a:r>
            <a:r>
              <a:rPr lang="en-GB" b="1" dirty="0"/>
              <a:t>specific purposes.</a:t>
            </a:r>
            <a:endParaRPr dirty="0"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GB" dirty="0"/>
              <a:t>Choosing a tool that isn’t designed for the task you are trying to complete can lead to poor or unsafe outcomes.</a:t>
            </a:r>
          </a:p>
          <a:p>
            <a:pPr lvl="0" indent="-342000">
              <a:buSzPct val="100000"/>
            </a:pPr>
            <a:r>
              <a:rPr lang="en-US" dirty="0"/>
              <a:t>Using AI to complete assignments or assessments when its use is not permitted could mean that you miss out on the intended learning and the opportunity to develop important critical </a:t>
            </a:r>
            <a:r>
              <a:rPr lang="en-US"/>
              <a:t>thinking skills.</a:t>
            </a:r>
            <a:endParaRPr dirty="0"/>
          </a:p>
        </p:txBody>
      </p:sp>
      <p:sp>
        <p:nvSpPr>
          <p:cNvPr id="412" name="Google Shape;412;p1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413" name="Google Shape;413;p18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Lesson 1: Comparing AI tools</a:t>
            </a:r>
            <a:endParaRPr dirty="0"/>
          </a:p>
        </p:txBody>
      </p:sp>
      <p:pic>
        <p:nvPicPr>
          <p:cNvPr id="414" name="Google Shape;414;p18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805966"/>
            <a:ext cx="4917201" cy="34426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63922-A8DB-DAEB-5965-080E60557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151617"/>
                </a:solidFill>
              </a:rPr>
              <a:t>Activity 1: What are the tools?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847A18-BDC0-88CE-74F5-032008EC0D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buSzPts val="2400"/>
              <a:buNone/>
            </a:pPr>
            <a:r>
              <a:rPr lang="en-GB" dirty="0"/>
              <a:t>Research five different AI tools, for example, Microsoft Copilot, Canva, </a:t>
            </a:r>
            <a:r>
              <a:rPr lang="en-GB" dirty="0" err="1"/>
              <a:t>QuillBot</a:t>
            </a:r>
            <a:r>
              <a:rPr lang="en-GB" dirty="0"/>
              <a:t>, </a:t>
            </a:r>
            <a:r>
              <a:rPr lang="en-GB" dirty="0" err="1"/>
              <a:t>NotebookLM</a:t>
            </a:r>
            <a:r>
              <a:rPr lang="en-GB" dirty="0"/>
              <a:t>™, </a:t>
            </a:r>
            <a:r>
              <a:rPr lang="en-GB" dirty="0" err="1"/>
              <a:t>Github</a:t>
            </a:r>
            <a:r>
              <a:rPr lang="en-GB" dirty="0"/>
              <a:t> Copilot. </a:t>
            </a:r>
          </a:p>
          <a:p>
            <a:pPr marL="457200" lvl="1" indent="0">
              <a:buSzPts val="2000"/>
              <a:buNone/>
            </a:pPr>
            <a:endParaRPr lang="en-GB" dirty="0"/>
          </a:p>
          <a:p>
            <a:pPr lvl="0" indent="-342000">
              <a:buSzPts val="2400"/>
              <a:buAutoNum type="arabicPeriod"/>
            </a:pPr>
            <a:r>
              <a:rPr lang="en-GB" dirty="0"/>
              <a:t>Visit each AI tool.</a:t>
            </a:r>
          </a:p>
          <a:p>
            <a:pPr lvl="0" indent="-342000">
              <a:buSzPts val="2400"/>
              <a:buAutoNum type="arabicPeriod"/>
            </a:pPr>
            <a:r>
              <a:rPr lang="en-GB" dirty="0"/>
              <a:t>Identify:</a:t>
            </a:r>
          </a:p>
          <a:p>
            <a:pPr marL="685800" lvl="1" indent="-228600">
              <a:buSzPts val="2400"/>
            </a:pPr>
            <a:r>
              <a:rPr lang="en-GB" sz="2400" dirty="0"/>
              <a:t>what the tool is used for;</a:t>
            </a:r>
            <a:endParaRPr lang="en-GB" dirty="0"/>
          </a:p>
          <a:p>
            <a:pPr marL="685800" lvl="1" indent="-228600">
              <a:buSzPts val="2400"/>
            </a:pPr>
            <a:r>
              <a:rPr lang="en-GB" sz="2400" dirty="0"/>
              <a:t>who might use it for work.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96B412-DB44-1E32-4B2D-8F25279C69E8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179724" y="1825625"/>
            <a:ext cx="3261706" cy="4351338"/>
          </a:xfrm>
        </p:spPr>
        <p:txBody>
          <a:bodyPr/>
          <a:lstStyle/>
          <a:p>
            <a:pPr marL="114300" indent="0">
              <a:spcAft>
                <a:spcPts val="1200"/>
              </a:spcAft>
              <a:buNone/>
            </a:pPr>
            <a:r>
              <a:rPr lang="en-GB" b="1" dirty="0"/>
              <a:t>Resources needed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Activity 1 Worksheet</a:t>
            </a:r>
          </a:p>
          <a:p>
            <a:pPr lvl="0">
              <a:buSzPts val="2000"/>
            </a:pPr>
            <a:r>
              <a:rPr lang="en-GB" dirty="0"/>
              <a:t>Comparison tables</a:t>
            </a:r>
          </a:p>
          <a:p>
            <a:endParaRPr lang="en-US" dirty="0"/>
          </a:p>
        </p:txBody>
      </p:sp>
      <p:sp>
        <p:nvSpPr>
          <p:cNvPr id="9" name="Google Shape;423;p19">
            <a:extLst>
              <a:ext uri="{FF2B5EF4-FFF2-40B4-BE49-F238E27FC236}">
                <a16:creationId xmlns:a16="http://schemas.microsoft.com/office/drawing/2014/main" id="{946CDEB2-6575-B2DB-9C8F-6569D03A63D5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4" name="Google Shape;413;p18">
            <a:extLst>
              <a:ext uri="{FF2B5EF4-FFF2-40B4-BE49-F238E27FC236}">
                <a16:creationId xmlns:a16="http://schemas.microsoft.com/office/drawing/2014/main" id="{F95B5C33-ACCB-A9DA-5653-0BF746DB5A13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GB" sz="1200" b="0" dirty="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1: Comparing AI tools</a:t>
            </a:r>
          </a:p>
        </p:txBody>
      </p:sp>
    </p:spTree>
    <p:extLst>
      <p:ext uri="{BB962C8B-B14F-4D97-AF65-F5344CB8AC3E}">
        <p14:creationId xmlns:p14="http://schemas.microsoft.com/office/powerpoint/2010/main" val="1137217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In this lesson, we will:</a:t>
            </a:r>
            <a:endParaRPr/>
          </a:p>
        </p:txBody>
      </p:sp>
      <p:sp>
        <p:nvSpPr>
          <p:cNvPr id="262" name="Google Shape;262;p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Define what AI is and what it is not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Explain how different AI tools are used and identify appropriate users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Explain how different AI tools produce different outputs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Evaluate the strengths and weaknesses of different AI tools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Explain how AI tools can be used in real-life tasks</a:t>
            </a:r>
            <a:endParaRPr/>
          </a:p>
        </p:txBody>
      </p:sp>
      <p:sp>
        <p:nvSpPr>
          <p:cNvPr id="263" name="Google Shape;263;p2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4018519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 fontScale="77500" lnSpcReduction="2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Skills: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2. Communicate information clearly to a technical and non-technical audience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3. Work with others in a collaborative manner to allow for/encourage faster, better and more efficient achievement of goals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General competencies: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English: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E4 </a:t>
            </a:r>
            <a:r>
              <a:rPr lang="en-GB"/>
              <a:t>Summarise information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E5</a:t>
            </a:r>
            <a:r>
              <a:rPr lang="en-GB"/>
              <a:t> Synthesise information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E6</a:t>
            </a:r>
            <a:r>
              <a:rPr lang="en-GB"/>
              <a:t> Take part in discussions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Digital: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D1</a:t>
            </a:r>
            <a:r>
              <a:rPr lang="en-GB"/>
              <a:t> Use digital technology effectively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D5 </a:t>
            </a:r>
            <a:r>
              <a:rPr lang="en-GB"/>
              <a:t>Be safe and responsible online</a:t>
            </a:r>
            <a:endParaRPr/>
          </a:p>
        </p:txBody>
      </p:sp>
      <p:sp>
        <p:nvSpPr>
          <p:cNvPr id="264" name="Google Shape;264;p2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265" name="Google Shape;265;p2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Can an AI tool invent?</a:t>
            </a:r>
            <a:endParaRPr/>
          </a:p>
        </p:txBody>
      </p:sp>
      <p:sp>
        <p:nvSpPr>
          <p:cNvPr id="430" name="Google Shape;430;p20"/>
          <p:cNvSpPr txBox="1">
            <a:spLocks noGrp="1"/>
          </p:cNvSpPr>
          <p:nvPr>
            <p:ph type="body" idx="1"/>
          </p:nvPr>
        </p:nvSpPr>
        <p:spPr>
          <a:xfrm>
            <a:off x="838200" y="2411252"/>
            <a:ext cx="10515600" cy="2479247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ctr" anchorCtr="0">
            <a:norm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What is an AI tool doing when you click ‘generate’?</a:t>
            </a:r>
            <a:endParaRPr/>
          </a:p>
          <a:p>
            <a:pPr marL="0" lvl="0" indent="0" algn="ct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/>
              <a:t> </a:t>
            </a:r>
            <a:endParaRPr/>
          </a:p>
          <a:p>
            <a:pPr marL="0" lvl="0" indent="0" algn="ct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/>
              <a:t>Does it produce the output by invention?</a:t>
            </a:r>
            <a:endParaRPr/>
          </a:p>
        </p:txBody>
      </p:sp>
      <p:sp>
        <p:nvSpPr>
          <p:cNvPr id="431" name="Google Shape;431;p20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432" name="Google Shape;432;p2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4000"/>
              <a:buFont typeface="Arial"/>
              <a:buNone/>
            </a:pPr>
            <a:r>
              <a:rPr lang="en-GB">
                <a:solidFill>
                  <a:srgbClr val="151617"/>
                </a:solidFill>
              </a:rPr>
              <a:t>How AI tools work</a:t>
            </a:r>
            <a:endParaRPr/>
          </a:p>
        </p:txBody>
      </p:sp>
      <p:sp>
        <p:nvSpPr>
          <p:cNvPr id="439" name="Google Shape;439;p21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34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An AI tool simply generates a new output. It does not create new ideas.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AI tools do not think or understand.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Some AI tools adapt existing content.</a:t>
            </a:r>
            <a:endParaRPr/>
          </a:p>
          <a:p>
            <a:pPr marL="0" lvl="0" indent="0" algn="ct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  <a:p>
            <a:pPr marL="0" lvl="0" indent="0" algn="ct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/>
              <a:t>Why does this distinction matter in education or work?</a:t>
            </a:r>
            <a:endParaRPr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440" name="Google Shape;440;p21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  <p:pic>
        <p:nvPicPr>
          <p:cNvPr id="442" name="Google Shape;442;p21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>
            <a:picLocks noGrp="1"/>
          </p:cNvPicPr>
          <p:nvPr>
            <p:ph type="pic" idx="3"/>
          </p:nvPr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431;p20">
            <a:extLst>
              <a:ext uri="{FF2B5EF4-FFF2-40B4-BE49-F238E27FC236}">
                <a16:creationId xmlns:a16="http://schemas.microsoft.com/office/drawing/2014/main" id="{A9CD4B86-5B21-D73D-15D5-733A32E1836B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2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5548A-F969-FF28-B832-EDBAF3C4C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63714-9120-091A-3D8E-0F35636E97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151617"/>
                </a:solidFill>
              </a:rPr>
              <a:t>Activity 2: How do AI tools work?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6E4F4B-FE12-2632-696A-D9761572754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-342000">
              <a:spcBef>
                <a:spcPts val="0"/>
              </a:spcBef>
              <a:buSzPts val="2400"/>
              <a:buNone/>
            </a:pPr>
            <a:r>
              <a:rPr lang="en-GB" dirty="0"/>
              <a:t>Use the same five tools that you explored in Activity 1.</a:t>
            </a:r>
          </a:p>
          <a:p>
            <a:pPr lvl="0" indent="-342000">
              <a:buSzPts val="2400"/>
              <a:buAutoNum type="arabicPeriod"/>
            </a:pPr>
            <a:r>
              <a:rPr lang="en-GB" dirty="0"/>
              <a:t>Use the suggested prompts on the worksheet to use each tool.</a:t>
            </a:r>
          </a:p>
          <a:p>
            <a:pPr lvl="0" indent="-342000">
              <a:buSzPts val="2400"/>
              <a:buAutoNum type="arabicPeriod"/>
            </a:pPr>
            <a:r>
              <a:rPr lang="en-GB" dirty="0"/>
              <a:t>Identify:</a:t>
            </a:r>
          </a:p>
          <a:p>
            <a:pPr marL="685800" lvl="1" indent="-228600">
              <a:buSzPts val="2400"/>
            </a:pPr>
            <a:r>
              <a:rPr lang="en-GB" sz="2400" dirty="0"/>
              <a:t>how you use the tool;</a:t>
            </a:r>
            <a:endParaRPr lang="en-GB" dirty="0"/>
          </a:p>
          <a:p>
            <a:pPr marL="685800" lvl="1" indent="-228600">
              <a:buSzPts val="2400"/>
            </a:pPr>
            <a:r>
              <a:rPr lang="en-GB" sz="2400" dirty="0"/>
              <a:t>if the tool creates something new.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3176A9-12C1-9E0D-C922-5FF4E1ACFD96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179724" y="1825625"/>
            <a:ext cx="3261706" cy="4351338"/>
          </a:xfrm>
        </p:spPr>
        <p:txBody>
          <a:bodyPr/>
          <a:lstStyle/>
          <a:p>
            <a:pPr marL="114300" indent="0">
              <a:spcAft>
                <a:spcPts val="1200"/>
              </a:spcAft>
              <a:buNone/>
            </a:pPr>
            <a:r>
              <a:rPr lang="en-GB" b="1" dirty="0"/>
              <a:t>Resources needed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Activity 2 Worksheet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Comparison tables</a:t>
            </a:r>
          </a:p>
        </p:txBody>
      </p:sp>
      <p:sp>
        <p:nvSpPr>
          <p:cNvPr id="9" name="Google Shape;423;p19">
            <a:extLst>
              <a:ext uri="{FF2B5EF4-FFF2-40B4-BE49-F238E27FC236}">
                <a16:creationId xmlns:a16="http://schemas.microsoft.com/office/drawing/2014/main" id="{93765BDD-1C43-4D33-C573-0762728F3F3D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Activity 2</a:t>
            </a:r>
            <a:endParaRPr dirty="0"/>
          </a:p>
        </p:txBody>
      </p:sp>
      <p:sp>
        <p:nvSpPr>
          <p:cNvPr id="14" name="Google Shape;413;p18">
            <a:extLst>
              <a:ext uri="{FF2B5EF4-FFF2-40B4-BE49-F238E27FC236}">
                <a16:creationId xmlns:a16="http://schemas.microsoft.com/office/drawing/2014/main" id="{3B8A8BA4-2187-AA55-B7DE-B5C581EA1DE7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GB" sz="1200" b="0" dirty="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1: Comparing AI tools</a:t>
            </a:r>
          </a:p>
        </p:txBody>
      </p:sp>
    </p:spTree>
    <p:extLst>
      <p:ext uri="{BB962C8B-B14F-4D97-AF65-F5344CB8AC3E}">
        <p14:creationId xmlns:p14="http://schemas.microsoft.com/office/powerpoint/2010/main" val="39653086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4000"/>
              <a:buFont typeface="Arial"/>
              <a:buNone/>
            </a:pPr>
            <a:r>
              <a:rPr lang="en-GB" dirty="0">
                <a:solidFill>
                  <a:srgbClr val="151617"/>
                </a:solidFill>
              </a:rPr>
              <a:t>Strengths and limitations</a:t>
            </a:r>
            <a:endParaRPr dirty="0"/>
          </a:p>
        </p:txBody>
      </p:sp>
      <p:sp>
        <p:nvSpPr>
          <p:cNvPr id="459" name="Google Shape;459;p2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4771491" cy="4351338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lvl="0" indent="-762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/>
          </a:p>
          <a:p>
            <a:pPr marL="22860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460" name="Google Shape;460;p2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  <p:sp>
        <p:nvSpPr>
          <p:cNvPr id="461" name="Google Shape;461;p23"/>
          <p:cNvSpPr txBox="1"/>
          <p:nvPr/>
        </p:nvSpPr>
        <p:spPr>
          <a:xfrm>
            <a:off x="5932469" y="1825625"/>
            <a:ext cx="5527219" cy="4351338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228600" marR="0" lvl="0" indent="-762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76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2" name="Google Shape;462;p23"/>
          <p:cNvSpPr txBox="1"/>
          <p:nvPr/>
        </p:nvSpPr>
        <p:spPr>
          <a:xfrm>
            <a:off x="991490" y="2056098"/>
            <a:ext cx="4618200" cy="296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555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Strengths: What AI does well 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3" name="Google Shape;463;p23"/>
          <p:cNvSpPr txBox="1"/>
          <p:nvPr/>
        </p:nvSpPr>
        <p:spPr>
          <a:xfrm>
            <a:off x="991490" y="2405759"/>
            <a:ext cx="4369566" cy="3019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1800"/>
              <a:buFont typeface="Arial"/>
              <a:buChar char="•"/>
            </a:pPr>
            <a:r>
              <a:rPr lang="en-GB" sz="1800" b="1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Speed:</a:t>
            </a:r>
            <a:r>
              <a:rPr lang="en-GB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 AI generates solutions and explanations rapidly, accelerating your development workflow.</a:t>
            </a:r>
            <a:endParaRPr/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151617"/>
              </a:buClr>
              <a:buSzPts val="1800"/>
              <a:buFont typeface="Arial"/>
              <a:buChar char="•"/>
            </a:pPr>
            <a:r>
              <a:rPr lang="en-GB" sz="1800" b="1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Ideas:</a:t>
            </a:r>
            <a:r>
              <a:rPr lang="en-GB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 AI offers alternative approaches you might not have considered.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151617"/>
              </a:buClr>
              <a:buSzPts val="1800"/>
              <a:buFont typeface="Arial"/>
              <a:buChar char="•"/>
            </a:pPr>
            <a:r>
              <a:rPr lang="en-GB" sz="1800" b="1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Learning support:</a:t>
            </a:r>
            <a:r>
              <a:rPr lang="en-GB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 AI explains concepts in multiple ways until you understand.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4" name="Google Shape;464;p23"/>
          <p:cNvSpPr txBox="1"/>
          <p:nvPr/>
        </p:nvSpPr>
        <p:spPr>
          <a:xfrm>
            <a:off x="6094288" y="2044114"/>
            <a:ext cx="4609672" cy="2966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80555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Limitations: Where AI can falter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5" name="Google Shape;465;p23"/>
          <p:cNvSpPr txBox="1"/>
          <p:nvPr/>
        </p:nvSpPr>
        <p:spPr>
          <a:xfrm>
            <a:off x="6094288" y="2328814"/>
            <a:ext cx="5259512" cy="2848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1800"/>
              <a:buFont typeface="Arial"/>
              <a:buChar char="•"/>
            </a:pPr>
            <a:r>
              <a:rPr lang="en-GB" sz="1800" b="1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Hallucinations:</a:t>
            </a:r>
            <a:r>
              <a:rPr lang="en-GB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 AI can confidently present incorrect information as being true.</a:t>
            </a:r>
            <a:endParaRPr/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151617"/>
              </a:buClr>
              <a:buSzPts val="1800"/>
              <a:buFont typeface="Arial"/>
              <a:buChar char="•"/>
            </a:pPr>
            <a:r>
              <a:rPr lang="en-GB" sz="1800" b="1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Requirements:</a:t>
            </a:r>
            <a:r>
              <a:rPr lang="en-GB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 AI might misunderstand your specific needs.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151617"/>
              </a:buClr>
              <a:buSzPts val="1800"/>
              <a:buFont typeface="Arial"/>
              <a:buChar char="•"/>
            </a:pPr>
            <a:r>
              <a:rPr lang="en-GB" sz="1800" b="1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Edge cases:</a:t>
            </a:r>
            <a:r>
              <a:rPr lang="en-GB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 Suggested solutions may fail with unusual inputs.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151617"/>
              </a:buClr>
              <a:buSzPts val="1800"/>
              <a:buFont typeface="Arial"/>
              <a:buChar char="•"/>
            </a:pPr>
            <a:r>
              <a:rPr lang="en-GB" sz="1800" b="1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Licensing:</a:t>
            </a:r>
            <a:r>
              <a:rPr lang="en-GB" sz="1800" b="0" i="0" u="none" strike="noStrike" cap="none">
                <a:solidFill>
                  <a:srgbClr val="151617"/>
                </a:solidFill>
                <a:latin typeface="Arial"/>
                <a:ea typeface="Arial"/>
                <a:cs typeface="Arial"/>
                <a:sym typeface="Arial"/>
              </a:rPr>
              <a:t> Attribution and copyright concerns must be checked.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431;p20">
            <a:extLst>
              <a:ext uri="{FF2B5EF4-FFF2-40B4-BE49-F238E27FC236}">
                <a16:creationId xmlns:a16="http://schemas.microsoft.com/office/drawing/2014/main" id="{A30A25BB-DABF-28E2-50D5-8C50E47FDD4B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Activity 3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565DCB-9749-65A0-7C69-E520DCCEB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BC905-9D72-5A41-C016-311453E8D6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151617"/>
                </a:solidFill>
              </a:rPr>
              <a:t>Activity 3: Strengths and limitations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A1B914-B6AB-DC33-6227-D464D06BAF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lvl="0" indent="0">
              <a:spcBef>
                <a:spcPts val="0"/>
              </a:spcBef>
              <a:buSzPts val="2400"/>
              <a:buNone/>
            </a:pPr>
            <a:r>
              <a:rPr lang="en-GB" dirty="0"/>
              <a:t>Use the same five tools that you explored in Activities 1 and 2.</a:t>
            </a:r>
          </a:p>
          <a:p>
            <a:pPr lvl="0" indent="-342000">
              <a:buSzPts val="2400"/>
              <a:buAutoNum type="arabicPeriod"/>
            </a:pPr>
            <a:r>
              <a:rPr lang="en-GB" dirty="0"/>
              <a:t>For each tool, identify:</a:t>
            </a:r>
          </a:p>
          <a:p>
            <a:pPr marL="685800" lvl="1" indent="-228600">
              <a:buSzPts val="2400"/>
            </a:pPr>
            <a:r>
              <a:rPr lang="en-GB" sz="2400" dirty="0"/>
              <a:t>one strength;</a:t>
            </a:r>
            <a:endParaRPr lang="en-GB" dirty="0"/>
          </a:p>
          <a:p>
            <a:pPr marL="685800" lvl="1" indent="-228600">
              <a:buSzPts val="2400"/>
            </a:pPr>
            <a:r>
              <a:rPr lang="en-GB" sz="2400" dirty="0"/>
              <a:t>one limitation.</a:t>
            </a:r>
            <a:endParaRPr lang="en-GB" dirty="0"/>
          </a:p>
          <a:p>
            <a:pPr lvl="0" indent="-342000">
              <a:buSzPts val="2400"/>
              <a:buFont typeface="Calibri"/>
              <a:buAutoNum type="arabicPeriod"/>
            </a:pPr>
            <a:r>
              <a:rPr lang="en-GB" dirty="0"/>
              <a:t>Which two tools have the most similar strengths?</a:t>
            </a:r>
          </a:p>
          <a:p>
            <a:pPr lvl="0" indent="-342000">
              <a:buSzPts val="2400"/>
              <a:buFont typeface="Calibri"/>
              <a:buAutoNum type="arabicPeriod"/>
            </a:pPr>
            <a:r>
              <a:rPr lang="en-GB" dirty="0"/>
              <a:t>Which tool has the most serious limitation? Justify your answer.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7581C8-F936-AF2F-1512-D1D9DF153B16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179724" y="1825625"/>
            <a:ext cx="3261706" cy="4351338"/>
          </a:xfrm>
        </p:spPr>
        <p:txBody>
          <a:bodyPr/>
          <a:lstStyle/>
          <a:p>
            <a:pPr marL="114300" indent="0">
              <a:spcAft>
                <a:spcPts val="1200"/>
              </a:spcAft>
              <a:buNone/>
            </a:pPr>
            <a:r>
              <a:rPr lang="en-GB" b="1" dirty="0"/>
              <a:t>Resources needed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Activity 3 Worksheet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Comparison tables</a:t>
            </a:r>
          </a:p>
        </p:txBody>
      </p:sp>
      <p:sp>
        <p:nvSpPr>
          <p:cNvPr id="9" name="Google Shape;423;p19">
            <a:extLst>
              <a:ext uri="{FF2B5EF4-FFF2-40B4-BE49-F238E27FC236}">
                <a16:creationId xmlns:a16="http://schemas.microsoft.com/office/drawing/2014/main" id="{C24EB2C6-6380-B962-558E-8C9DD09C050B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Activity 3 </a:t>
            </a:r>
            <a:endParaRPr dirty="0"/>
          </a:p>
        </p:txBody>
      </p:sp>
      <p:sp>
        <p:nvSpPr>
          <p:cNvPr id="14" name="Google Shape;413;p18">
            <a:extLst>
              <a:ext uri="{FF2B5EF4-FFF2-40B4-BE49-F238E27FC236}">
                <a16:creationId xmlns:a16="http://schemas.microsoft.com/office/drawing/2014/main" id="{1D43E065-5A62-2809-D3A2-F8398C9580BD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GB" sz="1200" b="0" dirty="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1: Comparing AI tools</a:t>
            </a:r>
          </a:p>
        </p:txBody>
      </p:sp>
    </p:spTree>
    <p:extLst>
      <p:ext uri="{BB962C8B-B14F-4D97-AF65-F5344CB8AC3E}">
        <p14:creationId xmlns:p14="http://schemas.microsoft.com/office/powerpoint/2010/main" val="17895627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4000"/>
              <a:buFont typeface="Arial"/>
              <a:buNone/>
            </a:pPr>
            <a:r>
              <a:rPr lang="en-GB">
                <a:solidFill>
                  <a:srgbClr val="151617"/>
                </a:solidFill>
              </a:rPr>
              <a:t>When to use AI tools</a:t>
            </a:r>
            <a:endParaRPr/>
          </a:p>
        </p:txBody>
      </p:sp>
      <p:sp>
        <p:nvSpPr>
          <p:cNvPr id="483" name="Google Shape;483;p25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423705" cy="4227934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34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AI tools are for support. They do not replace human skills.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Real-life uses can be at </a:t>
            </a:r>
            <a:r>
              <a:rPr lang="en-GB" b="1"/>
              <a:t>school</a:t>
            </a:r>
            <a:r>
              <a:rPr lang="en-GB"/>
              <a:t>, at </a:t>
            </a:r>
            <a:r>
              <a:rPr lang="en-GB" b="1"/>
              <a:t>work</a:t>
            </a:r>
            <a:r>
              <a:rPr lang="en-GB"/>
              <a:t> or in our </a:t>
            </a:r>
            <a:r>
              <a:rPr lang="en-GB" b="1"/>
              <a:t>personal life</a:t>
            </a:r>
            <a:r>
              <a:rPr lang="en-GB"/>
              <a:t>.</a:t>
            </a:r>
            <a:endParaRPr b="1"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Tasks for AI must be </a:t>
            </a:r>
            <a:r>
              <a:rPr lang="en-GB" b="1"/>
              <a:t>specific</a:t>
            </a:r>
            <a:r>
              <a:rPr lang="en-GB"/>
              <a:t>, not vague:</a:t>
            </a:r>
            <a:endParaRPr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</a:pPr>
            <a:r>
              <a:rPr lang="en-GB" sz="2400"/>
              <a:t>✔ Creating a presentation slide</a:t>
            </a:r>
            <a:endParaRPr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</a:pPr>
            <a:r>
              <a:rPr lang="en-GB" sz="2400"/>
              <a:t>✘ “Doing work faster”</a:t>
            </a:r>
            <a:endParaRPr/>
          </a:p>
        </p:txBody>
      </p:sp>
      <p:sp>
        <p:nvSpPr>
          <p:cNvPr id="484" name="Google Shape;484;p25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  <p:pic>
        <p:nvPicPr>
          <p:cNvPr id="486" name="Google Shape;486;p2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49662" y="2449107"/>
            <a:ext cx="5423705" cy="271951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431;p20">
            <a:extLst>
              <a:ext uri="{FF2B5EF4-FFF2-40B4-BE49-F238E27FC236}">
                <a16:creationId xmlns:a16="http://schemas.microsoft.com/office/drawing/2014/main" id="{3AD3D654-38CD-56E3-6851-1E775236DC26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Activity 4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4000"/>
              <a:buFont typeface="Arial"/>
              <a:buNone/>
            </a:pPr>
            <a:r>
              <a:rPr lang="en-GB">
                <a:solidFill>
                  <a:srgbClr val="151617"/>
                </a:solidFill>
              </a:rPr>
              <a:t>When to use AI tools</a:t>
            </a:r>
            <a:endParaRPr/>
          </a:p>
        </p:txBody>
      </p:sp>
      <p:sp>
        <p:nvSpPr>
          <p:cNvPr id="493" name="Google Shape;493;p26"/>
          <p:cNvSpPr txBox="1">
            <a:spLocks noGrp="1"/>
          </p:cNvSpPr>
          <p:nvPr>
            <p:ph type="body" idx="1"/>
          </p:nvPr>
        </p:nvSpPr>
        <p:spPr>
          <a:xfrm>
            <a:off x="838200" y="2200748"/>
            <a:ext cx="10935985" cy="2456504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ctr" anchorCtr="0">
            <a:normAutofit/>
          </a:bodyPr>
          <a:lstStyle/>
          <a:p>
            <a:pPr marL="457200" lvl="1" indent="-34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sz="2400"/>
              <a:t>1. What are the risks of using AI for a task?</a:t>
            </a:r>
            <a:endParaRPr/>
          </a:p>
          <a:p>
            <a:pPr marL="457200" lvl="1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sz="2400"/>
          </a:p>
          <a:p>
            <a:pPr marL="457200" lvl="1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 sz="2400"/>
              <a:t>2. Because we can use AI, does it mean that we should?</a:t>
            </a:r>
            <a:endParaRPr/>
          </a:p>
        </p:txBody>
      </p:sp>
      <p:sp>
        <p:nvSpPr>
          <p:cNvPr id="494" name="Google Shape;494;p26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  <p:sp>
        <p:nvSpPr>
          <p:cNvPr id="2" name="Google Shape;431;p20">
            <a:extLst>
              <a:ext uri="{FF2B5EF4-FFF2-40B4-BE49-F238E27FC236}">
                <a16:creationId xmlns:a16="http://schemas.microsoft.com/office/drawing/2014/main" id="{A6DE226C-9B4B-6AE9-FC59-E9B847F9C1E0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Activity 4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7BD117-7F57-1375-3360-B90B570026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7BBA8-DAE4-95B2-9657-40629CAAE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151617"/>
                </a:solidFill>
              </a:rPr>
              <a:t>Activity 4: Using AI tools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7C8DA2-F6FA-77B0-03B9-ECB7058D75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SzPts val="2400"/>
              <a:buNone/>
            </a:pPr>
            <a:r>
              <a:rPr lang="en-GB" dirty="0"/>
              <a:t>Use the same five tools that you explored in Activities 1–3.</a:t>
            </a:r>
          </a:p>
          <a:p>
            <a:pPr lvl="0" indent="-342000">
              <a:buSzPts val="2400"/>
              <a:buAutoNum type="arabicPeriod"/>
            </a:pPr>
            <a:r>
              <a:rPr lang="en-GB" dirty="0"/>
              <a:t>For each tool, describe an example of a task it could support.</a:t>
            </a:r>
          </a:p>
          <a:p>
            <a:pPr lvl="0" indent="-342000">
              <a:buSzPts val="2400"/>
              <a:buFont typeface="Calibri"/>
              <a:buAutoNum type="arabicPeriod"/>
            </a:pPr>
            <a:r>
              <a:rPr lang="en-GB" dirty="0"/>
              <a:t>Explain the benefits of using the AI tool for this task.</a:t>
            </a:r>
          </a:p>
          <a:p>
            <a:pPr lvl="0" indent="-342000">
              <a:buSzPts val="2400"/>
              <a:buFont typeface="Calibri"/>
              <a:buAutoNum type="arabicPeriod"/>
            </a:pPr>
            <a:r>
              <a:rPr lang="en-GB" dirty="0"/>
              <a:t>Describe the risks associated with using the tool: what could go wrong?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82281C-71CB-BE4E-F8D5-BDBE09117F0A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8179724" y="1825625"/>
            <a:ext cx="3261706" cy="4351338"/>
          </a:xfrm>
        </p:spPr>
        <p:txBody>
          <a:bodyPr/>
          <a:lstStyle/>
          <a:p>
            <a:pPr marL="114300" indent="0">
              <a:spcAft>
                <a:spcPts val="1200"/>
              </a:spcAft>
              <a:buNone/>
            </a:pPr>
            <a:r>
              <a:rPr lang="en-GB" b="1" dirty="0"/>
              <a:t>Resources needed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Activity 4 Worksheet</a:t>
            </a:r>
          </a:p>
          <a:p>
            <a:pPr lvl="0">
              <a:spcBef>
                <a:spcPts val="0"/>
              </a:spcBef>
              <a:buSzPts val="2000"/>
            </a:pPr>
            <a:r>
              <a:rPr lang="en-GB" dirty="0"/>
              <a:t>Comparison tables</a:t>
            </a:r>
          </a:p>
        </p:txBody>
      </p:sp>
      <p:sp>
        <p:nvSpPr>
          <p:cNvPr id="9" name="Google Shape;423;p19">
            <a:extLst>
              <a:ext uri="{FF2B5EF4-FFF2-40B4-BE49-F238E27FC236}">
                <a16:creationId xmlns:a16="http://schemas.microsoft.com/office/drawing/2014/main" id="{13713BE2-F9C8-0221-E125-B889C0FC5B07}"/>
              </a:ext>
            </a:extLst>
          </p:cNvPr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Activity 4</a:t>
            </a:r>
            <a:endParaRPr dirty="0"/>
          </a:p>
        </p:txBody>
      </p:sp>
      <p:sp>
        <p:nvSpPr>
          <p:cNvPr id="14" name="Google Shape;413;p18">
            <a:extLst>
              <a:ext uri="{FF2B5EF4-FFF2-40B4-BE49-F238E27FC236}">
                <a16:creationId xmlns:a16="http://schemas.microsoft.com/office/drawing/2014/main" id="{B21C6061-D941-60B2-E67E-4FE622F34CDD}"/>
              </a:ext>
            </a:extLst>
          </p:cNvPr>
          <p:cNvSpPr txBox="1">
            <a:spLocks/>
          </p:cNvSpPr>
          <p:nvPr/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 spc="0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GB" sz="1200" b="0" dirty="0">
                <a:solidFill>
                  <a:srgbClr val="89898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Lesson 1: Comparing AI tools</a:t>
            </a:r>
          </a:p>
        </p:txBody>
      </p:sp>
    </p:spTree>
    <p:extLst>
      <p:ext uri="{BB962C8B-B14F-4D97-AF65-F5344CB8AC3E}">
        <p14:creationId xmlns:p14="http://schemas.microsoft.com/office/powerpoint/2010/main" val="19814253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Reflection questions</a:t>
            </a:r>
            <a:endParaRPr/>
          </a:p>
        </p:txBody>
      </p:sp>
      <p:sp>
        <p:nvSpPr>
          <p:cNvPr id="511" name="Google Shape;511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FFF5C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34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Font typeface="Calibri"/>
              <a:buAutoNum type="arabicPeriod"/>
            </a:pPr>
            <a:r>
              <a:rPr lang="en-GB"/>
              <a:t>How are these AI tools different from each other, even though they are all described as ‘AI’?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rabicPeriod"/>
            </a:pPr>
            <a:r>
              <a:rPr lang="en-GB"/>
              <a:t>When you use an AI tool, is it ‘thinking’ for itself? Why does that matter?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rabicPeriod"/>
            </a:pPr>
            <a:r>
              <a:rPr lang="en-GB"/>
              <a:t>Choose one real-life task from today’s activity. Why is AI helpful for that task? What would still need a human?</a:t>
            </a:r>
            <a:endParaRPr/>
          </a:p>
        </p:txBody>
      </p:sp>
      <p:sp>
        <p:nvSpPr>
          <p:cNvPr id="512" name="Google Shape;512;p2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513" name="Google Shape;513;p2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In this lesson, we have:</a:t>
            </a:r>
            <a:endParaRPr/>
          </a:p>
        </p:txBody>
      </p:sp>
      <p:sp>
        <p:nvSpPr>
          <p:cNvPr id="519" name="Google Shape;519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Defined what AI is and what it is not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Explained how different AI tools are used and identified appropriate users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Explained how different AI tools produce different outputs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Evaluated the strengths and weaknesses of different AI tools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/>
              <a:t>Explained how AI tools can be used in real-life tasks</a:t>
            </a:r>
            <a:endParaRPr/>
          </a:p>
        </p:txBody>
      </p:sp>
      <p:sp>
        <p:nvSpPr>
          <p:cNvPr id="520" name="Google Shape;520;p29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rmAutofit fontScale="77500" lnSpcReduction="2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Skills: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2. Communicate information clearly to a technical and non-technical audience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3. Work with others in a collaborative manner to allow for/encourage faster, better and more efficient achievement of goals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General competencies: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English: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E4</a:t>
            </a:r>
            <a:r>
              <a:rPr lang="en-GB"/>
              <a:t> Summarise information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E5</a:t>
            </a:r>
            <a:r>
              <a:rPr lang="en-GB"/>
              <a:t> Synthesise information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E6</a:t>
            </a:r>
            <a:r>
              <a:rPr lang="en-GB"/>
              <a:t> Take part in discussions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/>
              <a:t>Digital: 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D1</a:t>
            </a:r>
            <a:r>
              <a:rPr lang="en-GB"/>
              <a:t> Use digital technology effectively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en-GB" b="1"/>
              <a:t>D5</a:t>
            </a:r>
            <a:r>
              <a:rPr lang="en-GB"/>
              <a:t> Be safe and responsible online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/>
          </a:p>
        </p:txBody>
      </p:sp>
      <p:sp>
        <p:nvSpPr>
          <p:cNvPr id="521" name="Google Shape;521;p29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522" name="Google Shape;522;p29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Understanding modern AI</a:t>
            </a:r>
            <a:endParaRPr/>
          </a:p>
        </p:txBody>
      </p:sp>
      <p:sp>
        <p:nvSpPr>
          <p:cNvPr id="272" name="Google Shape;272;p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/>
              <a:t>Which statement best describes what modern AI does?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b="1"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It thinks and understands information like a human brain.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It uses learned patterns and statistical models to generate responses.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It follows strict, fixed rules that never change.</a:t>
            </a:r>
            <a:endParaRPr/>
          </a:p>
        </p:txBody>
      </p:sp>
      <p:sp>
        <p:nvSpPr>
          <p:cNvPr id="273" name="Google Shape;273;p3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  <p:sp>
        <p:nvSpPr>
          <p:cNvPr id="4" name="Google Shape;334;p9">
            <a:extLst>
              <a:ext uri="{FF2B5EF4-FFF2-40B4-BE49-F238E27FC236}">
                <a16:creationId xmlns:a16="http://schemas.microsoft.com/office/drawing/2014/main" id="{51C51E79-F279-0D47-2CCF-C789CD611898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Starter Activity</a:t>
            </a:r>
            <a:endParaRPr sz="1400" b="1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Choosing the right AI tool</a:t>
            </a:r>
            <a:endParaRPr/>
          </a:p>
        </p:txBody>
      </p:sp>
      <p:sp>
        <p:nvSpPr>
          <p:cNvPr id="528" name="Google Shape;528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1. Using the Consolidation Worksheet, read the different scenarios.</a:t>
            </a:r>
            <a:br>
              <a:rPr lang="en-GB" dirty="0"/>
            </a:br>
            <a:r>
              <a:rPr lang="en-GB" dirty="0"/>
              <a:t>For each scenario, answer these questions:</a:t>
            </a:r>
            <a:endParaRPr dirty="0"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</a:pPr>
            <a:r>
              <a:rPr lang="en-GB" sz="2400" dirty="0"/>
              <a:t>Which AI tool would you choose for the task?</a:t>
            </a:r>
            <a:endParaRPr dirty="0"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</a:pPr>
            <a:r>
              <a:rPr lang="en-GB" sz="2400" dirty="0"/>
              <a:t>Why is this tool suitable for the task?</a:t>
            </a:r>
            <a:endParaRPr dirty="0"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</a:pPr>
            <a:r>
              <a:rPr lang="en-GB" sz="2400" dirty="0"/>
              <a:t>What are the strengths of this tool?</a:t>
            </a:r>
            <a:endParaRPr dirty="0"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</a:pPr>
            <a:r>
              <a:rPr lang="en-GB" sz="2400" dirty="0"/>
              <a:t>What are the risks of using this tool?</a:t>
            </a:r>
            <a:endParaRPr dirty="0"/>
          </a:p>
          <a:p>
            <a:pPr marL="68580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</a:pPr>
            <a:r>
              <a:rPr lang="en-GB" sz="2400" dirty="0"/>
              <a:t>What must a human still do to complete the task?</a:t>
            </a:r>
            <a:endParaRPr dirty="0"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2. For one scenario, explain why a different tool would be less suitable.</a:t>
            </a:r>
            <a:endParaRPr dirty="0"/>
          </a:p>
        </p:txBody>
      </p:sp>
      <p:sp>
        <p:nvSpPr>
          <p:cNvPr id="529" name="Google Shape;529;p30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Consolidation</a:t>
            </a:r>
            <a:endParaRPr/>
          </a:p>
        </p:txBody>
      </p:sp>
      <p:sp>
        <p:nvSpPr>
          <p:cNvPr id="530" name="Google Shape;530;p30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Understanding modern AI</a:t>
            </a:r>
            <a:endParaRPr/>
          </a:p>
        </p:txBody>
      </p:sp>
      <p:sp>
        <p:nvSpPr>
          <p:cNvPr id="281" name="Google Shape;281;p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/>
              <a:t>Which statement best describes what modern AI does?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b="1"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It thinks and understands information like a human brain.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It uses learned patterns and statistical models to generate responses.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It follows strict, fixed rules that never change.</a:t>
            </a:r>
            <a:endParaRPr/>
          </a:p>
        </p:txBody>
      </p:sp>
      <p:sp>
        <p:nvSpPr>
          <p:cNvPr id="282" name="Google Shape;282;p4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  <p:sp>
        <p:nvSpPr>
          <p:cNvPr id="284" name="Google Shape;284;p4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GB"/>
              <a:t>B. It uses learned patterns and statistical models to generate responses.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/>
          </a:p>
        </p:txBody>
      </p:sp>
      <p:sp>
        <p:nvSpPr>
          <p:cNvPr id="285" name="Google Shape;285;p4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GB"/>
              <a:t>Answer</a:t>
            </a:r>
            <a:endParaRPr/>
          </a:p>
        </p:txBody>
      </p:sp>
      <p:sp>
        <p:nvSpPr>
          <p:cNvPr id="4" name="Google Shape;334;p9">
            <a:extLst>
              <a:ext uri="{FF2B5EF4-FFF2-40B4-BE49-F238E27FC236}">
                <a16:creationId xmlns:a16="http://schemas.microsoft.com/office/drawing/2014/main" id="{EA461CE5-00E2-1237-C36B-92294E64DDB6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None/>
              <a:defRPr sz="2000" b="0" i="0" u="none" strike="noStrike" cap="none" spc="0">
                <a:solidFill>
                  <a:srgbClr val="10283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None/>
              <a:defRPr sz="2000" b="0" i="0" u="none" strike="noStrike" cap="none" spc="0">
                <a:solidFill>
                  <a:srgbClr val="10283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None/>
              <a:defRPr sz="2000" b="0" i="0" u="none" strike="noStrike" cap="none" spc="0">
                <a:solidFill>
                  <a:srgbClr val="10283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None/>
              <a:defRPr sz="2000" b="0" i="0" u="none" strike="noStrike" cap="none" spc="0">
                <a:solidFill>
                  <a:srgbClr val="10283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None/>
              <a:defRPr sz="2000" b="0" i="0" u="none" strike="noStrike" cap="none" spc="0">
                <a:solidFill>
                  <a:srgbClr val="10283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</a:pPr>
            <a:r>
              <a:rPr lang="en-GB" sz="1400" b="1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Starter Activity</a:t>
            </a:r>
            <a:endParaRPr lang="en-GB" sz="1400" b="1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Understanding modern AI</a:t>
            </a:r>
            <a:endParaRPr b="1"/>
          </a:p>
        </p:txBody>
      </p:sp>
      <p:sp>
        <p:nvSpPr>
          <p:cNvPr id="292" name="Google Shape;292;p5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/>
              <a:t>When AI gives a confident‑sounding answer, what does that mean?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b="1"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It knows the answer and understands the topic.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It may sound confident, but it can still be wrong or misled by patterns.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It is guessing randomly with no patterns at all.</a:t>
            </a:r>
            <a:endParaRPr/>
          </a:p>
        </p:txBody>
      </p:sp>
      <p:sp>
        <p:nvSpPr>
          <p:cNvPr id="293" name="Google Shape;293;p5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  <p:sp>
        <p:nvSpPr>
          <p:cNvPr id="4" name="Google Shape;334;p9">
            <a:extLst>
              <a:ext uri="{FF2B5EF4-FFF2-40B4-BE49-F238E27FC236}">
                <a16:creationId xmlns:a16="http://schemas.microsoft.com/office/drawing/2014/main" id="{E9BCD0A5-0BA8-A897-F1AE-A8896DA1B61D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Starter Activity</a:t>
            </a:r>
            <a:endParaRPr sz="1400" b="1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Understanding modern AI</a:t>
            </a:r>
            <a:endParaRPr b="1"/>
          </a:p>
        </p:txBody>
      </p:sp>
      <p:sp>
        <p:nvSpPr>
          <p:cNvPr id="301" name="Google Shape;301;p6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/>
              <a:t>When AI gives a confident‑sounding answer, what does that mean?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b="1"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It knows the answer and understands the topic.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It may sound confident, but it can still be wrong or misled by patterns.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It is guessing randomly with no patterns at all.</a:t>
            </a:r>
            <a:endParaRPr/>
          </a:p>
        </p:txBody>
      </p:sp>
      <p:sp>
        <p:nvSpPr>
          <p:cNvPr id="302" name="Google Shape;302;p6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  <p:sp>
        <p:nvSpPr>
          <p:cNvPr id="304" name="Google Shape;304;p6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GB"/>
              <a:t>B. It may sound confident, but it can still be wrong or misled by patterns.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/>
          </a:p>
        </p:txBody>
      </p:sp>
      <p:sp>
        <p:nvSpPr>
          <p:cNvPr id="305" name="Google Shape;305;p6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GB"/>
              <a:t>Answer</a:t>
            </a:r>
            <a:endParaRPr/>
          </a:p>
        </p:txBody>
      </p:sp>
      <p:sp>
        <p:nvSpPr>
          <p:cNvPr id="4" name="Google Shape;334;p9">
            <a:extLst>
              <a:ext uri="{FF2B5EF4-FFF2-40B4-BE49-F238E27FC236}">
                <a16:creationId xmlns:a16="http://schemas.microsoft.com/office/drawing/2014/main" id="{BFC69627-EA65-E915-05B2-FD9C54A9D250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None/>
              <a:defRPr sz="2000" b="0" i="0" u="none" strike="noStrike" cap="none" spc="0">
                <a:solidFill>
                  <a:srgbClr val="10283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None/>
              <a:defRPr sz="2000" b="0" i="0" u="none" strike="noStrike" cap="none" spc="0">
                <a:solidFill>
                  <a:srgbClr val="10283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None/>
              <a:defRPr sz="2000" b="0" i="0" u="none" strike="noStrike" cap="none" spc="0">
                <a:solidFill>
                  <a:srgbClr val="10283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None/>
              <a:defRPr sz="2000" b="0" i="0" u="none" strike="noStrike" cap="none" spc="0">
                <a:solidFill>
                  <a:srgbClr val="10283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None/>
              <a:defRPr sz="2000" b="0" i="0" u="none" strike="noStrike" cap="none" spc="0">
                <a:solidFill>
                  <a:srgbClr val="10283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</a:pPr>
            <a:r>
              <a:rPr lang="en-GB" sz="1400" b="1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Starter Activity</a:t>
            </a:r>
            <a:endParaRPr lang="en-GB" sz="1400" b="1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Understanding modern AI</a:t>
            </a:r>
            <a:endParaRPr b="1"/>
          </a:p>
        </p:txBody>
      </p:sp>
      <p:sp>
        <p:nvSpPr>
          <p:cNvPr id="312" name="Google Shape;312;p7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/>
              <a:t>Which of these tasks is AI least suited for today?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b="1"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Solving problems requiring human judgement, empathy or lived experience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Spotting patterns in large amounts of data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Generating ideas, suggestions or drafts based on training data</a:t>
            </a:r>
            <a:endParaRPr/>
          </a:p>
        </p:txBody>
      </p:sp>
      <p:sp>
        <p:nvSpPr>
          <p:cNvPr id="313" name="Google Shape;313;p7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  <p:sp>
        <p:nvSpPr>
          <p:cNvPr id="4" name="Google Shape;334;p9">
            <a:extLst>
              <a:ext uri="{FF2B5EF4-FFF2-40B4-BE49-F238E27FC236}">
                <a16:creationId xmlns:a16="http://schemas.microsoft.com/office/drawing/2014/main" id="{769A21A7-51AD-ACE5-FBA7-133A37A299E0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1400" b="1" dirty="0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Starter Activity</a:t>
            </a:r>
            <a:endParaRPr sz="1400" b="1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Understanding modern AI</a:t>
            </a:r>
            <a:endParaRPr b="1"/>
          </a:p>
        </p:txBody>
      </p:sp>
      <p:sp>
        <p:nvSpPr>
          <p:cNvPr id="321" name="Google Shape;321;p8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b="1"/>
              <a:t>Which of these tasks is AI least suited for today?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b="1"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Solving problems requiring human judgement, empathy or lived experience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Spotting patterns in large amounts of data</a:t>
            </a:r>
            <a:endParaRPr/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Font typeface="Calibri"/>
              <a:buAutoNum type="alphaUcPeriod"/>
            </a:pPr>
            <a:r>
              <a:rPr lang="en-GB"/>
              <a:t>Generating ideas, suggestions or drafts based on training data</a:t>
            </a:r>
            <a:endParaRPr/>
          </a:p>
        </p:txBody>
      </p:sp>
      <p:sp>
        <p:nvSpPr>
          <p:cNvPr id="322" name="Google Shape;322;p8"/>
          <p:cNvSpPr txBox="1">
            <a:spLocks noGrp="1"/>
          </p:cNvSpPr>
          <p:nvPr>
            <p:ph type="body" idx="5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  <p:sp>
        <p:nvSpPr>
          <p:cNvPr id="324" name="Google Shape;324;p8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GB"/>
              <a:t>A. Solving problems requiring human judgement, empathy or lived experience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/>
          </a:p>
        </p:txBody>
      </p:sp>
      <p:sp>
        <p:nvSpPr>
          <p:cNvPr id="325" name="Google Shape;325;p8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-GB"/>
              <a:t>Answer</a:t>
            </a:r>
            <a:endParaRPr/>
          </a:p>
        </p:txBody>
      </p:sp>
      <p:sp>
        <p:nvSpPr>
          <p:cNvPr id="4" name="Google Shape;334;p9">
            <a:extLst>
              <a:ext uri="{FF2B5EF4-FFF2-40B4-BE49-F238E27FC236}">
                <a16:creationId xmlns:a16="http://schemas.microsoft.com/office/drawing/2014/main" id="{BC6CE35C-EAF3-6378-9FAE-A9162BC2A9EB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None/>
              <a:defRPr sz="2000" b="0" i="0" u="none" strike="noStrike" cap="none" spc="0">
                <a:solidFill>
                  <a:srgbClr val="10283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None/>
              <a:defRPr sz="2000" b="0" i="0" u="none" strike="noStrike" cap="none" spc="0">
                <a:solidFill>
                  <a:srgbClr val="10283A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None/>
              <a:defRPr sz="2000" b="0" i="0" u="none" strike="noStrike" cap="none" spc="0">
                <a:solidFill>
                  <a:srgbClr val="10283A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None/>
              <a:defRPr sz="2000" b="0" i="0" u="none" strike="noStrike" cap="none" spc="0">
                <a:solidFill>
                  <a:srgbClr val="10283A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None/>
              <a:defRPr sz="2000" b="0" i="0" u="none" strike="noStrike" cap="none" spc="0">
                <a:solidFill>
                  <a:srgbClr val="10283A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 spc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400"/>
            </a:pPr>
            <a:r>
              <a:rPr lang="en-GB" sz="1400" b="1">
                <a:solidFill>
                  <a:schemeClr val="bg1"/>
                </a:solidFill>
                <a:latin typeface="Arial Narrow" panose="020B0604020202020204" pitchFamily="34" charset="0"/>
                <a:cs typeface="Arial Narrow" panose="020B0604020202020204" pitchFamily="34" charset="0"/>
              </a:rPr>
              <a:t>Starter Activity</a:t>
            </a:r>
            <a:endParaRPr lang="en-GB" sz="1400" b="1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51617"/>
              </a:buClr>
              <a:buSzPts val="4000"/>
              <a:buFont typeface="Arial"/>
              <a:buNone/>
            </a:pPr>
            <a:r>
              <a:rPr lang="en-GB">
                <a:solidFill>
                  <a:srgbClr val="151617"/>
                </a:solidFill>
              </a:rPr>
              <a:t>What is AI? </a:t>
            </a:r>
            <a:endParaRPr/>
          </a:p>
        </p:txBody>
      </p:sp>
      <p:sp>
        <p:nvSpPr>
          <p:cNvPr id="332" name="Google Shape;332;p9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FFF5C4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457200" lvl="0" indent="-3420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 dirty="0">
                <a:solidFill>
                  <a:srgbClr val="151617"/>
                </a:solidFill>
              </a:rPr>
              <a:t>Artificial intelligence (AI) refers to computer systems designed to perform tasks that typically require human intelligence.</a:t>
            </a:r>
            <a:endParaRPr dirty="0">
              <a:solidFill>
                <a:srgbClr val="151617"/>
              </a:solidFill>
            </a:endParaRPr>
          </a:p>
          <a:p>
            <a:pPr marL="457200" lvl="0" indent="-342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en-GB" dirty="0">
                <a:solidFill>
                  <a:srgbClr val="151617"/>
                </a:solidFill>
              </a:rPr>
              <a:t>AI systems use statistical models and learned patterns rather than explicit instructions, as traditional software might.</a:t>
            </a:r>
            <a:endParaRPr dirty="0"/>
          </a:p>
        </p:txBody>
      </p:sp>
      <p:sp>
        <p:nvSpPr>
          <p:cNvPr id="333" name="Google Shape;333;p9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Comparing AI tools</a:t>
            </a:r>
            <a:endParaRPr/>
          </a:p>
        </p:txBody>
      </p:sp>
      <p:sp>
        <p:nvSpPr>
          <p:cNvPr id="334" name="Google Shape;334;p9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Activity 1</a:t>
            </a:r>
            <a:endParaRPr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51A996B-5DE7-6AFF-F121-655D507EC2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idx="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Gatsby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2045</Words>
  <Application>Microsoft Office PowerPoint</Application>
  <PresentationFormat>Widescreen</PresentationFormat>
  <Paragraphs>285</Paragraphs>
  <Slides>30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Calibri</vt:lpstr>
      <vt:lpstr>Arial Narrow</vt:lpstr>
      <vt:lpstr>Inconsolata</vt:lpstr>
      <vt:lpstr>Arial</vt:lpstr>
      <vt:lpstr>Office Theme</vt:lpstr>
      <vt:lpstr>Gatsby</vt:lpstr>
      <vt:lpstr>Digital Software Development </vt:lpstr>
      <vt:lpstr>In this lesson, we will:</vt:lpstr>
      <vt:lpstr>Understanding modern AI</vt:lpstr>
      <vt:lpstr>Understanding modern AI</vt:lpstr>
      <vt:lpstr>Understanding modern AI</vt:lpstr>
      <vt:lpstr>Understanding modern AI</vt:lpstr>
      <vt:lpstr>Understanding modern AI</vt:lpstr>
      <vt:lpstr>Understanding modern AI</vt:lpstr>
      <vt:lpstr>What is AI? </vt:lpstr>
      <vt:lpstr>What AI isn’t</vt:lpstr>
      <vt:lpstr>Common AI tools</vt:lpstr>
      <vt:lpstr>Chat-based LLMs</vt:lpstr>
      <vt:lpstr>Chat-based LLMs in industry</vt:lpstr>
      <vt:lpstr>AI assistants</vt:lpstr>
      <vt:lpstr>AI assistants in industry</vt:lpstr>
      <vt:lpstr>Image and audio tools</vt:lpstr>
      <vt:lpstr>Image and audio tools in industry</vt:lpstr>
      <vt:lpstr>AI tools</vt:lpstr>
      <vt:lpstr>Activity 1: What are the tools?</vt:lpstr>
      <vt:lpstr>Can an AI tool invent?</vt:lpstr>
      <vt:lpstr>How AI tools work</vt:lpstr>
      <vt:lpstr>Activity 2: How do AI tools work?</vt:lpstr>
      <vt:lpstr>Strengths and limitations</vt:lpstr>
      <vt:lpstr>Activity 3: Strengths and limitations</vt:lpstr>
      <vt:lpstr>When to use AI tools</vt:lpstr>
      <vt:lpstr>When to use AI tools</vt:lpstr>
      <vt:lpstr>Activity 4: Using AI tools</vt:lpstr>
      <vt:lpstr>Reflection questions</vt:lpstr>
      <vt:lpstr>In this lesson, we have:</vt:lpstr>
      <vt:lpstr>Choosing the right AI tool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2026-08-25T11:55:15Z</dcterms:created>
  <dcterms:modified xsi:type="dcterms:W3CDTF">2026-08-25T11:55:31Z</dcterms:modified>
</cp:coreProperties>
</file>