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86" r:id="rId6"/>
    <p:sldId id="261" r:id="rId7"/>
    <p:sldId id="262" r:id="rId8"/>
    <p:sldId id="263" r:id="rId9"/>
    <p:sldId id="287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8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Consolas" panose="020B0609020204030204" pitchFamily="49" charset="0"/>
      <p:regular r:id="rId27"/>
      <p:bold r:id="rId28"/>
      <p:italic r:id="rId29"/>
      <p:boldItalic r:id="rId30"/>
    </p:embeddedFont>
    <p:embeddedFont>
      <p:font typeface="Montserrat Black" panose="00000A00000000000000" pitchFamily="2" charset="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hCgLPhHBPaqVkAVuvUzZFwcicR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21"/>
    <p:restoredTop sz="94631"/>
  </p:normalViewPr>
  <p:slideViewPr>
    <p:cSldViewPr snapToGrid="0">
      <p:cViewPr varScale="1">
        <p:scale>
          <a:sx n="70" d="100"/>
          <a:sy n="70" d="100"/>
        </p:scale>
        <p:origin x="1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Image © Shutterstock/Gorodenkoff</a:t>
            </a:r>
            <a:endParaRPr/>
          </a:p>
        </p:txBody>
      </p:sp>
      <p:sp>
        <p:nvSpPr>
          <p:cNvPr id="123" name="Google Shape;12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Image © Shutterstock/khunkornStudio</a:t>
            </a:r>
            <a:endParaRPr/>
          </a:p>
        </p:txBody>
      </p:sp>
      <p:sp>
        <p:nvSpPr>
          <p:cNvPr id="259" name="Google Shape;25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Image © </a:t>
            </a:r>
            <a:r>
              <a:rPr lang="en-US" dirty="0" err="1"/>
              <a:t>Unsplash</a:t>
            </a:r>
            <a:r>
              <a:rPr lang="en-US" dirty="0"/>
              <a:t>/Dan Nelson</a:t>
            </a:r>
            <a:endParaRPr dirty="0"/>
          </a:p>
        </p:txBody>
      </p:sp>
      <p:sp>
        <p:nvSpPr>
          <p:cNvPr id="271" name="Google Shape;27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Image © </a:t>
            </a:r>
            <a:r>
              <a:rPr lang="en-US" dirty="0" err="1"/>
              <a:t>Unsplash</a:t>
            </a:r>
            <a:r>
              <a:rPr lang="en-US" dirty="0"/>
              <a:t>/Jakub </a:t>
            </a:r>
            <a:r>
              <a:rPr lang="en-US" dirty="0" err="1"/>
              <a:t>Zerdzicki</a:t>
            </a:r>
            <a:endParaRPr dirty="0"/>
          </a:p>
        </p:txBody>
      </p:sp>
      <p:sp>
        <p:nvSpPr>
          <p:cNvPr id="283" name="Google Shape;28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Image © </a:t>
            </a:r>
            <a:r>
              <a:rPr lang="en-US" dirty="0" err="1"/>
              <a:t>Unsplash</a:t>
            </a:r>
            <a:r>
              <a:rPr lang="en-US" dirty="0"/>
              <a:t>/</a:t>
            </a:r>
            <a:r>
              <a:rPr lang="en-US" dirty="0" err="1"/>
              <a:t>AltumCode</a:t>
            </a:r>
            <a:endParaRPr dirty="0"/>
          </a:p>
        </p:txBody>
      </p:sp>
      <p:sp>
        <p:nvSpPr>
          <p:cNvPr id="295" name="Google Shape;29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4" name="Google Shape;344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2" descr="Software developers discussing a solution in an office environment in front of their computer screens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37964"/>
            <a:ext cx="12192000" cy="642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8F17D6-8F99-DED6-6514-2613D05949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1"/>
            <a:ext cx="12192000" cy="4622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E01C89-E2A3-23D0-D5A3-4838987D14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</p:spPr>
      </p:pic>
      <p:pic>
        <p:nvPicPr>
          <p:cNvPr id="4" name="Picture 3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1AE78478-F46B-2F35-48C9-728B8776CC8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sp>
        <p:nvSpPr>
          <p:cNvPr id="15" name="Google Shape;15;p2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5200"/>
              <a:buFont typeface="Arial"/>
              <a:buNone/>
              <a:defRPr sz="5200" b="1">
                <a:solidFill>
                  <a:srgbClr val="534C2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2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22"/>
          <p:cNvSpPr txBox="1">
            <a:spLocks noGrp="1"/>
          </p:cNvSpPr>
          <p:nvPr>
            <p:ph type="body" idx="2"/>
          </p:nvPr>
        </p:nvSpPr>
        <p:spPr>
          <a:xfrm>
            <a:off x="6096000" y="24767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534C2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2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2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3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32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32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32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32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32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95" name="Google Shape;95;p32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96" name="Google Shape;96;p32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97" name="Google Shape;97;p32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98" name="Google Shape;98;p32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3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3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33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4" descr="A picture containing screenshot, design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3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5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5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3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4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4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2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FFF5C4"/>
          </a:solidFill>
          <a:ln w="19050" cap="sq" cmpd="sng">
            <a:solidFill>
              <a:srgbClr val="534C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3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9"/>
            <a:ext cx="12192000" cy="524713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30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30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5200"/>
              <a:buFont typeface="Arial"/>
              <a:buNone/>
              <a:defRPr sz="5200" b="1">
                <a:solidFill>
                  <a:srgbClr val="534C2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77" name="Google Shape;77;p30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ct val="100000"/>
              <a:buFont typeface="Arial"/>
              <a:buNone/>
            </a:pPr>
            <a:r>
              <a:rPr lang="en-US"/>
              <a:t>Digital Software Development</a:t>
            </a:r>
            <a:endParaRPr/>
          </a:p>
        </p:txBody>
      </p:sp>
      <p:sp>
        <p:nvSpPr>
          <p:cNvPr id="126" name="Google Shape;126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Using AI in software production</a:t>
            </a:r>
            <a:endParaRPr/>
          </a:p>
        </p:txBody>
      </p:sp>
      <p:sp>
        <p:nvSpPr>
          <p:cNvPr id="127" name="Google Shape;127;p1"/>
          <p:cNvSpPr txBox="1">
            <a:spLocks noGrp="1"/>
          </p:cNvSpPr>
          <p:nvPr>
            <p:ph type="body" idx="2"/>
          </p:nvPr>
        </p:nvSpPr>
        <p:spPr>
          <a:xfrm>
            <a:off x="6181344" y="3161905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Route: Digital</a:t>
            </a:r>
            <a:endParaRPr/>
          </a:p>
        </p:txBody>
      </p:sp>
      <p:sp>
        <p:nvSpPr>
          <p:cNvPr id="128" name="Google Shape;128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AI in software development</a:t>
            </a:r>
            <a:endParaRPr/>
          </a:p>
        </p:txBody>
      </p:sp>
      <p:sp>
        <p:nvSpPr>
          <p:cNvPr id="245" name="Google Shape;245;p10"/>
          <p:cNvSpPr txBox="1">
            <a:spLocks noGrp="1"/>
          </p:cNvSpPr>
          <p:nvPr>
            <p:ph type="body" idx="1"/>
          </p:nvPr>
        </p:nvSpPr>
        <p:spPr>
          <a:xfrm>
            <a:off x="838200" y="1813749"/>
            <a:ext cx="10515600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Thinking critically about AI prompts and writing effective prompts are key skills when using AI tools in software production.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From the tools you’ve evaluated so far, which would you choose to use in a software production setting? Why?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When using AI to generate code, what do you think could go wrong if the prompts used aren’t effective?</a:t>
            </a:r>
            <a:endParaRPr/>
          </a:p>
        </p:txBody>
      </p:sp>
      <p:sp>
        <p:nvSpPr>
          <p:cNvPr id="246" name="Google Shape;246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47" name="Google Shape;247;p1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dirty="0"/>
              <a:t>Lesson 2: Effective prompting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Creating usable code with the help of AI tools</a:t>
            </a:r>
            <a:endParaRPr/>
          </a:p>
        </p:txBody>
      </p:sp>
      <p:sp>
        <p:nvSpPr>
          <p:cNvPr id="253" name="Google Shape;253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US" b="1" dirty="0"/>
              <a:t>Start with a clear target: </a:t>
            </a:r>
            <a:r>
              <a:rPr lang="en-US" dirty="0">
                <a:solidFill>
                  <a:srgbClr val="151617"/>
                </a:solidFill>
              </a:rPr>
              <a:t>define one small, specific function you need. Be precise about inputs, outputs and constraints.</a:t>
            </a:r>
            <a:endParaRPr dirty="0">
              <a:solidFill>
                <a:srgbClr val="000000"/>
              </a:solidFill>
            </a:endParaRPr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US" b="1" dirty="0"/>
              <a:t>Run and evaluate: </a:t>
            </a:r>
            <a:r>
              <a:rPr lang="en-US" dirty="0">
                <a:solidFill>
                  <a:srgbClr val="151617"/>
                </a:solidFill>
              </a:rPr>
              <a:t>test the generated code. Trace through the logic manually. Does it handle expected inputs correctly?</a:t>
            </a:r>
            <a:endParaRPr dirty="0">
              <a:solidFill>
                <a:srgbClr val="000000"/>
              </a:solidFill>
            </a:endParaRPr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US" b="1" dirty="0"/>
              <a:t>Identify issues: </a:t>
            </a:r>
            <a:r>
              <a:rPr lang="en-US" dirty="0">
                <a:solidFill>
                  <a:srgbClr val="151617"/>
                </a:solidFill>
              </a:rPr>
              <a:t>look for logic errors, poor style, security vulnerabilities and unhandled edge cases. Document what is wrong.</a:t>
            </a:r>
            <a:endParaRPr dirty="0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US" b="1" dirty="0">
                <a:solidFill>
                  <a:srgbClr val="000000"/>
                </a:solidFill>
              </a:rPr>
              <a:t>Refine the prompt</a:t>
            </a:r>
            <a:r>
              <a:rPr lang="en-US" dirty="0">
                <a:solidFill>
                  <a:srgbClr val="000000"/>
                </a:solidFill>
              </a:rPr>
              <a:t>: </a:t>
            </a:r>
            <a:r>
              <a:rPr lang="en-US" dirty="0">
                <a:solidFill>
                  <a:srgbClr val="151617"/>
                </a:solidFill>
              </a:rPr>
              <a:t>re-prompt with detailed requirements, such as, additional specific constraints, example cases and failure scenarios.</a:t>
            </a:r>
            <a:endParaRPr dirty="0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US" b="1" dirty="0">
                <a:solidFill>
                  <a:srgbClr val="000000"/>
                </a:solidFill>
              </a:rPr>
              <a:t>Re-test and document</a:t>
            </a:r>
            <a:r>
              <a:rPr lang="en-US" dirty="0">
                <a:solidFill>
                  <a:srgbClr val="000000"/>
                </a:solidFill>
              </a:rPr>
              <a:t>: </a:t>
            </a:r>
            <a:r>
              <a:rPr lang="en-US" dirty="0">
                <a:solidFill>
                  <a:srgbClr val="151617"/>
                </a:solidFill>
              </a:rPr>
              <a:t>verify improvements, record changes made and maintain clear documentation of the iterative process.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254" name="Google Shape;254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55" name="Google Shape;255;p1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Safety, ethics and quality: Rule 1</a:t>
            </a:r>
            <a:endParaRPr/>
          </a:p>
        </p:txBody>
      </p:sp>
      <p:sp>
        <p:nvSpPr>
          <p:cNvPr id="262" name="Google Shape;262;p1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indent="-76200">
              <a:spcBef>
                <a:spcPts val="0"/>
              </a:spcBef>
              <a:buSzPts val="2400"/>
              <a:buNone/>
            </a:pPr>
            <a:r>
              <a:rPr lang="en-US" sz="2800" b="1" dirty="0">
                <a:solidFill>
                  <a:srgbClr val="151617"/>
                </a:solidFill>
              </a:rPr>
              <a:t>Protect sensitive data</a:t>
            </a:r>
            <a:br>
              <a:rPr lang="en-US" sz="2800" b="1" dirty="0">
                <a:solidFill>
                  <a:srgbClr val="151617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  <a:p>
            <a:pPr marL="34290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Never paste real passwords, API keys, personal data or confidential information into AI tools.</a:t>
            </a:r>
          </a:p>
          <a:p>
            <a:pPr marL="34290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Use placeholder values (for example, "YOUR_API_KEY") in prompts and replace them in your actual code.</a:t>
            </a:r>
            <a:endParaRPr lang="en-US" dirty="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63" name="Google Shape;263;p12"/>
          <p:cNvSpPr>
            <a:spLocks noGrp="1"/>
          </p:cNvSpPr>
          <p:nvPr>
            <p:ph type="body" idx="2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64" name="Google Shape;264;p12"/>
          <p:cNvSpPr txBox="1">
            <a:spLocks noGrp="1"/>
          </p:cNvSpPr>
          <p:nvPr>
            <p:ph type="body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Safety, ethics and quality: Rule 2</a:t>
            </a:r>
            <a:endParaRPr/>
          </a:p>
        </p:txBody>
      </p:sp>
      <p:sp>
        <p:nvSpPr>
          <p:cNvPr id="274" name="Google Shape;274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4933951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indent="-76200">
              <a:spcBef>
                <a:spcPts val="0"/>
              </a:spcBef>
              <a:buSzPts val="2400"/>
              <a:buNone/>
            </a:pPr>
            <a:r>
              <a:rPr lang="en-US" sz="2800" b="1" dirty="0">
                <a:solidFill>
                  <a:srgbClr val="151617"/>
                </a:solidFill>
              </a:rPr>
              <a:t>Acknowledge tool use</a:t>
            </a:r>
            <a:br>
              <a:rPr lang="en-US" sz="2800" b="1" dirty="0">
                <a:solidFill>
                  <a:srgbClr val="151617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Credit AI assistance appropriately.</a:t>
            </a: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Be transparent about AI usage as this demonstrates honesty and professionalism. </a:t>
            </a: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Check specific requirements with your teacher.</a:t>
            </a:r>
            <a:endParaRPr lang="en-US" dirty="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75" name="Google Shape;275;p13"/>
          <p:cNvSpPr>
            <a:spLocks noGrp="1"/>
          </p:cNvSpPr>
          <p:nvPr>
            <p:ph type="body" idx="2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76" name="Google Shape;276;p13"/>
          <p:cNvSpPr txBox="1">
            <a:spLocks noGrp="1"/>
          </p:cNvSpPr>
          <p:nvPr>
            <p:ph type="body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658F1C-0F29-2452-22BA-F00A5708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2174670"/>
            <a:ext cx="5589134" cy="35639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Safety, ethics and quality: Rule 3</a:t>
            </a:r>
            <a:endParaRPr/>
          </a:p>
        </p:txBody>
      </p:sp>
      <p:sp>
        <p:nvSpPr>
          <p:cNvPr id="287" name="Google Shape;287;p14"/>
          <p:cNvSpPr>
            <a:spLocks noGrp="1"/>
          </p:cNvSpPr>
          <p:nvPr>
            <p:ph type="body" idx="2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88" name="Google Shape;288;p14"/>
          <p:cNvSpPr txBox="1">
            <a:spLocks noGrp="1"/>
          </p:cNvSpPr>
          <p:nvPr>
            <p:ph type="body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5" name="Google Shape;274;p13">
            <a:extLst>
              <a:ext uri="{FF2B5EF4-FFF2-40B4-BE49-F238E27FC236}">
                <a16:creationId xmlns:a16="http://schemas.microsoft.com/office/drawing/2014/main" id="{55D32353-6FB5-1F7D-9876-C37AC0AF22F3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5257801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 spc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 spc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 spc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 spc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-76200">
              <a:spcBef>
                <a:spcPts val="0"/>
              </a:spcBef>
              <a:buSzPts val="2400"/>
              <a:buFont typeface="Arial"/>
              <a:buNone/>
            </a:pPr>
            <a:r>
              <a:rPr lang="en-US" sz="2800" b="1" dirty="0">
                <a:solidFill>
                  <a:srgbClr val="151617"/>
                </a:solidFill>
              </a:rPr>
              <a:t>Verify security</a:t>
            </a:r>
            <a:br>
              <a:rPr lang="en-US" sz="2800" b="1" dirty="0">
                <a:solidFill>
                  <a:srgbClr val="151617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Don't blindly trust generated code. </a:t>
            </a: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Actively check for SQL injection vulnerabilities, exposed secrets, unsafe eval() usage and other security risks. </a:t>
            </a: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AI tools can generate insecure code.</a:t>
            </a:r>
            <a:endParaRPr lang="en-US" dirty="0"/>
          </a:p>
          <a:p>
            <a:pPr marL="228600" indent="-76200">
              <a:buSzPts val="2400"/>
              <a:buFont typeface="Arial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53DDB-8E12-107A-FF17-DE15FE34B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141" y="2223929"/>
            <a:ext cx="5463212" cy="35547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Safety, ethics and quality: Rule 4</a:t>
            </a:r>
            <a:endParaRPr/>
          </a:p>
        </p:txBody>
      </p:sp>
      <p:sp>
        <p:nvSpPr>
          <p:cNvPr id="298" name="Google Shape;298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indent="-76200">
              <a:spcBef>
                <a:spcPts val="0"/>
              </a:spcBef>
              <a:buSzPts val="2400"/>
              <a:buNone/>
            </a:pPr>
            <a:r>
              <a:rPr lang="en-US" sz="2800" b="1" dirty="0">
                <a:solidFill>
                  <a:srgbClr val="151617"/>
                </a:solidFill>
              </a:rPr>
              <a:t>Maintain clear boundaries</a:t>
            </a:r>
            <a:br>
              <a:rPr lang="en-US" sz="2800" b="1" dirty="0">
                <a:solidFill>
                  <a:srgbClr val="151617"/>
                </a:solidFill>
              </a:rPr>
            </a:br>
            <a:endParaRPr lang="en-US" sz="2800" b="1" dirty="0">
              <a:solidFill>
                <a:srgbClr val="151617"/>
              </a:solidFill>
            </a:endParaRP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Distinguish between ‘AI suggestion’ and ‘your decisions’ throughout your work. </a:t>
            </a:r>
          </a:p>
          <a:p>
            <a:pPr marL="285750" lvl="0" indent="-285750">
              <a:lnSpc>
                <a:spcPct val="115722"/>
              </a:lnSpc>
              <a:spcBef>
                <a:spcPts val="0"/>
              </a:spcBef>
              <a:buClr>
                <a:srgbClr val="151617"/>
              </a:buClr>
            </a:pPr>
            <a:r>
              <a:rPr lang="en-US" dirty="0">
                <a:solidFill>
                  <a:srgbClr val="151617"/>
                </a:solidFill>
              </a:rPr>
              <a:t>You are responsible for understanding, evaluating and integrating all code.</a:t>
            </a:r>
            <a:endParaRPr lang="en-US" dirty="0">
              <a:solidFill>
                <a:srgbClr val="000000"/>
              </a:solidFill>
            </a:endParaRPr>
          </a:p>
          <a:p>
            <a:pPr marL="228600" indent="-76200">
              <a:spcBef>
                <a:spcPts val="0"/>
              </a:spcBef>
              <a:buSzPts val="2400"/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99" name="Google Shape;299;p15"/>
          <p:cNvSpPr>
            <a:spLocks noGrp="1"/>
          </p:cNvSpPr>
          <p:nvPr>
            <p:ph type="body" idx="2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300" name="Google Shape;300;p15"/>
          <p:cNvSpPr txBox="1">
            <a:spLocks noGrp="1"/>
          </p:cNvSpPr>
          <p:nvPr>
            <p:ph type="body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F2E5D4-2FAF-6121-5945-AE0BF629F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7751" y="1565910"/>
            <a:ext cx="4571578" cy="46110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Creating code with AI: Common mistakes</a:t>
            </a:r>
            <a:endParaRPr/>
          </a:p>
        </p:txBody>
      </p:sp>
      <p:sp>
        <p:nvSpPr>
          <p:cNvPr id="316" name="Google Shape;316;p1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317" name="Google Shape;317;p1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4" name="Google Shape;157;p4">
            <a:extLst>
              <a:ext uri="{FF2B5EF4-FFF2-40B4-BE49-F238E27FC236}">
                <a16:creationId xmlns:a16="http://schemas.microsoft.com/office/drawing/2014/main" id="{7ADD29EC-6BE6-CF02-00F4-B8BBDCEE210B}"/>
              </a:ext>
            </a:extLst>
          </p:cNvPr>
          <p:cNvSpPr txBox="1"/>
          <p:nvPr/>
        </p:nvSpPr>
        <p:spPr>
          <a:xfrm>
            <a:off x="815838" y="1770835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Over-reliance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800" dirty="0">
                <a:solidFill>
                  <a:srgbClr val="151617"/>
                </a:solidFill>
              </a:rPr>
              <a:t>Using AI for every function rather than developing your own problem-solving skills.</a:t>
            </a:r>
            <a:endParaRPr lang="en-US" sz="18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7;p4">
            <a:extLst>
              <a:ext uri="{FF2B5EF4-FFF2-40B4-BE49-F238E27FC236}">
                <a16:creationId xmlns:a16="http://schemas.microsoft.com/office/drawing/2014/main" id="{2B12C8CB-FD5A-1A0E-F72F-217699AA1AEE}"/>
              </a:ext>
            </a:extLst>
          </p:cNvPr>
          <p:cNvSpPr txBox="1"/>
          <p:nvPr/>
        </p:nvSpPr>
        <p:spPr>
          <a:xfrm>
            <a:off x="815838" y="3234111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Copy-paste syndrome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800" dirty="0">
                <a:solidFill>
                  <a:srgbClr val="151617"/>
                </a:solidFill>
              </a:rPr>
              <a:t>Accepting code without understanding how it works or why it's structured that way.</a:t>
            </a:r>
            <a:endParaRPr lang="en-US" sz="18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57;p4">
            <a:extLst>
              <a:ext uri="{FF2B5EF4-FFF2-40B4-BE49-F238E27FC236}">
                <a16:creationId xmlns:a16="http://schemas.microsoft.com/office/drawing/2014/main" id="{777EC60F-2817-A5E0-D5A6-58C87793945E}"/>
              </a:ext>
            </a:extLst>
          </p:cNvPr>
          <p:cNvSpPr txBox="1"/>
          <p:nvPr/>
        </p:nvSpPr>
        <p:spPr>
          <a:xfrm>
            <a:off x="815838" y="4697387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 fontScale="92500"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Insufficient testing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900" dirty="0">
                <a:solidFill>
                  <a:srgbClr val="151617"/>
                </a:solidFill>
              </a:rPr>
              <a:t>Failing to verify AI-generated code with comprehensive test cases and edge conditions.</a:t>
            </a:r>
            <a:endParaRPr lang="en-US" sz="19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7;p4">
            <a:extLst>
              <a:ext uri="{FF2B5EF4-FFF2-40B4-BE49-F238E27FC236}">
                <a16:creationId xmlns:a16="http://schemas.microsoft.com/office/drawing/2014/main" id="{C6568E7C-40EA-B5D1-4E83-AB7DCF06F093}"/>
              </a:ext>
            </a:extLst>
          </p:cNvPr>
          <p:cNvSpPr txBox="1"/>
          <p:nvPr/>
        </p:nvSpPr>
        <p:spPr>
          <a:xfrm>
            <a:off x="6095999" y="1770835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Poor documentation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800" dirty="0">
                <a:solidFill>
                  <a:srgbClr val="151617"/>
                </a:solidFill>
              </a:rPr>
              <a:t>Not recording prompts, iterations, or reasoning behind code modifications.</a:t>
            </a:r>
            <a:endParaRPr lang="en-US" sz="18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7;p4">
            <a:extLst>
              <a:ext uri="{FF2B5EF4-FFF2-40B4-BE49-F238E27FC236}">
                <a16:creationId xmlns:a16="http://schemas.microsoft.com/office/drawing/2014/main" id="{4B3AD20D-CAE6-81A9-25DD-9D9781BB3D55}"/>
              </a:ext>
            </a:extLst>
          </p:cNvPr>
          <p:cNvSpPr txBox="1"/>
          <p:nvPr/>
        </p:nvSpPr>
        <p:spPr>
          <a:xfrm>
            <a:off x="6095999" y="3234111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Ignoring style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800" dirty="0">
                <a:solidFill>
                  <a:srgbClr val="151617"/>
                </a:solidFill>
              </a:rPr>
              <a:t>Accepting code that doesn't follow your project's conventions or best practices.</a:t>
            </a:r>
            <a:endParaRPr lang="en-US" sz="18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7;p4">
            <a:extLst>
              <a:ext uri="{FF2B5EF4-FFF2-40B4-BE49-F238E27FC236}">
                <a16:creationId xmlns:a16="http://schemas.microsoft.com/office/drawing/2014/main" id="{D47F04AC-D2E2-BAD2-1AB8-56D7D5EE8C98}"/>
              </a:ext>
            </a:extLst>
          </p:cNvPr>
          <p:cNvSpPr txBox="1"/>
          <p:nvPr/>
        </p:nvSpPr>
        <p:spPr>
          <a:xfrm>
            <a:off x="6095999" y="4697387"/>
            <a:ext cx="5131633" cy="1317781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Security blindness</a:t>
            </a:r>
            <a:endParaRPr sz="2000" dirty="0"/>
          </a:p>
          <a:p>
            <a:pPr marL="14288" lvl="0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SzPts val="2000"/>
            </a:pPr>
            <a:r>
              <a:rPr lang="en-US" sz="1800" dirty="0">
                <a:solidFill>
                  <a:srgbClr val="151617"/>
                </a:solidFill>
              </a:rPr>
              <a:t>Overlooking vulnerabilities because ‘the AI generated it’.</a:t>
            </a:r>
            <a:endParaRPr lang="en-US" sz="1800" b="0" i="0" u="none" strike="noStrike" cap="none" dirty="0">
              <a:solidFill>
                <a:srgbClr val="15161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65DCB-9749-65A0-7C69-E520DCCEB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BC905-9D72-5A41-C016-311453E8D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51617"/>
                </a:solidFill>
              </a:rPr>
              <a:t>Activity 3: Writing prompts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1B914-B6AB-DC33-6227-D464D06BAF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SzPts val="2400"/>
              <a:buNone/>
            </a:pPr>
            <a:r>
              <a:rPr lang="en-US" dirty="0"/>
              <a:t>Choose one of the programming tasks. 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Write a basic prompt asking the AI to generate Python code and enter this into an AI tool.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Read and evaluate the generated code.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Rewrite the prompt to make it more effective.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581C8-F936-AF2F-1512-D1D9DF153B1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3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An AI tool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C24EB2C6-6380-B962-558E-8C9DD09C050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3 </a:t>
            </a:r>
            <a:endParaRPr dirty="0"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1D43E065-5A62-2809-D3A2-F8398C9580BD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2: Effective prompting</a:t>
            </a:r>
          </a:p>
        </p:txBody>
      </p:sp>
    </p:spTree>
    <p:extLst>
      <p:ext uri="{BB962C8B-B14F-4D97-AF65-F5344CB8AC3E}">
        <p14:creationId xmlns:p14="http://schemas.microsoft.com/office/powerpoint/2010/main" val="1789562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Reflection questions</a:t>
            </a:r>
            <a:endParaRPr/>
          </a:p>
        </p:txBody>
      </p:sp>
      <p:sp>
        <p:nvSpPr>
          <p:cNvPr id="339" name="Google Shape;339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946258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Which prompt used in this lesson did you find most effective? What made it so successful?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How can bias appear in a prompt? How does this affect the AI output? 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Why is it important to test AI-generated code carefully? 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/>
              <a:t>How can we use effective prompting to improve AI-generated code if we have identified errors?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340" name="Google Shape;340;p1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341" name="Google Shape;341;p1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In this lesson, we have:</a:t>
            </a:r>
            <a:endParaRPr/>
          </a:p>
        </p:txBody>
      </p:sp>
      <p:sp>
        <p:nvSpPr>
          <p:cNvPr id="348" name="Google Shape;348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5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Evaluated the appropriate use of AI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Explained the importance of quality prompts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Compared AI prompts for effectiveness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Written and refined AI prompts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Demonstrated responsible AI use</a:t>
            </a:r>
            <a:endParaRPr/>
          </a:p>
        </p:txBody>
      </p:sp>
      <p:sp>
        <p:nvSpPr>
          <p:cNvPr id="349" name="Google Shape;349;p19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2. Communicate information clearly to a technical and non-technical audience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3. Work with others in a collaborative manner to allow for/encourage faster, better and more efficient achievement of goals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E5</a:t>
            </a:r>
            <a:r>
              <a:rPr lang="en-US"/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E6</a:t>
            </a:r>
            <a:r>
              <a:rPr lang="en-US"/>
              <a:t> Take part in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Digital: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D1</a:t>
            </a:r>
            <a:r>
              <a:rPr lang="en-US"/>
              <a:t> Use digital technology and media effectively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D6</a:t>
            </a:r>
            <a:r>
              <a:rPr lang="en-US"/>
              <a:t> Code and program</a:t>
            </a:r>
            <a:endParaRPr/>
          </a:p>
        </p:txBody>
      </p:sp>
      <p:sp>
        <p:nvSpPr>
          <p:cNvPr id="350" name="Google Shape;350;p19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  <p:sp>
        <p:nvSpPr>
          <p:cNvPr id="351" name="Google Shape;351;p1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In this lesson, we will:</a:t>
            </a:r>
            <a:endParaRPr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Evaluate the appropriate use of AI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Explain the importance of quality prompts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Compare AI prompts for effectiveness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Write and refine AI prompts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Demonstrate responsible AI use</a:t>
            </a:r>
            <a:endParaRPr/>
          </a:p>
        </p:txBody>
      </p:sp>
      <p:sp>
        <p:nvSpPr>
          <p:cNvPr id="136" name="Google Shape;136;p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4018519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2. Communicate information clearly to a technical and non-technical audience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3. Work with others in a collaborative manner to allow for/encourage faster, better and more efficient achievement of goals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E5</a:t>
            </a:r>
            <a:r>
              <a:rPr lang="en-US"/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E6</a:t>
            </a:r>
            <a:r>
              <a:rPr lang="en-US"/>
              <a:t> Take part in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/>
              <a:t>Digital: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D1</a:t>
            </a:r>
            <a:r>
              <a:rPr lang="en-US"/>
              <a:t> Use digital technology and media effectively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D6 </a:t>
            </a:r>
            <a:r>
              <a:rPr lang="en-US"/>
              <a:t>Code and program</a:t>
            </a:r>
            <a:endParaRPr/>
          </a:p>
        </p:txBody>
      </p:sp>
      <p:sp>
        <p:nvSpPr>
          <p:cNvPr id="137" name="Google Shape;137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38" name="Google Shape;138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From task to prompt to outcome</a:t>
            </a:r>
            <a:endParaRPr/>
          </a:p>
        </p:txBody>
      </p:sp>
      <p:sp>
        <p:nvSpPr>
          <p:cNvPr id="358" name="Google Shape;358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Write a prompt for an AI tool to generate Python code to complete this task: </a:t>
            </a:r>
            <a:r>
              <a:rPr lang="en-US" b="1"/>
              <a:t>Create a function that validates a UK mobile phone number and returns an error message.</a:t>
            </a:r>
            <a:br>
              <a:rPr lang="en-US" b="1"/>
            </a:b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Complete the questions on the Consolidation Worksheet.</a:t>
            </a:r>
            <a:endParaRPr/>
          </a:p>
        </p:txBody>
      </p:sp>
      <p:sp>
        <p:nvSpPr>
          <p:cNvPr id="359" name="Google Shape;359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Consolidation</a:t>
            </a:r>
            <a:endParaRPr/>
          </a:p>
        </p:txBody>
      </p:sp>
      <p:sp>
        <p:nvSpPr>
          <p:cNvPr id="360" name="Google Shape;360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Same task, different prompts</a:t>
            </a:r>
            <a:endParaRPr/>
          </a:p>
        </p:txBody>
      </p:sp>
      <p:sp>
        <p:nvSpPr>
          <p:cNvPr id="144" name="Google Shape;144;p3"/>
          <p:cNvSpPr txBox="1">
            <a:spLocks noGrp="1"/>
          </p:cNvSpPr>
          <p:nvPr>
            <p:ph type="body" idx="1"/>
          </p:nvPr>
        </p:nvSpPr>
        <p:spPr>
          <a:xfrm>
            <a:off x="838200" y="2763751"/>
            <a:ext cx="5196840" cy="2969231"/>
          </a:xfrm>
          <a:prstGeom prst="rect">
            <a:avLst/>
          </a:prstGeom>
          <a:solidFill>
            <a:srgbClr val="FFF5C4"/>
          </a:solidFill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/>
              <a:t>Prompt A: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/>
              <a:t>“Explain AI.”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145" name="Google Shape;145;p3"/>
          <p:cNvSpPr txBox="1">
            <a:spLocks noGrp="1"/>
          </p:cNvSpPr>
          <p:nvPr>
            <p:ph type="body" idx="2"/>
          </p:nvPr>
        </p:nvSpPr>
        <p:spPr>
          <a:xfrm>
            <a:off x="6168046" y="2763751"/>
            <a:ext cx="5196840" cy="2969231"/>
          </a:xfrm>
          <a:prstGeom prst="rect">
            <a:avLst/>
          </a:prstGeom>
          <a:solidFill>
            <a:srgbClr val="FFF5C4"/>
          </a:solidFill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/>
              <a:t>Prompt B: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/>
              <a:t>“Explain artificial intelligence to a group of 16-year-old students using one real-world example. Keep it under 120 words and avoid technical language.”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146" name="Google Shape;146;p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47" name="Google Shape;147;p3"/>
          <p:cNvSpPr txBox="1"/>
          <p:nvPr/>
        </p:nvSpPr>
        <p:spPr>
          <a:xfrm>
            <a:off x="838200" y="1825626"/>
            <a:ext cx="10309261" cy="701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Two people asked an AI this same task but used different prompts.</a:t>
            </a: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Responsible use of AI</a:t>
            </a:r>
            <a:endParaRPr/>
          </a:p>
        </p:txBody>
      </p:sp>
      <p:sp>
        <p:nvSpPr>
          <p:cNvPr id="155" name="Google Shape;155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156" name="Google Shape;156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1</a:t>
            </a:r>
            <a:endParaRPr/>
          </a:p>
        </p:txBody>
      </p:sp>
      <p:sp>
        <p:nvSpPr>
          <p:cNvPr id="157" name="Google Shape;157;p4"/>
          <p:cNvSpPr txBox="1"/>
          <p:nvPr/>
        </p:nvSpPr>
        <p:spPr>
          <a:xfrm>
            <a:off x="838200" y="1904880"/>
            <a:ext cx="3142303" cy="3985283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Always verify</a:t>
            </a:r>
            <a:endParaRPr dirty="0"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Test outputs thoroughly.</a:t>
            </a:r>
            <a:endParaRPr dirty="0"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Check for security issues.</a:t>
            </a:r>
            <a:endParaRPr dirty="0"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Validate against requirements before trusting AI-generated solutions.</a:t>
            </a:r>
            <a:endParaRPr sz="20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 txBox="1"/>
          <p:nvPr/>
        </p:nvSpPr>
        <p:spPr>
          <a:xfrm>
            <a:off x="4314824" y="1904880"/>
            <a:ext cx="3142303" cy="3985283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Keep learning</a:t>
            </a:r>
            <a:endParaRPr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Use AI to accelerate learning, not to bypass understanding. </a:t>
            </a:r>
            <a:endParaRPr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The goal is to deepen your knowledge, not outsource your thinking.</a:t>
            </a:r>
            <a:endParaRPr sz="20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189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7791448" y="1904880"/>
            <a:ext cx="3142303" cy="3985283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Consider ethics</a:t>
            </a:r>
            <a:endParaRPr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Think about bias, privacy, attribution and the broader impact of AI-assisted work in your projects and career.</a:t>
            </a:r>
            <a:endParaRPr sz="20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63922-A8DB-DAEB-5965-080E60557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51617"/>
                </a:solidFill>
              </a:rPr>
              <a:t>Activity 1: Responsible use of AI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47A18-BDC0-88CE-74F5-032008EC0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ts val="2400"/>
              <a:buNone/>
            </a:pPr>
            <a:r>
              <a:rPr lang="en-US" dirty="0"/>
              <a:t>Read the AI use scenarios on the worksheet.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Decide if the use is appropriate.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Justify your decisions.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6B412-DB44-1E32-4B2D-8F25279C69E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1 Worksheet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46CDEB2-6575-B2DB-9C8F-6569D03A63D5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F95B5C33-ACCB-A9DA-5653-0BF746DB5A1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2: Effective prompting</a:t>
            </a:r>
          </a:p>
        </p:txBody>
      </p:sp>
    </p:spTree>
    <p:extLst>
      <p:ext uri="{BB962C8B-B14F-4D97-AF65-F5344CB8AC3E}">
        <p14:creationId xmlns:p14="http://schemas.microsoft.com/office/powerpoint/2010/main" val="1137217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>
                <a:solidFill>
                  <a:srgbClr val="151617"/>
                </a:solidFill>
              </a:rPr>
              <a:t>Effective prompts</a:t>
            </a:r>
            <a:endParaRPr/>
          </a:p>
        </p:txBody>
      </p:sp>
      <p:sp>
        <p:nvSpPr>
          <p:cNvPr id="177" name="Google Shape;177;p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187" name="Google Shape;187;p6"/>
          <p:cNvSpPr txBox="1"/>
          <p:nvPr/>
        </p:nvSpPr>
        <p:spPr>
          <a:xfrm>
            <a:off x="838200" y="1606062"/>
            <a:ext cx="10309261" cy="1259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When working with AI systems, your prompt serves as the complete specification for what you need it to produce. </a:t>
            </a:r>
            <a:r>
              <a:rPr lang="en-US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An effective prompt should include these elements:</a:t>
            </a:r>
            <a:endParaRPr dirty="0"/>
          </a:p>
        </p:txBody>
      </p:sp>
      <p:sp>
        <p:nvSpPr>
          <p:cNvPr id="2" name="Google Shape;156;p4">
            <a:extLst>
              <a:ext uri="{FF2B5EF4-FFF2-40B4-BE49-F238E27FC236}">
                <a16:creationId xmlns:a16="http://schemas.microsoft.com/office/drawing/2014/main" id="{3B07209E-9EF8-9AAD-F6AD-79AA8887F08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Activity 2</a:t>
            </a:r>
            <a:endParaRPr dirty="0"/>
          </a:p>
        </p:txBody>
      </p:sp>
      <p:sp>
        <p:nvSpPr>
          <p:cNvPr id="3" name="Google Shape;157;p4">
            <a:extLst>
              <a:ext uri="{FF2B5EF4-FFF2-40B4-BE49-F238E27FC236}">
                <a16:creationId xmlns:a16="http://schemas.microsoft.com/office/drawing/2014/main" id="{66A95557-BB1B-3530-4BBD-057FF04FAB07}"/>
              </a:ext>
            </a:extLst>
          </p:cNvPr>
          <p:cNvSpPr txBox="1"/>
          <p:nvPr/>
        </p:nvSpPr>
        <p:spPr>
          <a:xfrm>
            <a:off x="838198" y="2957462"/>
            <a:ext cx="5013596" cy="147328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Instructions</a:t>
            </a:r>
            <a:endParaRPr sz="2000" dirty="0"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Specific details of what you want AI </a:t>
            </a:r>
            <a:br>
              <a:rPr lang="en-US" sz="18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to do</a:t>
            </a:r>
          </a:p>
        </p:txBody>
      </p:sp>
      <p:sp>
        <p:nvSpPr>
          <p:cNvPr id="6" name="Google Shape;157;p4">
            <a:extLst>
              <a:ext uri="{FF2B5EF4-FFF2-40B4-BE49-F238E27FC236}">
                <a16:creationId xmlns:a16="http://schemas.microsoft.com/office/drawing/2014/main" id="{2E638283-6F7E-6CF3-EA22-328B9E1430BB}"/>
              </a:ext>
            </a:extLst>
          </p:cNvPr>
          <p:cNvSpPr txBox="1"/>
          <p:nvPr/>
        </p:nvSpPr>
        <p:spPr>
          <a:xfrm>
            <a:off x="838197" y="4522440"/>
            <a:ext cx="5013596" cy="147328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Constraints</a:t>
            </a:r>
            <a:endParaRPr sz="2000" dirty="0"/>
          </a:p>
          <a:p>
            <a:pPr marL="457200" marR="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The limitations and requirements for the output</a:t>
            </a:r>
          </a:p>
        </p:txBody>
      </p:sp>
      <p:sp>
        <p:nvSpPr>
          <p:cNvPr id="7" name="Google Shape;157;p4">
            <a:extLst>
              <a:ext uri="{FF2B5EF4-FFF2-40B4-BE49-F238E27FC236}">
                <a16:creationId xmlns:a16="http://schemas.microsoft.com/office/drawing/2014/main" id="{802DB758-7762-5C74-C5D6-10822B73AC9B}"/>
              </a:ext>
            </a:extLst>
          </p:cNvPr>
          <p:cNvSpPr txBox="1"/>
          <p:nvPr/>
        </p:nvSpPr>
        <p:spPr>
          <a:xfrm>
            <a:off x="5992829" y="2957462"/>
            <a:ext cx="5013596" cy="147328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Autofit/>
          </a:bodyPr>
          <a:lstStyle/>
          <a:p>
            <a:pPr lvl="0"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Context</a:t>
            </a:r>
            <a:endParaRPr sz="2000" dirty="0"/>
          </a:p>
          <a:p>
            <a:pPr marL="285750" lvl="0" indent="-285750">
              <a:lnSpc>
                <a:spcPct val="108000"/>
              </a:lnSpc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rgbClr val="151617"/>
                </a:solidFill>
              </a:rPr>
              <a:t>Background information about the task</a:t>
            </a:r>
            <a:endParaRPr lang="en-US" sz="1800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108000"/>
              </a:lnSpc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rgbClr val="151617"/>
                </a:solidFill>
              </a:rPr>
              <a:t>Who you (the user) are, i.e., the role AI is supporting with</a:t>
            </a:r>
            <a:endParaRPr lang="en-US" sz="1800" dirty="0"/>
          </a:p>
        </p:txBody>
      </p:sp>
      <p:sp>
        <p:nvSpPr>
          <p:cNvPr id="8" name="Google Shape;157;p4">
            <a:extLst>
              <a:ext uri="{FF2B5EF4-FFF2-40B4-BE49-F238E27FC236}">
                <a16:creationId xmlns:a16="http://schemas.microsoft.com/office/drawing/2014/main" id="{269BFBB4-9059-B87B-39A4-5FA150B471CF}"/>
              </a:ext>
            </a:extLst>
          </p:cNvPr>
          <p:cNvSpPr txBox="1"/>
          <p:nvPr/>
        </p:nvSpPr>
        <p:spPr>
          <a:xfrm>
            <a:off x="5992828" y="4522440"/>
            <a:ext cx="5013596" cy="147328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44000" tIns="108000" rIns="108000" bIns="45700" anchor="t" anchorCtr="0">
            <a:noAutofit/>
          </a:bodyPr>
          <a:lstStyle/>
          <a:p>
            <a:pPr>
              <a:lnSpc>
                <a:spcPct val="108000"/>
              </a:lnSpc>
              <a:buClr>
                <a:srgbClr val="534C29"/>
              </a:buClr>
              <a:buSzPts val="2400"/>
            </a:pPr>
            <a:r>
              <a:rPr lang="en-US" sz="2000" b="1" dirty="0">
                <a:solidFill>
                  <a:srgbClr val="151617"/>
                </a:solidFill>
              </a:rPr>
              <a:t>Quality checks</a:t>
            </a:r>
            <a:endParaRPr sz="2000" dirty="0"/>
          </a:p>
          <a:p>
            <a:pPr marL="285750" lvl="0" indent="-285750">
              <a:lnSpc>
                <a:spcPct val="108000"/>
              </a:lnSpc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rgbClr val="151617"/>
                </a:solidFill>
              </a:rPr>
              <a:t>Any information you require to validate the output, for example, sources, test cases</a:t>
            </a:r>
            <a:endParaRPr lang="en-US" sz="18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Anatomy of an effective prompt</a:t>
            </a:r>
            <a:endParaRPr/>
          </a:p>
        </p:txBody>
      </p:sp>
      <p:sp>
        <p:nvSpPr>
          <p:cNvPr id="196" name="Google Shape;196;p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2</a:t>
            </a:r>
            <a:endParaRPr/>
          </a:p>
        </p:txBody>
      </p:sp>
      <p:sp>
        <p:nvSpPr>
          <p:cNvPr id="197" name="Google Shape;197;p7"/>
          <p:cNvSpPr txBox="1"/>
          <p:nvPr/>
        </p:nvSpPr>
        <p:spPr>
          <a:xfrm>
            <a:off x="2465797" y="1863288"/>
            <a:ext cx="7705619" cy="3884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You are an experienced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Python developer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working on a web application.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Create a function 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that validates email addresses. 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This is for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 user registration system in a Flask application.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Function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takes email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returns a bool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Use only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standard library, no regex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Include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test cases 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for edge cases,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explain your approach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Provide code in a </a:t>
            </a:r>
            <a:r>
              <a:rPr lang="en-US" sz="1800" b="0" i="0" u="none" strike="noStrike" cap="none">
                <a:solidFill>
                  <a:srgbClr val="151617"/>
                </a:solidFill>
                <a:highlight>
                  <a:srgbClr val="FFF5C4"/>
                </a:highlight>
                <a:latin typeface="Arial"/>
                <a:ea typeface="Arial"/>
                <a:cs typeface="Arial"/>
                <a:sym typeface="Arial"/>
              </a:rPr>
              <a:t>Python code block with inline comments</a:t>
            </a:r>
            <a:r>
              <a:rPr lang="en-US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198" name="Google Shape;198;p7"/>
          <p:cNvSpPr txBox="1"/>
          <p:nvPr/>
        </p:nvSpPr>
        <p:spPr>
          <a:xfrm>
            <a:off x="5589142" y="1586438"/>
            <a:ext cx="3995125" cy="33855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about the role AI is supporting</a:t>
            </a:r>
            <a:endParaRPr/>
          </a:p>
        </p:txBody>
      </p:sp>
      <p:cxnSp>
        <p:nvCxnSpPr>
          <p:cNvPr id="199" name="Google Shape;199;p7"/>
          <p:cNvCxnSpPr/>
          <p:nvPr/>
        </p:nvCxnSpPr>
        <p:spPr>
          <a:xfrm flipH="1">
            <a:off x="5137079" y="1863288"/>
            <a:ext cx="452063" cy="263463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00" name="Google Shape;200;p7"/>
          <p:cNvSpPr txBox="1"/>
          <p:nvPr/>
        </p:nvSpPr>
        <p:spPr>
          <a:xfrm>
            <a:off x="220895" y="1995019"/>
            <a:ext cx="1799690" cy="830997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task: state clearly what you need</a:t>
            </a:r>
            <a:endParaRPr/>
          </a:p>
        </p:txBody>
      </p:sp>
      <p:cxnSp>
        <p:nvCxnSpPr>
          <p:cNvPr id="201" name="Google Shape;201;p7"/>
          <p:cNvCxnSpPr>
            <a:stCxn id="200" idx="3"/>
          </p:cNvCxnSpPr>
          <p:nvPr/>
        </p:nvCxnSpPr>
        <p:spPr>
          <a:xfrm>
            <a:off x="2020585" y="2410518"/>
            <a:ext cx="445200" cy="3840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cxnSp>
        <p:nvCxnSpPr>
          <p:cNvPr id="202" name="Google Shape;202;p7"/>
          <p:cNvCxnSpPr>
            <a:stCxn id="203" idx="3"/>
          </p:cNvCxnSpPr>
          <p:nvPr/>
        </p:nvCxnSpPr>
        <p:spPr>
          <a:xfrm>
            <a:off x="1905000" y="3370265"/>
            <a:ext cx="676500" cy="7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03" name="Google Shape;203;p7"/>
          <p:cNvSpPr txBox="1"/>
          <p:nvPr/>
        </p:nvSpPr>
        <p:spPr>
          <a:xfrm>
            <a:off x="105310" y="3200988"/>
            <a:ext cx="1799690" cy="33855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context</a:t>
            </a:r>
            <a:endParaRPr/>
          </a:p>
        </p:txBody>
      </p:sp>
      <p:cxnSp>
        <p:nvCxnSpPr>
          <p:cNvPr id="204" name="Google Shape;204;p7"/>
          <p:cNvCxnSpPr/>
          <p:nvPr/>
        </p:nvCxnSpPr>
        <p:spPr>
          <a:xfrm flipH="1">
            <a:off x="6595154" y="3837212"/>
            <a:ext cx="1161835" cy="62955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05" name="Google Shape;205;p7"/>
          <p:cNvSpPr txBox="1"/>
          <p:nvPr/>
        </p:nvSpPr>
        <p:spPr>
          <a:xfrm>
            <a:off x="7756990" y="3563067"/>
            <a:ext cx="1345914" cy="584775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Specify the parameters</a:t>
            </a:r>
            <a:endParaRPr/>
          </a:p>
        </p:txBody>
      </p:sp>
      <p:cxnSp>
        <p:nvCxnSpPr>
          <p:cNvPr id="206" name="Google Shape;206;p7"/>
          <p:cNvCxnSpPr/>
          <p:nvPr/>
        </p:nvCxnSpPr>
        <p:spPr>
          <a:xfrm rot="10800000" flipH="1">
            <a:off x="1357259" y="4575460"/>
            <a:ext cx="1457860" cy="43976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07" name="Google Shape;207;p7"/>
          <p:cNvSpPr txBox="1"/>
          <p:nvPr/>
        </p:nvSpPr>
        <p:spPr>
          <a:xfrm>
            <a:off x="457413" y="4625973"/>
            <a:ext cx="1341635" cy="584775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 any constraints</a:t>
            </a:r>
            <a:endParaRPr/>
          </a:p>
        </p:txBody>
      </p:sp>
      <p:cxnSp>
        <p:nvCxnSpPr>
          <p:cNvPr id="208" name="Google Shape;208;p7"/>
          <p:cNvCxnSpPr>
            <a:stCxn id="209" idx="1"/>
          </p:cNvCxnSpPr>
          <p:nvPr/>
        </p:nvCxnSpPr>
        <p:spPr>
          <a:xfrm flipH="1">
            <a:off x="8065069" y="4655376"/>
            <a:ext cx="700500" cy="193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09" name="Google Shape;209;p7"/>
          <p:cNvSpPr txBox="1"/>
          <p:nvPr/>
        </p:nvSpPr>
        <p:spPr>
          <a:xfrm>
            <a:off x="8765569" y="4362988"/>
            <a:ext cx="3131905" cy="584775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 any required verification to help quality check the output</a:t>
            </a:r>
            <a:endParaRPr/>
          </a:p>
        </p:txBody>
      </p:sp>
      <p:cxnSp>
        <p:nvCxnSpPr>
          <p:cNvPr id="210" name="Google Shape;210;p7"/>
          <p:cNvCxnSpPr/>
          <p:nvPr/>
        </p:nvCxnSpPr>
        <p:spPr>
          <a:xfrm rot="10800000">
            <a:off x="5648215" y="5678747"/>
            <a:ext cx="447785" cy="434377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211" name="Google Shape;211;p7"/>
          <p:cNvSpPr txBox="1"/>
          <p:nvPr/>
        </p:nvSpPr>
        <p:spPr>
          <a:xfrm>
            <a:off x="5329451" y="5940850"/>
            <a:ext cx="2591924" cy="584775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Specify the format you require the output to be</a:t>
            </a:r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US" dirty="0">
                <a:solidFill>
                  <a:srgbClr val="151617"/>
                </a:solidFill>
              </a:rPr>
              <a:t>Good vs Poor Prompts</a:t>
            </a:r>
            <a:endParaRPr dirty="0"/>
          </a:p>
        </p:txBody>
      </p:sp>
      <p:sp>
        <p:nvSpPr>
          <p:cNvPr id="219" name="Google Shape;219;p8"/>
          <p:cNvSpPr txBox="1">
            <a:spLocks noGrp="1"/>
          </p:cNvSpPr>
          <p:nvPr>
            <p:ph type="body" idx="1"/>
          </p:nvPr>
        </p:nvSpPr>
        <p:spPr>
          <a:xfrm>
            <a:off x="838200" y="1500168"/>
            <a:ext cx="4360525" cy="389164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20" name="Google Shape;220;p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Effective prompting</a:t>
            </a:r>
            <a:endParaRPr/>
          </a:p>
        </p:txBody>
      </p:sp>
      <p:sp>
        <p:nvSpPr>
          <p:cNvPr id="221" name="Google Shape;221;p8"/>
          <p:cNvSpPr txBox="1"/>
          <p:nvPr/>
        </p:nvSpPr>
        <p:spPr>
          <a:xfrm>
            <a:off x="5488507" y="1486831"/>
            <a:ext cx="5652953" cy="389164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marR="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8"/>
          <p:cNvSpPr txBox="1"/>
          <p:nvPr/>
        </p:nvSpPr>
        <p:spPr>
          <a:xfrm>
            <a:off x="983750" y="1600829"/>
            <a:ext cx="4064500" cy="430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6111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Black"/>
              <a:buNone/>
            </a:pPr>
            <a:r>
              <a:rPr lang="en-US" sz="1800" b="1" dirty="0">
                <a:solidFill>
                  <a:srgbClr val="000000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❌</a:t>
            </a:r>
            <a:r>
              <a:rPr lang="en-US" sz="1800" b="1" dirty="0">
                <a:solidFill>
                  <a:srgbClr val="15161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en-US" sz="1800" b="1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Poor Prompts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8"/>
          <p:cNvSpPr txBox="1"/>
          <p:nvPr/>
        </p:nvSpPr>
        <p:spPr>
          <a:xfrm>
            <a:off x="5555935" y="1607890"/>
            <a:ext cx="4285180" cy="587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61111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Montserrat Black"/>
              <a:buNone/>
            </a:pPr>
            <a:r>
              <a:rPr lang="en-US" sz="2000" b="1" dirty="0">
                <a:solidFill>
                  <a:srgbClr val="00B050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✓</a:t>
            </a:r>
            <a:r>
              <a:rPr lang="en-US" sz="1800" b="1" dirty="0">
                <a:solidFill>
                  <a:srgbClr val="15161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</a:t>
            </a:r>
            <a:r>
              <a:rPr lang="en-US" sz="1800" b="1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Better Prompt (OS-Aligned)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8"/>
          <p:cNvSpPr txBox="1"/>
          <p:nvPr/>
        </p:nvSpPr>
        <p:spPr>
          <a:xfrm>
            <a:off x="992308" y="2107062"/>
            <a:ext cx="4214975" cy="1034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Consolas"/>
              <a:buNone/>
            </a:pPr>
            <a:r>
              <a:rPr lang="en-US" sz="1800">
                <a:solidFill>
                  <a:srgbClr val="151617"/>
                </a:solidFill>
                <a:highlight>
                  <a:srgbClr val="EBDFD7"/>
                </a:highlight>
                <a:latin typeface="Consolas"/>
                <a:ea typeface="Consolas"/>
                <a:cs typeface="Consolas"/>
                <a:sym typeface="Consolas"/>
              </a:rPr>
              <a:t>“Write my whole program.”</a:t>
            </a:r>
            <a:endParaRPr/>
          </a:p>
          <a:p>
            <a:pPr marL="0" marR="0" lvl="0" indent="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51617"/>
                </a:solidFill>
                <a:highlight>
                  <a:srgbClr val="EBDFD7"/>
                </a:highlight>
                <a:latin typeface="Consolas"/>
                <a:ea typeface="Consolas"/>
                <a:cs typeface="Consolas"/>
                <a:sym typeface="Consolas"/>
              </a:rPr>
              <a:t>“Do this work.”</a:t>
            </a:r>
            <a:endParaRPr sz="18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8"/>
          <p:cNvSpPr txBox="1"/>
          <p:nvPr/>
        </p:nvSpPr>
        <p:spPr>
          <a:xfrm>
            <a:off x="5602721" y="2178376"/>
            <a:ext cx="5012192" cy="1675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Consolas"/>
              <a:buNone/>
            </a:pPr>
            <a:r>
              <a:rPr lang="en-US" sz="1800">
                <a:solidFill>
                  <a:srgbClr val="151617"/>
                </a:solidFill>
                <a:highlight>
                  <a:srgbClr val="EBDFD7"/>
                </a:highlight>
                <a:latin typeface="Consolas"/>
                <a:ea typeface="Consolas"/>
                <a:cs typeface="Consolas"/>
                <a:sym typeface="Consolas"/>
              </a:rPr>
              <a:t>“Generate a JavaScript function to validate an email field. Requirements: must reject empty strings, must use regex, return {isValid, errorMessage}. Include 6 test cases. No frameworks.”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8"/>
          <p:cNvSpPr txBox="1"/>
          <p:nvPr/>
        </p:nvSpPr>
        <p:spPr>
          <a:xfrm>
            <a:off x="983750" y="2883794"/>
            <a:ext cx="4223533" cy="102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Too vague</a:t>
            </a:r>
            <a:endParaRPr dirty="0"/>
          </a:p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Requests a complete solution</a:t>
            </a:r>
            <a:endParaRPr dirty="0"/>
          </a:p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context supplied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8"/>
          <p:cNvSpPr txBox="1"/>
          <p:nvPr/>
        </p:nvSpPr>
        <p:spPr>
          <a:xfrm>
            <a:off x="5602721" y="4123780"/>
            <a:ext cx="5301974" cy="102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Specific</a:t>
            </a:r>
            <a:endParaRPr/>
          </a:p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Actionable</a:t>
            </a:r>
            <a:endParaRPr/>
          </a:p>
          <a:p>
            <a:pPr marL="285750" marR="0" lvl="0" indent="-28575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Clear requirements</a:t>
            </a:r>
            <a:endParaRPr/>
          </a:p>
        </p:txBody>
      </p:sp>
      <p:sp>
        <p:nvSpPr>
          <p:cNvPr id="228" name="Google Shape;228;p8"/>
          <p:cNvSpPr txBox="1"/>
          <p:nvPr/>
        </p:nvSpPr>
        <p:spPr>
          <a:xfrm>
            <a:off x="838200" y="5504120"/>
            <a:ext cx="10645239" cy="71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None/>
            </a:pPr>
            <a:r>
              <a:rPr lang="en-US" sz="1800" b="1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Key difference:</a:t>
            </a:r>
            <a:r>
              <a:rPr lang="en-US" sz="1800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Good prompts specify exact requirements, include constraints, define expected return formats, request test cases and target </a:t>
            </a:r>
            <a:r>
              <a:rPr lang="en-US" sz="1800" i="1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specific functionality</a:t>
            </a:r>
            <a:r>
              <a:rPr lang="en-US" sz="1800" dirty="0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2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548A-F969-FF28-B832-EDBAF3C4C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3714-9120-091A-3D8E-0F35636E9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51617"/>
                </a:solidFill>
              </a:rPr>
              <a:t>Activity 2: Comparing prompts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6E4F4B-FE12-2632-696A-D976157275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ts val="2400"/>
              <a:buNone/>
            </a:pPr>
            <a:r>
              <a:rPr lang="en-US" dirty="0"/>
              <a:t>Consider each pair of prompts.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Decide which is more effective and explain your decision.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Identify the strengths and weaknesses of each prompt.</a:t>
            </a:r>
          </a:p>
          <a:p>
            <a:pPr lvl="0" indent="-342000">
              <a:buSzPts val="2400"/>
              <a:buAutoNum type="arabicPeriod"/>
            </a:pPr>
            <a:r>
              <a:rPr lang="en-US" dirty="0"/>
              <a:t>Test the prompts in an AI tool and compare the responses.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176A9-12C1-9E0D-C922-5FF4E1ACFD9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2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An AI tool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3765BDD-1C43-4D33-C573-0762728F3F3D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3B8A8BA4-2187-AA55-B7DE-B5C581EA1DE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2: Effective prompting</a:t>
            </a:r>
          </a:p>
        </p:txBody>
      </p:sp>
    </p:spTree>
    <p:extLst>
      <p:ext uri="{BB962C8B-B14F-4D97-AF65-F5344CB8AC3E}">
        <p14:creationId xmlns:p14="http://schemas.microsoft.com/office/powerpoint/2010/main" val="3965308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Microsoft Office PowerPoint</Application>
  <PresentationFormat>Widescreen</PresentationFormat>
  <Paragraphs>221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Montserrat Black</vt:lpstr>
      <vt:lpstr>Calibri</vt:lpstr>
      <vt:lpstr>Arial Narrow</vt:lpstr>
      <vt:lpstr>Arial</vt:lpstr>
      <vt:lpstr>Consolas</vt:lpstr>
      <vt:lpstr>Office Theme</vt:lpstr>
      <vt:lpstr>Digital Software Development</vt:lpstr>
      <vt:lpstr>In this lesson, we will:</vt:lpstr>
      <vt:lpstr>Same task, different prompts</vt:lpstr>
      <vt:lpstr>Responsible use of AI</vt:lpstr>
      <vt:lpstr>Activity 1: Responsible use of AI</vt:lpstr>
      <vt:lpstr>Effective prompts</vt:lpstr>
      <vt:lpstr>Anatomy of an effective prompt</vt:lpstr>
      <vt:lpstr>Good vs Poor Prompts</vt:lpstr>
      <vt:lpstr>Activity 2: Comparing prompts</vt:lpstr>
      <vt:lpstr>AI in software development</vt:lpstr>
      <vt:lpstr>Creating usable code with the help of AI tools</vt:lpstr>
      <vt:lpstr>Safety, ethics and quality: Rule 1</vt:lpstr>
      <vt:lpstr>Safety, ethics and quality: Rule 2</vt:lpstr>
      <vt:lpstr>Safety, ethics and quality: Rule 3</vt:lpstr>
      <vt:lpstr>Safety, ethics and quality: Rule 4</vt:lpstr>
      <vt:lpstr>Creating code with AI: Common mistakes</vt:lpstr>
      <vt:lpstr>Activity 3: Writing prompts</vt:lpstr>
      <vt:lpstr>Reflection questions</vt:lpstr>
      <vt:lpstr>In this lesson, we have:</vt:lpstr>
      <vt:lpstr>From task to prompt to outcome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2026-08-25T12:13:15Z</dcterms:created>
  <dcterms:modified xsi:type="dcterms:W3CDTF">2026-08-25T12:13:18Z</dcterms:modified>
</cp:coreProperties>
</file>