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7" r:id="rId2"/>
    <p:sldId id="284" r:id="rId3"/>
    <p:sldId id="259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283" r:id="rId19"/>
    <p:sldId id="302" r:id="rId20"/>
    <p:sldId id="300" r:id="rId21"/>
    <p:sldId id="28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8E9"/>
    <a:srgbClr val="326367"/>
    <a:srgbClr val="F1995C"/>
    <a:srgbClr val="F7E3D4"/>
    <a:srgbClr val="A44A00"/>
    <a:srgbClr val="EEDDDD"/>
    <a:srgbClr val="851414"/>
    <a:srgbClr val="EBDDF4"/>
    <a:srgbClr val="432673"/>
    <a:srgbClr val="FFF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3" autoAdjust="0"/>
    <p:restoredTop sz="87451" autoAdjust="0"/>
  </p:normalViewPr>
  <p:slideViewPr>
    <p:cSldViewPr snapToGrid="0">
      <p:cViewPr varScale="1">
        <p:scale>
          <a:sx n="57" d="100"/>
          <a:sy n="57" d="100"/>
        </p:scale>
        <p:origin x="28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280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19232696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Clr>
                <a:schemeClr val="dk1"/>
              </a:buClr>
              <a:buSzPts val="1200"/>
            </a:pPr>
            <a:r>
              <a:rPr lang="en-GB" dirty="0"/>
              <a:t>Image © Shutterstock/</a:t>
            </a:r>
            <a:r>
              <a:rPr lang="en-GB" dirty="0" err="1"/>
              <a:t>CrizzyStudio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Circuits and calculations video: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https://vimeo.com/1219232696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803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(left)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udaya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fire</a:t>
            </a:r>
            <a:endParaRPr lang="en-GB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(right) © Shutterstock/Sergiy Kuzmin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056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(left)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infinetsoft</a:t>
            </a:r>
            <a:endParaRPr lang="en-GB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(right) © Shutterstock/Romashko Yuliia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626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05D24-F9A5-DB68-DAC8-A86B3971E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23EB54-4537-9964-1D7C-789E1652AF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343176-050D-15AB-E968-2B0132B1FE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CE367-2DD6-5F54-A852-4003D2ABFD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224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98E302-E545-A989-6199-276F75411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5907" cy="4478415"/>
          </a:xfrm>
          <a:prstGeom prst="rect">
            <a:avLst/>
          </a:prstGeom>
        </p:spPr>
      </p:pic>
      <p:pic>
        <p:nvPicPr>
          <p:cNvPr id="3" name="Picture 2" descr="A blue and black rectangle&#10;&#10;Description automatically generated">
            <a:extLst>
              <a:ext uri="{FF2B5EF4-FFF2-40B4-BE49-F238E27FC236}">
                <a16:creationId xmlns:a16="http://schemas.microsoft.com/office/drawing/2014/main" id="{B9399FDF-5A91-F907-490C-5277BA86D4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0"/>
            <a:ext cx="12192000" cy="462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E3A701-9DA5-0B71-6CBD-BAF93B15774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999" y="1904693"/>
            <a:ext cx="1799998" cy="179999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3263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326367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black rectangle&#10;&#10;Description automatically generated">
            <a:extLst>
              <a:ext uri="{FF2B5EF4-FFF2-40B4-BE49-F238E27FC236}">
                <a16:creationId xmlns:a16="http://schemas.microsoft.com/office/drawing/2014/main" id="{9022AB9A-2344-C35F-FD08-09B15AFFE4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688E37B-3A75-DC2A-18E6-0C9A78AF49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E500551-D285-656B-C70E-28D67588B2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D2E8E9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D2E8E9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6E6C59-88A6-6AAD-2EF9-640ABA1F3F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D2E8E9"/>
          </a:solidFill>
          <a:ln w="19050" cap="sq">
            <a:solidFill>
              <a:srgbClr val="326367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A0DF2A7-0629-D96D-E8DE-CF6382205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F22526-93EA-A54F-8955-72F18A8777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96D3EB-C064-812A-53FA-D4FC59E588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8655A02-99DC-61B1-2336-5D080E557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D2E8E9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D2E8E9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D2E8E9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E3A2DDC-893D-4175-1696-3EB4EE3B28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rectangle&#10;&#10;Description automatically generated">
            <a:extLst>
              <a:ext uri="{FF2B5EF4-FFF2-40B4-BE49-F238E27FC236}">
                <a16:creationId xmlns:a16="http://schemas.microsoft.com/office/drawing/2014/main" id="{F2E4EFFA-9DD4-93C4-5DDE-E155C059F5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r>
              <a:rPr lang="en-GB" sz="1200" kern="1200" dirty="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Resource 1: Circuits, voltage and current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1A34A0-B3C7-9D8F-29D1-E90D2E46B9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326367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326367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326367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326367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326367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player.vimeo.com/video/1219232696?app_id=122963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</a:t>
            </a:r>
            <a:r>
              <a:rPr lang="en-US" dirty="0"/>
              <a:t>Engineering and Manufacturing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Engineering </a:t>
            </a:r>
            <a:r>
              <a:rPr lang="en-US"/>
              <a:t>and Manufacturing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GB" dirty="0"/>
              <a:t>Topic: Fundamentals of electronics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spcBef>
                <a:spcPts val="0"/>
              </a:spcBef>
              <a:buClr>
                <a:srgbClr val="262626"/>
              </a:buClr>
              <a:buSzPts val="2400"/>
            </a:pPr>
            <a:r>
              <a:rPr lang="en-GB" dirty="0"/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C8499-3ACA-F565-52D2-EE7A1475F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8ABA969-D7E0-AE8C-2E73-0D3CFDBF0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BC65D-6347-7488-456E-84C9C893F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273413" cy="4351338"/>
          </a:xfrm>
        </p:spPr>
        <p:txBody>
          <a:bodyPr>
            <a:normAutofit/>
          </a:bodyPr>
          <a:lstStyle/>
          <a:p>
            <a:r>
              <a:rPr lang="en-US" dirty="0"/>
              <a:t>A transistor is a semiconductor device used to switch electronic signals or amplify them.</a:t>
            </a:r>
          </a:p>
          <a:p>
            <a:r>
              <a:rPr lang="en-US" dirty="0"/>
              <a:t>Examples of use: computer memory chips, mobile phones and </a:t>
            </a:r>
            <a:br>
              <a:rPr lang="en-US" dirty="0"/>
            </a:br>
            <a:r>
              <a:rPr lang="en-US" dirty="0"/>
              <a:t>car engine management </a:t>
            </a:r>
            <a:br>
              <a:rPr lang="en-US" dirty="0"/>
            </a:br>
            <a:r>
              <a:rPr lang="en-US" dirty="0"/>
              <a:t>systems.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DE4E09F-4DEB-7EAE-A4FF-819A996B22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A792C1D-B8DD-B1B7-BC90-5FA8E8985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2" name="Google Shape;141;p36" descr="A selection of different types of power transistors">
            <a:extLst>
              <a:ext uri="{FF2B5EF4-FFF2-40B4-BE49-F238E27FC236}">
                <a16:creationId xmlns:a16="http://schemas.microsoft.com/office/drawing/2014/main" id="{7B34CDD6-9904-E75C-6D98-FAEB8E658956}"/>
              </a:ext>
            </a:extLst>
          </p:cNvPr>
          <p:cNvPicPr preferRelativeResize="0">
            <a:picLocks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4156" y="1769456"/>
            <a:ext cx="4172336" cy="4114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42;p36" descr="The electronic symbol for a transistor">
            <a:extLst>
              <a:ext uri="{FF2B5EF4-FFF2-40B4-BE49-F238E27FC236}">
                <a16:creationId xmlns:a16="http://schemas.microsoft.com/office/drawing/2014/main" id="{C600F389-1E18-2E3A-85C1-48AAE3A70746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7080" y="3826710"/>
            <a:ext cx="1623877" cy="2147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5029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73AE7-4A78-F8AD-4AED-4BDABEFA7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494FAFB1-8C4A-D5B6-CD8F-A96073014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BC547 NPN transistor – The electronic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C5A11-C3FC-ECE3-7C65-B167A3594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4086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Its function is as an electronic switch or a signal amplifier in electronic circuits, allowing a small electrical signal to control a much larger current.</a:t>
            </a:r>
          </a:p>
          <a:p>
            <a:r>
              <a:rPr lang="en-US" b="1" dirty="0"/>
              <a:t>Collector (C): </a:t>
            </a:r>
            <a:r>
              <a:rPr lang="en-US" dirty="0"/>
              <a:t>Where the ‘large’ current waits.</a:t>
            </a:r>
          </a:p>
          <a:p>
            <a:r>
              <a:rPr lang="en-US" b="1" dirty="0"/>
              <a:t>Base (B): </a:t>
            </a:r>
            <a:r>
              <a:rPr lang="en-US" dirty="0"/>
              <a:t>The ‘gate’ or trigger.</a:t>
            </a:r>
          </a:p>
          <a:p>
            <a:r>
              <a:rPr lang="en-US" b="1" dirty="0"/>
              <a:t>Emitter (E): </a:t>
            </a:r>
            <a:r>
              <a:rPr lang="en-US" dirty="0"/>
              <a:t>Where the current exits to Ground (0"V").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987B1BA-6A36-CD52-CEB5-904BEDFCD4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CD29319-F5C4-4BCC-EB59-B2D1C6A7B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5" name="Picture 4" descr="Image showing a BC547 NPN transistor with arrows showing conventional current, wait current, base, current path, and emitter.">
            <a:extLst>
              <a:ext uri="{FF2B5EF4-FFF2-40B4-BE49-F238E27FC236}">
                <a16:creationId xmlns:a16="http://schemas.microsoft.com/office/drawing/2014/main" id="{53883E35-D1DE-F58C-94D6-3CD4633505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62" r="14540"/>
          <a:stretch>
            <a:fillRect/>
          </a:stretch>
        </p:blipFill>
        <p:spPr>
          <a:xfrm>
            <a:off x="5943600" y="2043493"/>
            <a:ext cx="6108874" cy="381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23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E0F3E-8E55-B977-D357-0F3FC4B9E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65300863-ADE6-9781-026D-730458FCC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BC547 NPN transistor – 0.7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C0DCB-688C-037F-8585-5026B4D94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2070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BC547 acts like an electrically operated switch with no moving parts. </a:t>
            </a:r>
          </a:p>
          <a:p>
            <a:pPr marL="0" indent="0">
              <a:buNone/>
            </a:pPr>
            <a:r>
              <a:rPr lang="en-US" dirty="0"/>
              <a:t>A small current applied to the Base pin allows a larger current to flow between the Collector and Emitter pins. The ‘gate’ only opens when the Base reaches 0.7 "V". Anything less, and the circuit stays ‘Cut-off’ (OFF).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1F1B55-0851-4BD3-1B74-B12ECA9EEE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F0D4733-22A7-70E9-6702-90E0CD6BB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2" name="Picture 1" descr="Image showing the 0.7V rule including Base-emitter and gate. ">
            <a:extLst>
              <a:ext uri="{FF2B5EF4-FFF2-40B4-BE49-F238E27FC236}">
                <a16:creationId xmlns:a16="http://schemas.microsoft.com/office/drawing/2014/main" id="{1BCA33E9-6CCD-B3DF-1594-A454345B4A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8340" y="3933653"/>
            <a:ext cx="6575320" cy="242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05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1E4A6-FE28-235F-8796-8B4E853BB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6E3BD933-1B4E-8D39-7B90-3D80641F5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AFC7B-4A0B-E5A1-8D05-6209C758F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273413" cy="4351338"/>
          </a:xfrm>
        </p:spPr>
        <p:txBody>
          <a:bodyPr>
            <a:normAutofit/>
          </a:bodyPr>
          <a:lstStyle/>
          <a:p>
            <a:r>
              <a:rPr lang="en-US" dirty="0"/>
              <a:t>A diode is an electronic component that allows current to flow in one direction while blocking it in the opposite direction.</a:t>
            </a:r>
          </a:p>
          <a:p>
            <a:r>
              <a:rPr lang="en-US" dirty="0"/>
              <a:t>Examples of use: AC to DC rectifier, lighting (LEDs)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483D0C5-8649-833F-74AA-B8FA63CBB2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A1221D-2654-DDBC-3CA1-6FB3520B3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5" name="Google Shape;152;p37" descr="The electronic symbol for a diode">
            <a:extLst>
              <a:ext uri="{FF2B5EF4-FFF2-40B4-BE49-F238E27FC236}">
                <a16:creationId xmlns:a16="http://schemas.microsoft.com/office/drawing/2014/main" id="{3C93743C-4B96-AFC4-3225-22EE210DB50E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59798" y="4699759"/>
            <a:ext cx="1430213" cy="103134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620191-4C16-9213-89B1-23EC5016E546}"/>
              </a:ext>
            </a:extLst>
          </p:cNvPr>
          <p:cNvSpPr txBox="1"/>
          <p:nvPr/>
        </p:nvSpPr>
        <p:spPr>
          <a:xfrm>
            <a:off x="1871826" y="4892266"/>
            <a:ext cx="1039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 (anode)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133A29-3DF3-C605-5386-F487D5675953}"/>
              </a:ext>
            </a:extLst>
          </p:cNvPr>
          <p:cNvSpPr txBox="1"/>
          <p:nvPr/>
        </p:nvSpPr>
        <p:spPr>
          <a:xfrm>
            <a:off x="5023389" y="4892265"/>
            <a:ext cx="143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 (cathode)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oogle Shape;151;p37" descr="Image of a diode with positive (anode) and negative (cathode) labels. ">
            <a:extLst>
              <a:ext uri="{FF2B5EF4-FFF2-40B4-BE49-F238E27FC236}">
                <a16:creationId xmlns:a16="http://schemas.microsoft.com/office/drawing/2014/main" id="{921A2F1C-6F5D-BC08-F27B-CDA8C9362E4A}"/>
              </a:ext>
            </a:extLst>
          </p:cNvPr>
          <p:cNvPicPr preferRelativeResize="0">
            <a:picLocks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4991" y="1825625"/>
            <a:ext cx="4524150" cy="427467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52CDBA-507C-772A-AD7C-52FE66E1FB2C}"/>
              </a:ext>
            </a:extLst>
          </p:cNvPr>
          <p:cNvSpPr txBox="1"/>
          <p:nvPr/>
        </p:nvSpPr>
        <p:spPr>
          <a:xfrm>
            <a:off x="7873642" y="5283955"/>
            <a:ext cx="99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 (anode)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122C95-709B-3D68-60C8-F68EAE092976}"/>
              </a:ext>
            </a:extLst>
          </p:cNvPr>
          <p:cNvSpPr txBox="1"/>
          <p:nvPr/>
        </p:nvSpPr>
        <p:spPr>
          <a:xfrm>
            <a:off x="9469506" y="5283955"/>
            <a:ext cx="125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 (cathode)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CD0B04-BF75-6D6F-823D-66EA4EB7FF0A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8372457" y="4770120"/>
            <a:ext cx="320178" cy="5138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C043D16-E4B0-D081-EFDE-CC413EB6DD98}"/>
              </a:ext>
            </a:extLst>
          </p:cNvPr>
          <p:cNvCxnSpPr>
            <a:cxnSpLocks/>
          </p:cNvCxnSpPr>
          <p:nvPr/>
        </p:nvCxnSpPr>
        <p:spPr>
          <a:xfrm flipH="1" flipV="1">
            <a:off x="8898133" y="4699759"/>
            <a:ext cx="900605" cy="5841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699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29980-22D8-5A9F-EB5F-B4AF2D83A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CB7C82F-6F2E-CD5C-FFF4-D24CC8C04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Breadboards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408DE28-B316-AD71-9054-9DAB115C2B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B6B06E3-02D7-1340-22C7-87424E770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18" name="Google Shape;160;p38" descr="Image showing an electrical 'breadboard' with vertical and horizontal groups. ">
            <a:extLst>
              <a:ext uri="{FF2B5EF4-FFF2-40B4-BE49-F238E27FC236}">
                <a16:creationId xmlns:a16="http://schemas.microsoft.com/office/drawing/2014/main" id="{7050B852-0B56-353D-786B-F26213553145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32" b="9732"/>
          <a:stretch/>
        </p:blipFill>
        <p:spPr>
          <a:xfrm>
            <a:off x="1231489" y="1441077"/>
            <a:ext cx="9729021" cy="46483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4973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6AD81-B8F5-2EC5-E226-C6621A5CE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7DB7A0D2-CDBD-A5BC-1AC6-8AEFA5301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the breadboard ‘thinks’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E9E965-245E-7A58-17C7-C1E2BEA84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Power Rails </a:t>
            </a:r>
            <a:r>
              <a:rPr lang="en-US" dirty="0"/>
              <a:t>(Horizontal): Linked all the way across. Used for +𝑉_𝑐𝑐and Ground.</a:t>
            </a:r>
          </a:p>
          <a:p>
            <a:r>
              <a:rPr lang="en-US" b="1" dirty="0"/>
              <a:t>Terminal Strips </a:t>
            </a:r>
            <a:r>
              <a:rPr lang="en-US" dirty="0"/>
              <a:t>(Vertical): Linked in groups of 5.</a:t>
            </a:r>
          </a:p>
          <a:p>
            <a:r>
              <a:rPr lang="en-US" b="1" dirty="0"/>
              <a:t>The ‘Trench’</a:t>
            </a:r>
            <a:r>
              <a:rPr lang="en-US" dirty="0"/>
              <a:t>: The middle gap separates the two sides.</a:t>
            </a:r>
          </a:p>
          <a:p>
            <a:r>
              <a:rPr lang="en-US" b="1" dirty="0"/>
              <a:t>Red Flag</a:t>
            </a:r>
            <a:r>
              <a:rPr lang="en-US" dirty="0"/>
              <a:t>: Never plug both ends of a component into the same vertical column, this creates a short circuit.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A1452D1-2A0F-25E9-224B-A454EC3742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7EEBBE5-B716-89CB-1E1A-2B270D485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665316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CDF7DF-C59D-5067-77B7-E59848B5D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954D0954-8AA9-ECE1-EC2A-A3C8DB761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Transistor circuit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058EC-0AC0-4DDC-3647-BD0085387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4086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Build the following circuit on your breadboard.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voltage do you measure at the base of each transistor when its LED is on vs off?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Can you measure how long one LED stays on?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happens to the voltage at the base just before switching?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4660028-4DB0-6073-E955-539C6651DA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138FAE0-7A08-592C-B689-C42EB4449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2" name="image1.png" descr="Diagram of a transistor circuit, including icons for 5V power, fixed resistors, LEDs, capacitors, transistors and ground.">
            <a:extLst>
              <a:ext uri="{FF2B5EF4-FFF2-40B4-BE49-F238E27FC236}">
                <a16:creationId xmlns:a16="http://schemas.microsoft.com/office/drawing/2014/main" id="{41E9B26E-1E8B-9909-2CF5-CE06B64CEA4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94820" y="1152939"/>
            <a:ext cx="5394553" cy="502402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252179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96E96-0820-5E41-A429-792F509D4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9536CE4F-0E93-9FF2-F847-B638CCAD5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Supply and Forward Voltage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E65C4-EFC5-624D-2353-88CD763DF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Supply Voltage (V-'supply' ): The total voltage provided by the power source (e.g., a 9V battery or 5V rail).</a:t>
            </a:r>
          </a:p>
          <a:p>
            <a:r>
              <a:rPr lang="en-US" dirty="0"/>
              <a:t>Forward Voltage (V-'forward'  or V-f): The fixed voltage drop needed across an LED so it can turn on (typically ∼1.8 'V'-2.2 'V'  for red LEDs).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Now turn to your activity book to complete the worked examples.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E7F8A71-1416-2053-C1FF-D2BD950833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45EB29E-E8E7-1693-3F95-9AF376922D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210690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1FC1CF-FE6E-AAA0-903E-0FBB3B243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84242-A9AD-014B-2804-928A78C06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Worked example – Voltage drop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24BCF-6836-DB41-7150-0DC8FA37D4F1}"/>
              </a:ext>
            </a:extLst>
          </p:cNvPr>
          <p:cNvSpPr>
            <a:spLocks noGrp="1"/>
          </p:cNvSpPr>
          <p:nvPr>
            <p:ph idx="10"/>
          </p:nvPr>
        </p:nvSpPr>
        <p:spPr>
          <a:ln>
            <a:solidFill>
              <a:srgbClr val="326367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b="1" dirty="0"/>
              <a:t>Resources needed</a:t>
            </a:r>
          </a:p>
          <a:p>
            <a:r>
              <a:rPr lang="en-US" dirty="0"/>
              <a:t>R1 Activity 2 Worksheet </a:t>
            </a:r>
          </a:p>
          <a:p>
            <a:r>
              <a:rPr lang="en-US" dirty="0"/>
              <a:t>R1 Activity 2 Worksheet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020E2B-0DAC-826E-DAC1-D881986EE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D9D5F26-49C1-23A7-62F0-DC1F7B7E63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993835" cy="4351338"/>
          </a:xfrm>
          <a:solidFill>
            <a:srgbClr val="D2E8E9"/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Q1: </a:t>
            </a:r>
            <a:r>
              <a:rPr lang="en-US" dirty="0"/>
              <a:t>You have a 9 V battery and want to power two red LEDs in a single series string.</a:t>
            </a:r>
            <a:br>
              <a:rPr lang="en-US" dirty="0"/>
            </a:br>
            <a:r>
              <a:rPr lang="en-US" dirty="0"/>
              <a:t>Each LED has a forward voltage (𝑉</a:t>
            </a:r>
            <a:r>
              <a:rPr lang="en-US" baseline="-25000" dirty="0"/>
              <a:t>forward</a:t>
            </a:r>
            <a:r>
              <a:rPr lang="en-US" dirty="0"/>
              <a:t>) of 2.2 V.</a:t>
            </a:r>
            <a:br>
              <a:rPr lang="en-US" dirty="0"/>
            </a:br>
            <a:r>
              <a:rPr lang="en-US" dirty="0"/>
              <a:t>Explain whether the LEDS will light.</a:t>
            </a:r>
          </a:p>
          <a:p>
            <a:r>
              <a:rPr lang="en-US" dirty="0"/>
              <a:t>The total forward voltage of the LEDs is:</a:t>
            </a:r>
          </a:p>
          <a:p>
            <a:pPr marL="0" indent="0" algn="ctr">
              <a:buNone/>
            </a:pPr>
            <a:r>
              <a:rPr lang="en-US" dirty="0"/>
              <a:t>2.2 V + 2.2 V = 4.4 V.</a:t>
            </a:r>
          </a:p>
          <a:p>
            <a:r>
              <a:rPr lang="en-US" dirty="0"/>
              <a:t>The 9 V battery is sufficient because:</a:t>
            </a:r>
          </a:p>
          <a:p>
            <a:pPr marL="0" indent="0" algn="ctr">
              <a:buNone/>
            </a:pPr>
            <a:r>
              <a:rPr lang="en-US" dirty="0"/>
              <a:t>9 V &gt; 4.4.</a:t>
            </a:r>
          </a:p>
          <a:p>
            <a:r>
              <a:rPr lang="en-US" dirty="0"/>
              <a:t>So, the LEDs will light because the total forward voltage (4.4 V) is less than the supply voltage (9 V).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Note: </a:t>
            </a:r>
            <a:r>
              <a:rPr lang="en-US" dirty="0"/>
              <a:t>The remaining 4.6 V should be dropped across a resistor to limit the current and prevent the LEDs from burning out.</a:t>
            </a:r>
          </a:p>
        </p:txBody>
      </p:sp>
    </p:spTree>
    <p:extLst>
      <p:ext uri="{BB962C8B-B14F-4D97-AF65-F5344CB8AC3E}">
        <p14:creationId xmlns:p14="http://schemas.microsoft.com/office/powerpoint/2010/main" val="2387617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4C638-A131-057F-64F1-FADFAA29F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09BA91-E242-EE47-3DDA-638F7638DE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93A74A-C1D6-69AC-5927-1B6DBA5D8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Worked example – Voltage drop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9B7133-3BF3-D3EF-8BCE-2DC8DFB0A1EC}"/>
              </a:ext>
            </a:extLst>
          </p:cNvPr>
          <p:cNvSpPr>
            <a:spLocks noGrp="1"/>
          </p:cNvSpPr>
          <p:nvPr>
            <p:ph idx="10"/>
          </p:nvPr>
        </p:nvSpPr>
        <p:spPr>
          <a:ln>
            <a:solidFill>
              <a:srgbClr val="326367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b="1" dirty="0"/>
              <a:t>Resources needed</a:t>
            </a:r>
          </a:p>
          <a:p>
            <a:r>
              <a:rPr lang="en-US" dirty="0"/>
              <a:t>R1 Activity 2 Worksheet </a:t>
            </a:r>
          </a:p>
          <a:p>
            <a:r>
              <a:rPr lang="en-US" dirty="0"/>
              <a:t>R1 Activity 2 Worksheet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4AE8F-170F-DA5F-42C8-C1E3ADA58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4260D62D-23EE-18D6-212F-315CD535A43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6993835" cy="4351338"/>
              </a:xfrm>
              <a:solidFill>
                <a:srgbClr val="D2E8E9"/>
              </a:solidFill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en-US" b="1" dirty="0"/>
                  <a:t>Q2: </a:t>
                </a:r>
                <a:r>
                  <a:rPr lang="en-US" dirty="0"/>
                  <a:t>An LED has a forward voltage of 2 V and is connected to a 9 V power supply. The LED should operate at a current of 20 mA (0.02 A).</a:t>
                </a:r>
              </a:p>
              <a:p>
                <a:pPr marL="0" indent="0">
                  <a:buNone/>
                </a:pPr>
                <a:r>
                  <a:rPr lang="en-US" dirty="0"/>
                  <a:t>Calculate the value of the series resistor required to protect the LED.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>
                      <m:r>
                        <a:rPr lang="ar-AE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ar-A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ar-A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ar-A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ar-AE">
                                      <a:latin typeface="Cambria Math" panose="02040503050406030204" pitchFamily="18" charset="0"/>
                                    </a:rPr>
                                    <m:t>supply</m:t>
                                  </m:r>
                                </m:sub>
                              </m:sSub>
                              <m:r>
                                <a:rPr lang="ar-AE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ar-A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ar-AE">
                                      <a:latin typeface="Cambria Math" panose="02040503050406030204" pitchFamily="18" charset="0"/>
                                    </a:rPr>
                                    <m:t>forward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ar-A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ar-AE">
                                  <a:latin typeface="Cambria Math" panose="02040503050406030204" pitchFamily="18" charset="0"/>
                                </a:rPr>
                                <m:t>target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Step 1: </a:t>
                </a:r>
                <a:r>
                  <a:rPr lang="en-US" dirty="0"/>
                  <a:t>Substitute the known values into the equation.</a:t>
                </a:r>
                <a:br>
                  <a:rPr lang="en-US" dirty="0"/>
                </a:br>
                <a:r>
                  <a:rPr lang="en-US" b="1" dirty="0"/>
                  <a:t>Step 2: </a:t>
                </a:r>
                <a:r>
                  <a:rPr lang="en-US" dirty="0"/>
                  <a:t>Calculate the resistor value.</a:t>
                </a:r>
              </a:p>
              <a:p>
                <a:pPr marL="0" indent="0">
                  <a:buNone/>
                </a:pPr>
                <a:r>
                  <a:rPr lang="en-US" dirty="0"/>
                  <a:t>(Use a 470 </a:t>
                </a:r>
                <a:r>
                  <a:rPr lang="el-GR" dirty="0"/>
                  <a:t>Ω </a:t>
                </a:r>
                <a:r>
                  <a:rPr lang="en-US" dirty="0"/>
                  <a:t>standard resistor for a safety margin.)</a:t>
                </a:r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4260D62D-23EE-18D6-212F-315CD535A4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6993835" cy="43513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4070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4BD2ED-1017-E37D-71BD-E22DE4298FC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CB9152-50B8-A69F-3F6B-3E2FA718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resource, we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9CD3C-D8CD-F1A0-4928-2821334A5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SzPct val="100000"/>
            </a:pPr>
            <a:r>
              <a:rPr lang="en-US" dirty="0"/>
              <a:t>Describe the key differences between parallel and series circuits</a:t>
            </a:r>
          </a:p>
          <a:p>
            <a:pPr lvl="0">
              <a:buSzPct val="100000"/>
            </a:pPr>
            <a:r>
              <a:rPr lang="en-US" dirty="0"/>
              <a:t>Identify standard electronic symbols and describe their function</a:t>
            </a:r>
          </a:p>
          <a:p>
            <a:pPr lvl="0">
              <a:buSzPct val="100000"/>
            </a:pPr>
            <a:r>
              <a:rPr lang="en-US" dirty="0"/>
              <a:t>Explain the function and uses of diodes and transistors </a:t>
            </a:r>
          </a:p>
          <a:p>
            <a:pPr lvl="0">
              <a:buSzPct val="100000"/>
            </a:pPr>
            <a:r>
              <a:rPr lang="en-US" dirty="0"/>
              <a:t>Use a breadboard to build an electronic circuit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47081D-97F7-67E5-C659-CCA7615CF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GB" dirty="0"/>
              <a:t>English:</a:t>
            </a:r>
          </a:p>
          <a:p>
            <a:r>
              <a:rPr lang="en-GB" b="1" dirty="0"/>
              <a:t>EC5 </a:t>
            </a:r>
            <a:r>
              <a:rPr lang="en-GB" dirty="0"/>
              <a:t>Synthesise information </a:t>
            </a:r>
          </a:p>
          <a:p>
            <a:r>
              <a:rPr lang="en-GB" dirty="0"/>
              <a:t>Maths:</a:t>
            </a:r>
          </a:p>
          <a:p>
            <a:r>
              <a:rPr lang="en-GB" b="1" dirty="0"/>
              <a:t>MC2</a:t>
            </a:r>
            <a:r>
              <a:rPr lang="en-GB" dirty="0"/>
              <a:t> Estimating, calculating and error spotting</a:t>
            </a:r>
          </a:p>
          <a:p>
            <a:r>
              <a:rPr lang="en-GB" b="1" dirty="0"/>
              <a:t>MC4</a:t>
            </a:r>
            <a:r>
              <a:rPr lang="en-GB" dirty="0"/>
              <a:t> Using rules and formulae </a:t>
            </a:r>
          </a:p>
          <a:p>
            <a:r>
              <a:rPr lang="en-GB" dirty="0"/>
              <a:t>Digital:</a:t>
            </a:r>
          </a:p>
          <a:p>
            <a:r>
              <a:rPr lang="en-GB" b="1" dirty="0"/>
              <a:t>DC1</a:t>
            </a:r>
            <a:r>
              <a:rPr lang="en-GB" dirty="0"/>
              <a:t> Use digital technology and media effectively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92DF-2677-6935-B5C0-603551AD6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854557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CBF4-FA5A-D818-7B5B-E3CE16A1F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EEB85A-2275-9327-5FB2-624036CAD9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766B16-79E1-A0A8-AD82-F7D81D3E4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Worked example – Transistor gain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1C1573-A751-C273-A59E-1FDA54D424A3}"/>
              </a:ext>
            </a:extLst>
          </p:cNvPr>
          <p:cNvSpPr>
            <a:spLocks noGrp="1"/>
          </p:cNvSpPr>
          <p:nvPr>
            <p:ph idx="10"/>
          </p:nvPr>
        </p:nvSpPr>
        <p:spPr>
          <a:ln>
            <a:solidFill>
              <a:srgbClr val="326367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b="1" dirty="0"/>
              <a:t>Resources needed</a:t>
            </a:r>
          </a:p>
          <a:p>
            <a:r>
              <a:rPr lang="en-US" dirty="0"/>
              <a:t>R1 Activity 2 Worksheet </a:t>
            </a:r>
          </a:p>
          <a:p>
            <a:r>
              <a:rPr lang="en-US" dirty="0"/>
              <a:t>R1 Activity 2 Worksheet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E1CBFD-C256-26EE-BDC4-D557664170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ABA8C38B-0609-724A-E178-D8A0C68307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6993835" cy="4351338"/>
              </a:xfrm>
              <a:solidFill>
                <a:srgbClr val="D2E8E9"/>
              </a:solidFill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en-US" b="1" dirty="0"/>
                  <a:t>Q3: </a:t>
                </a:r>
                <a:r>
                  <a:rPr lang="en-US" dirty="0"/>
                  <a:t>You measure a base current (𝐼</a:t>
                </a:r>
                <a:r>
                  <a:rPr lang="en-US" baseline="-25000" dirty="0"/>
                  <a:t>B</a:t>
                </a:r>
                <a:r>
                  <a:rPr lang="en-US" dirty="0"/>
                  <a:t>) of 0.005 A (5mA) and a collector current (𝐼</a:t>
                </a:r>
                <a:r>
                  <a:rPr lang="en-US" baseline="-25000" dirty="0"/>
                  <a:t>C</a:t>
                </a:r>
                <a:r>
                  <a:rPr lang="en-US" dirty="0"/>
                  <a:t>) of 0.15 A (150mA). Calculate the gain. </a:t>
                </a:r>
              </a:p>
              <a:p>
                <a:pPr marL="0" indent="0">
                  <a:buNone/>
                </a:pPr>
                <a:r>
                  <a:rPr lang="en-US" b="1" dirty="0"/>
                  <a:t>Step 1: </a:t>
                </a:r>
                <a:r>
                  <a:rPr lang="en-US" dirty="0"/>
                  <a:t>Use the formula: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>
                      <m:r>
                        <a:rPr lang="en-GB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it-IT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Step 2: </a:t>
                </a:r>
                <a:r>
                  <a:rPr lang="en-US" dirty="0"/>
                  <a:t>Substitute the known values and calculate the gain: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0.15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 </m:t>
                          </m:r>
                          <m:r>
                            <m:rPr>
                              <m:sty m:val="p"/>
                            </m:rPr>
                            <a:rPr lang="en-GB">
                              <a:latin typeface="Cambria Math" panose="02040503050406030204" pitchFamily="18" charset="0"/>
                            </a:rPr>
                            <m:t>A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0.005 </m:t>
                          </m:r>
                          <m:r>
                            <m:rPr>
                              <m:nor/>
                            </m:rPr>
                            <a:rPr lang="en-GB" i="0"/>
                            <m:t>A</m:t>
                          </m:r>
                        </m:den>
                      </m:f>
                    </m:oMath>
                  </m:oMathPara>
                </a14:m>
                <a:endParaRPr lang="en-US" dirty="0"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114300" indent="0" algn="ctr">
                  <a:buNone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=300</m:t>
                    </m:r>
                  </m:oMath>
                </a14:m>
                <a:r>
                  <a:rPr lang="en-US" dirty="0"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:r>
                  <a:rPr lang="en-US" b="1" dirty="0"/>
                  <a:t>Context: </a:t>
                </a:r>
                <a:r>
                  <a:rPr lang="en-US" dirty="0"/>
                  <a:t>This means the collector current is 300 times the base current. This is a typical gain value for a BC547 transistor.</a:t>
                </a: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ABA8C38B-0609-724A-E178-D8A0C68307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6993835" cy="43513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8507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A5CB11-4307-1294-5CFE-4FC0D8DF3E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D2B9D2-2825-B082-65E2-BE104C04D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resource, we have: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B9C2F-91C9-B981-48C7-C9EA365DB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Described the key differences between parallel and series circuits</a:t>
            </a:r>
          </a:p>
          <a:p>
            <a:r>
              <a:rPr lang="en-US" dirty="0"/>
              <a:t>Identified standard electronic symbols and described their function</a:t>
            </a:r>
          </a:p>
          <a:p>
            <a:r>
              <a:rPr lang="en-US" dirty="0"/>
              <a:t>Explained the function and uses of diodes and transistors </a:t>
            </a:r>
          </a:p>
          <a:p>
            <a:r>
              <a:rPr lang="en-US" dirty="0"/>
              <a:t>Used a breadboard to build an electronic circuit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8B847C-B7C8-989A-0A9D-3C5BB311E1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GB" dirty="0"/>
              <a:t>English:</a:t>
            </a:r>
          </a:p>
          <a:p>
            <a:r>
              <a:rPr lang="en-GB" b="1" dirty="0"/>
              <a:t>EC5</a:t>
            </a:r>
            <a:r>
              <a:rPr lang="en-GB" dirty="0"/>
              <a:t> Synthesise information </a:t>
            </a:r>
          </a:p>
          <a:p>
            <a:r>
              <a:rPr lang="en-GB" dirty="0"/>
              <a:t>Maths:</a:t>
            </a:r>
          </a:p>
          <a:p>
            <a:r>
              <a:rPr lang="en-GB" b="1" dirty="0"/>
              <a:t>MC2</a:t>
            </a:r>
            <a:r>
              <a:rPr lang="en-GB" dirty="0"/>
              <a:t> Estimating, calculating and error spotting</a:t>
            </a:r>
          </a:p>
          <a:p>
            <a:r>
              <a:rPr lang="en-GB" b="1" dirty="0"/>
              <a:t>MC4</a:t>
            </a:r>
            <a:r>
              <a:rPr lang="en-GB" dirty="0"/>
              <a:t> Using rules and formulae </a:t>
            </a:r>
          </a:p>
          <a:p>
            <a:r>
              <a:rPr lang="en-GB" dirty="0"/>
              <a:t>Digital:</a:t>
            </a:r>
          </a:p>
          <a:p>
            <a:r>
              <a:rPr lang="en-GB" b="1" dirty="0"/>
              <a:t>DC1</a:t>
            </a:r>
            <a:r>
              <a:rPr lang="en-GB" dirty="0"/>
              <a:t> Use digital technology and media effectively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E73B7-BED6-5EB6-3A8F-4D5AD2804F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</p:spTree>
    <p:extLst>
      <p:ext uri="{BB962C8B-B14F-4D97-AF65-F5344CB8AC3E}">
        <p14:creationId xmlns:p14="http://schemas.microsoft.com/office/powerpoint/2010/main" val="361578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6AB381D-6E53-C664-1449-F7C7EAA7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135" y="0"/>
            <a:ext cx="8514735" cy="1162877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GB" dirty="0" err="1"/>
              <a:t>eries</a:t>
            </a:r>
            <a:r>
              <a:rPr lang="en-GB" dirty="0"/>
              <a:t> and parallel circuits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51A5657-BC98-392F-E5E4-F0A533749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pic>
        <p:nvPicPr>
          <p:cNvPr id="4" name="Online Media 3" title="Circuits and calculations">
            <a:hlinkClick r:id="" action="ppaction://media"/>
            <a:extLst>
              <a:ext uri="{FF2B5EF4-FFF2-40B4-BE49-F238E27FC236}">
                <a16:creationId xmlns:a16="http://schemas.microsoft.com/office/drawing/2014/main" id="{EB1D45CA-8E89-4ED8-4A89-0162B307027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0220" y="1047136"/>
            <a:ext cx="9151559" cy="515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0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51377-4ACD-1A71-A7AA-8670EA14C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0DF7FDBA-12FE-67EE-3DE6-9423FEF24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GB" dirty="0" err="1"/>
              <a:t>eries</a:t>
            </a:r>
            <a:r>
              <a:rPr lang="en-GB" dirty="0"/>
              <a:t> and parallel circuits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B8F62FB-D583-BCA0-E7AF-A5BA030440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06C1F41-4267-1220-F554-07D5190E2D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40CC9-A051-3251-59C6-76B473C0E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Describe the main differences between these two circuits.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Calculate the total resistance in each circuit.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Calculate the power dissipated by each resistor combination.</a:t>
            </a:r>
          </a:p>
        </p:txBody>
      </p:sp>
      <p:pic>
        <p:nvPicPr>
          <p:cNvPr id="5" name="Picture 4" descr="Image showing two circuits - one series and one parallel, each with 5V power, two fixed resistors, and a ground. ">
            <a:extLst>
              <a:ext uri="{FF2B5EF4-FFF2-40B4-BE49-F238E27FC236}">
                <a16:creationId xmlns:a16="http://schemas.microsoft.com/office/drawing/2014/main" id="{DA8EFBFA-9112-16EC-001D-0F661D8844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3199" y="3115733"/>
            <a:ext cx="5464307" cy="218572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57FAFE-A8CB-96E0-6D0F-E7B576D02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753564"/>
              </p:ext>
            </p:extLst>
          </p:nvPr>
        </p:nvGraphicFramePr>
        <p:xfrm>
          <a:off x="7452162" y="3281494"/>
          <a:ext cx="3131172" cy="1854200"/>
        </p:xfrm>
        <a:graphic>
          <a:graphicData uri="http://schemas.openxmlformats.org/drawingml/2006/table">
            <a:tbl>
              <a:tblPr firstRow="1" bandRow="1"/>
              <a:tblGrid>
                <a:gridCol w="1183838">
                  <a:extLst>
                    <a:ext uri="{9D8B030D-6E8A-4147-A177-3AD203B41FA5}">
                      <a16:colId xmlns:a16="http://schemas.microsoft.com/office/drawing/2014/main" val="3607561299"/>
                    </a:ext>
                  </a:extLst>
                </a:gridCol>
                <a:gridCol w="1947334">
                  <a:extLst>
                    <a:ext uri="{9D8B030D-6E8A-4147-A177-3AD203B41FA5}">
                      <a16:colId xmlns:a16="http://schemas.microsoft.com/office/drawing/2014/main" val="2805243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Resistor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Resistance (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 )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1138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1707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479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81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509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8449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4277-6536-D993-5F84-3995502FF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D7231CE-0B2D-9953-6069-CAEEE762D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questions (answers)</a:t>
            </a:r>
            <a:endParaRPr lang="en-GB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94F59F1D-9290-BB3D-98D4-8B49A7F5FF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6BAF4C0-3662-66F7-04B6-C73A38DB8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607682-FF72-40BD-3092-C7B69057249A}"/>
              </a:ext>
            </a:extLst>
          </p:cNvPr>
          <p:cNvSpPr/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09C462A-DFF7-03F1-A479-3BC82D31EF0A}"/>
                  </a:ext>
                </a:extLst>
              </p:cNvPr>
              <p:cNvSpPr txBox="1"/>
              <p:nvPr/>
            </p:nvSpPr>
            <p:spPr>
              <a:xfrm>
                <a:off x="4157835" y="3138684"/>
                <a:ext cx="3236843" cy="274985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Parallel circuit:</a:t>
                </a:r>
              </a:p>
              <a:p>
                <a:endParaRPr lang="en-GB" sz="11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sz="1800" b="0" i="0" smtClean="0">
                                  <a:latin typeface="Cambria Math" panose="02040503050406030204" pitchFamily="18" charset="0"/>
                                </a:rPr>
                                <m:t>total</m:t>
                              </m:r>
                            </m:sub>
                          </m:sSub>
                        </m:den>
                      </m:f>
                      <m:r>
                        <a:rPr lang="en-GB" sz="18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GB" sz="18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 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GB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000" b="0" i="0" smtClean="0">
                                <a:latin typeface="Cambria Math" panose="02040503050406030204" pitchFamily="18" charset="0"/>
                              </a:rPr>
                              <m:t>total</m:t>
                            </m:r>
                          </m:sub>
                        </m:sSub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200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200</m:t>
                        </m:r>
                      </m:den>
                    </m:f>
                  </m:oMath>
                </a14:m>
                <a:endPara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 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 b="0" i="0" smtClean="0">
                              <a:latin typeface="Cambria Math" panose="02040503050406030204" pitchFamily="18" charset="0"/>
                            </a:rPr>
                            <m:t>total</m:t>
                          </m:r>
                        </m:sub>
                      </m:sSub>
                      <m:r>
                        <a:rPr lang="en-GB" sz="1800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200</m:t>
                          </m:r>
                        </m:num>
                        <m:den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sz="1800" i="1">
                          <a:latin typeface="Cambria Math" panose="02040503050406030204" pitchFamily="18" charset="0"/>
                        </a:rPr>
                        <m:t>=66.7</m:t>
                      </m:r>
                      <m:r>
                        <m:rPr>
                          <m:nor/>
                        </m:rPr>
                        <a:rPr lang="en-GB" i="0"/>
                        <m:t> </m:t>
                      </m:r>
                      <m:r>
                        <m:rPr>
                          <m:sty m:val="p"/>
                        </m:rPr>
                        <a:rPr lang="el-GR" sz="1800" i="1" smtClean="0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09C462A-DFF7-03F1-A479-3BC82D31E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7835" y="3138684"/>
                <a:ext cx="3236843" cy="2749855"/>
              </a:xfrm>
              <a:prstGeom prst="rect">
                <a:avLst/>
              </a:prstGeom>
              <a:blipFill>
                <a:blip r:embed="rId2"/>
                <a:stretch>
                  <a:fillRect l="-1556" t="-91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68628F-227F-9243-6E11-62B43DDA6D25}"/>
                  </a:ext>
                </a:extLst>
              </p:cNvPr>
              <p:cNvSpPr txBox="1"/>
              <p:nvPr/>
            </p:nvSpPr>
            <p:spPr>
              <a:xfrm>
                <a:off x="7829090" y="3138684"/>
                <a:ext cx="3236843" cy="289502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GB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sz="1800" dirty="0">
                    <a:latin typeface="+mn-lt"/>
                  </a:rPr>
                  <a:t> </a:t>
                </a:r>
                <a:endParaRPr lang="en-US" sz="1800" i="1" dirty="0">
                  <a:latin typeface="+mn-lt"/>
                  <a:ea typeface="Cambria Math" panose="02040503050406030204" pitchFamily="18" charset="0"/>
                </a:endParaRPr>
              </a:p>
              <a:p>
                <a:endParaRPr lang="en-US" sz="1800" i="1" dirty="0">
                  <a:latin typeface="+mn-lt"/>
                  <a:ea typeface="Cambria Math" panose="02040503050406030204" pitchFamily="18" charset="0"/>
                </a:endParaRPr>
              </a:p>
              <a:p>
                <a:r>
                  <a:rPr lang="en-GB" sz="20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Series circuit:</a:t>
                </a:r>
              </a:p>
              <a:p>
                <a:endParaRPr lang="en-GB" sz="1100" i="1" dirty="0">
                  <a:latin typeface="+mn-lt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GB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GB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GB" sz="1800" dirty="0">
                    <a:latin typeface="+mn-lt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GB" sz="1800" dirty="0">
                    <a:latin typeface="+mn-lt"/>
                    <a:ea typeface="Cambria Math" panose="02040503050406030204" pitchFamily="18" charset="0"/>
                  </a:rPr>
                  <a:t> = 0.0833</a:t>
                </a:r>
                <a:r>
                  <a:rPr lang="en-GB" dirty="0"/>
                  <a:t> </a:t>
                </a:r>
                <a:r>
                  <a:rPr lang="en-GB" sz="1800" dirty="0">
                    <a:latin typeface="+mn-lt"/>
                    <a:ea typeface="Cambria Math" panose="02040503050406030204" pitchFamily="18" charset="0"/>
                  </a:rPr>
                  <a:t>W</a:t>
                </a:r>
              </a:p>
              <a:p>
                <a:endParaRPr lang="en-GB" sz="1800" dirty="0">
                  <a:latin typeface="+mn-lt"/>
                  <a:ea typeface="Cambria Math" panose="02040503050406030204" pitchFamily="18" charset="0"/>
                </a:endParaRPr>
              </a:p>
              <a:p>
                <a:r>
                  <a:rPr lang="en-GB" sz="200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Parallel circuit:</a:t>
                </a:r>
              </a:p>
              <a:p>
                <a:endParaRPr lang="en-GB" sz="1100" dirty="0">
                  <a:latin typeface="+mn-lt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GB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66.7</m:t>
                        </m:r>
                      </m:den>
                    </m:f>
                  </m:oMath>
                </a14:m>
                <a:r>
                  <a:rPr lang="en-GB" sz="1800" dirty="0">
                    <a:latin typeface="+mn-lt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66.7</m:t>
                        </m:r>
                      </m:den>
                    </m:f>
                  </m:oMath>
                </a14:m>
                <a:r>
                  <a:rPr lang="en-GB" sz="1800" dirty="0">
                    <a:latin typeface="+mn-lt"/>
                    <a:ea typeface="Cambria Math" panose="02040503050406030204" pitchFamily="18" charset="0"/>
                  </a:rPr>
                  <a:t> = 0.375</a:t>
                </a:r>
                <a:r>
                  <a:rPr lang="en-GB" dirty="0"/>
                  <a:t> </a:t>
                </a:r>
                <a:r>
                  <a:rPr lang="en-GB" sz="1800" dirty="0">
                    <a:latin typeface="+mn-lt"/>
                    <a:ea typeface="Cambria Math" panose="02040503050406030204" pitchFamily="18" charset="0"/>
                  </a:rPr>
                  <a:t>W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68628F-227F-9243-6E11-62B43DDA6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9090" y="3138684"/>
                <a:ext cx="3236843" cy="2895023"/>
              </a:xfrm>
              <a:prstGeom prst="rect">
                <a:avLst/>
              </a:prstGeom>
              <a:blipFill>
                <a:blip r:embed="rId3"/>
                <a:stretch>
                  <a:fillRect l="-1556" b="-43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3E597E32-B7F4-D3F8-89F5-1AE408E7A6AF}"/>
              </a:ext>
            </a:extLst>
          </p:cNvPr>
          <p:cNvSpPr txBox="1"/>
          <p:nvPr/>
        </p:nvSpPr>
        <p:spPr>
          <a:xfrm>
            <a:off x="1126067" y="3138684"/>
            <a:ext cx="2427544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-22860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2. Series circuit: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buNone/>
            </a:pPr>
            <a:r>
              <a:rPr lang="en-US" sz="2000" dirty="0"/>
              <a:t>  </a:t>
            </a:r>
            <a:r>
              <a:rPr lang="en-GB" sz="2000" i="1" dirty="0" err="1"/>
              <a:t>R</a:t>
            </a:r>
            <a:r>
              <a:rPr lang="en-GB" sz="2000" baseline="-25000" dirty="0" err="1"/>
              <a:t>total</a:t>
            </a:r>
            <a:r>
              <a:rPr lang="en-GB" sz="2000" baseline="-25000" dirty="0"/>
              <a:t> </a:t>
            </a:r>
            <a:r>
              <a:rPr lang="en-GB" sz="2000" dirty="0"/>
              <a:t>= </a:t>
            </a:r>
            <a:r>
              <a:rPr lang="en-GB" sz="2000" i="1" dirty="0"/>
              <a:t>R</a:t>
            </a:r>
            <a:r>
              <a:rPr lang="en-GB" sz="2000" baseline="-25000" dirty="0"/>
              <a:t>1</a:t>
            </a:r>
            <a:r>
              <a:rPr lang="en-GB" sz="2000" dirty="0"/>
              <a:t> + </a:t>
            </a:r>
            <a:r>
              <a:rPr lang="en-GB" sz="2000" i="1" dirty="0"/>
              <a:t>R</a:t>
            </a:r>
            <a:r>
              <a:rPr lang="en-GB" sz="2000" baseline="-25000" dirty="0"/>
              <a:t>2</a:t>
            </a:r>
            <a:r>
              <a:rPr lang="en-GB" sz="2000" dirty="0"/>
              <a:t> </a:t>
            </a:r>
            <a:endParaRPr lang="en-GB" sz="2000" baseline="-25000" dirty="0"/>
          </a:p>
          <a:p>
            <a:pPr indent="-228600">
              <a:buNone/>
            </a:pPr>
            <a:r>
              <a:rPr lang="en-US" sz="2000" dirty="0"/>
              <a:t>  </a:t>
            </a:r>
            <a:r>
              <a:rPr lang="en-GB" sz="2000" i="1" dirty="0" err="1"/>
              <a:t>R</a:t>
            </a:r>
            <a:r>
              <a:rPr lang="en-GB" sz="2000" baseline="-25000" dirty="0" err="1"/>
              <a:t>total</a:t>
            </a:r>
            <a:r>
              <a:rPr lang="en-GB" sz="2000" baseline="-25000" dirty="0"/>
              <a:t> </a:t>
            </a:r>
            <a:r>
              <a:rPr lang="en-GB" sz="2000" dirty="0"/>
              <a:t>= 200 + 100 </a:t>
            </a:r>
          </a:p>
          <a:p>
            <a:pPr indent="-228600">
              <a:buNone/>
            </a:pPr>
            <a:r>
              <a:rPr lang="en-US" sz="2000" dirty="0"/>
              <a:t> </a:t>
            </a:r>
            <a:r>
              <a:rPr lang="en-GB" sz="2000" i="1" dirty="0" err="1"/>
              <a:t>R</a:t>
            </a:r>
            <a:r>
              <a:rPr lang="en-GB" sz="2000" baseline="-25000" dirty="0" err="1"/>
              <a:t>total</a:t>
            </a:r>
            <a:r>
              <a:rPr lang="en-GB" sz="2000" baseline="-25000" dirty="0"/>
              <a:t> </a:t>
            </a:r>
            <a:r>
              <a:rPr lang="en-GB" sz="2000" dirty="0"/>
              <a:t>= 300 </a:t>
            </a:r>
            <a:r>
              <a:rPr lang="el-GR" sz="2000" dirty="0"/>
              <a:t>Ω</a:t>
            </a:r>
            <a:r>
              <a:rPr lang="en-GB" sz="20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A72AE4-2185-60F3-3C87-DCAD0C26A18A}"/>
              </a:ext>
            </a:extLst>
          </p:cNvPr>
          <p:cNvSpPr txBox="1"/>
          <p:nvPr/>
        </p:nvSpPr>
        <p:spPr>
          <a:xfrm>
            <a:off x="1126067" y="2089316"/>
            <a:ext cx="6268611" cy="8606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lnSpc>
                <a:spcPct val="108000"/>
              </a:lnSpc>
              <a:spcBef>
                <a:spcPts val="1000"/>
              </a:spcBef>
              <a:buClr>
                <a:schemeClr val="dk1"/>
              </a:buClr>
              <a:buSzPts val="18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 Series – current must pass through all components</a:t>
            </a:r>
          </a:p>
          <a:p>
            <a:pPr marL="228600" lvl="0" indent="-228600">
              <a:lnSpc>
                <a:spcPct val="108000"/>
              </a:lnSpc>
              <a:spcBef>
                <a:spcPts val="1000"/>
              </a:spcBef>
              <a:buClr>
                <a:schemeClr val="dk1"/>
              </a:buClr>
              <a:buSzPts val="18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Parallel – current splits at the junction</a:t>
            </a:r>
          </a:p>
        </p:txBody>
      </p:sp>
    </p:spTree>
    <p:extLst>
      <p:ext uri="{BB962C8B-B14F-4D97-AF65-F5344CB8AC3E}">
        <p14:creationId xmlns:p14="http://schemas.microsoft.com/office/powerpoint/2010/main" val="3107134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96071-DFF2-51D8-9691-EFA96F3E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A129AAD6-2D51-EBF6-A8B2-4113F5F80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mystery flaw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34842-C576-D7D4-217C-D3107D2A7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210050" cy="4351338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Predict: </a:t>
            </a:r>
            <a:r>
              <a:rPr lang="en-US" dirty="0"/>
              <a:t>Look at the diagram. Will the LEDs light up? Why/Why not?</a:t>
            </a:r>
          </a:p>
          <a:p>
            <a:r>
              <a:rPr lang="en-US" b="1" dirty="0"/>
              <a:t>Observe: </a:t>
            </a:r>
            <a:r>
              <a:rPr lang="en-US" dirty="0"/>
              <a:t>Build the circuit. Record what actually happens.</a:t>
            </a:r>
          </a:p>
          <a:p>
            <a:r>
              <a:rPr lang="en-US" b="1" dirty="0"/>
              <a:t>Explain: </a:t>
            </a:r>
            <a:r>
              <a:rPr lang="en-US" dirty="0"/>
              <a:t>If the circuit failed, identify the ‘flaw’. (Hint: Check the current and the total current available.)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E05D93A-2DD8-1648-A95F-E2A243FE50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19A2ACE-735B-7DF2-F3F2-B3E0E8B69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B44BD17-9264-34E1-4835-FD65885E1125}"/>
              </a:ext>
            </a:extLst>
          </p:cNvPr>
          <p:cNvSpPr>
            <a:spLocks noGrp="1"/>
          </p:cNvSpPr>
          <p:nvPr/>
        </p:nvSpPr>
        <p:spPr>
          <a:xfrm>
            <a:off x="7880263" y="4875556"/>
            <a:ext cx="3473537" cy="1084263"/>
          </a:xfrm>
          <a:custGeom>
            <a:avLst/>
            <a:gdLst>
              <a:gd name="csX0" fmla="*/ 0 w 3473537"/>
              <a:gd name="csY0" fmla="*/ 0 h 1084263"/>
              <a:gd name="csX1" fmla="*/ 625237 w 3473537"/>
              <a:gd name="csY1" fmla="*/ 0 h 1084263"/>
              <a:gd name="csX2" fmla="*/ 1319944 w 3473537"/>
              <a:gd name="csY2" fmla="*/ 0 h 1084263"/>
              <a:gd name="csX3" fmla="*/ 2014651 w 3473537"/>
              <a:gd name="csY3" fmla="*/ 0 h 1084263"/>
              <a:gd name="csX4" fmla="*/ 2674623 w 3473537"/>
              <a:gd name="csY4" fmla="*/ 0 h 1084263"/>
              <a:gd name="csX5" fmla="*/ 3473537 w 3473537"/>
              <a:gd name="csY5" fmla="*/ 0 h 1084263"/>
              <a:gd name="csX6" fmla="*/ 3473537 w 3473537"/>
              <a:gd name="csY6" fmla="*/ 531289 h 1084263"/>
              <a:gd name="csX7" fmla="*/ 3473537 w 3473537"/>
              <a:gd name="csY7" fmla="*/ 1084263 h 1084263"/>
              <a:gd name="csX8" fmla="*/ 2709359 w 3473537"/>
              <a:gd name="csY8" fmla="*/ 1084263 h 1084263"/>
              <a:gd name="csX9" fmla="*/ 2014651 w 3473537"/>
              <a:gd name="csY9" fmla="*/ 1084263 h 1084263"/>
              <a:gd name="csX10" fmla="*/ 1389415 w 3473537"/>
              <a:gd name="csY10" fmla="*/ 1084263 h 1084263"/>
              <a:gd name="csX11" fmla="*/ 798914 w 3473537"/>
              <a:gd name="csY11" fmla="*/ 1084263 h 1084263"/>
              <a:gd name="csX12" fmla="*/ 0 w 3473537"/>
              <a:gd name="csY12" fmla="*/ 1084263 h 1084263"/>
              <a:gd name="csX13" fmla="*/ 0 w 3473537"/>
              <a:gd name="csY13" fmla="*/ 520446 h 1084263"/>
              <a:gd name="csX14" fmla="*/ 0 w 3473537"/>
              <a:gd name="csY14" fmla="*/ 0 h 10842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</a:cxnLst>
            <a:rect l="l" t="t" r="r" b="b"/>
            <a:pathLst>
              <a:path w="3473537" h="1084263" fill="none" extrusionOk="0">
                <a:moveTo>
                  <a:pt x="0" y="0"/>
                </a:moveTo>
                <a:cubicBezTo>
                  <a:pt x="273070" y="-11748"/>
                  <a:pt x="337954" y="-22531"/>
                  <a:pt x="625237" y="0"/>
                </a:cubicBezTo>
                <a:cubicBezTo>
                  <a:pt x="912520" y="22531"/>
                  <a:pt x="1141533" y="-13510"/>
                  <a:pt x="1319944" y="0"/>
                </a:cubicBezTo>
                <a:cubicBezTo>
                  <a:pt x="1498355" y="13510"/>
                  <a:pt x="1855820" y="4658"/>
                  <a:pt x="2014651" y="0"/>
                </a:cubicBezTo>
                <a:cubicBezTo>
                  <a:pt x="2173482" y="-4658"/>
                  <a:pt x="2412464" y="-3784"/>
                  <a:pt x="2674623" y="0"/>
                </a:cubicBezTo>
                <a:cubicBezTo>
                  <a:pt x="2936782" y="3784"/>
                  <a:pt x="3087719" y="-30565"/>
                  <a:pt x="3473537" y="0"/>
                </a:cubicBezTo>
                <a:cubicBezTo>
                  <a:pt x="3466343" y="118956"/>
                  <a:pt x="3451239" y="363594"/>
                  <a:pt x="3473537" y="531289"/>
                </a:cubicBezTo>
                <a:cubicBezTo>
                  <a:pt x="3495835" y="698984"/>
                  <a:pt x="3457503" y="959507"/>
                  <a:pt x="3473537" y="1084263"/>
                </a:cubicBezTo>
                <a:cubicBezTo>
                  <a:pt x="3168250" y="1112142"/>
                  <a:pt x="2965401" y="1112331"/>
                  <a:pt x="2709359" y="1084263"/>
                </a:cubicBezTo>
                <a:cubicBezTo>
                  <a:pt x="2453317" y="1056195"/>
                  <a:pt x="2320646" y="1118750"/>
                  <a:pt x="2014651" y="1084263"/>
                </a:cubicBezTo>
                <a:cubicBezTo>
                  <a:pt x="1708656" y="1049776"/>
                  <a:pt x="1672786" y="1082214"/>
                  <a:pt x="1389415" y="1084263"/>
                </a:cubicBezTo>
                <a:cubicBezTo>
                  <a:pt x="1106044" y="1086312"/>
                  <a:pt x="952957" y="1106793"/>
                  <a:pt x="798914" y="1084263"/>
                </a:cubicBezTo>
                <a:cubicBezTo>
                  <a:pt x="644871" y="1061733"/>
                  <a:pt x="316524" y="1094495"/>
                  <a:pt x="0" y="1084263"/>
                </a:cubicBezTo>
                <a:cubicBezTo>
                  <a:pt x="23683" y="969407"/>
                  <a:pt x="-19448" y="776254"/>
                  <a:pt x="0" y="520446"/>
                </a:cubicBezTo>
                <a:cubicBezTo>
                  <a:pt x="19448" y="264638"/>
                  <a:pt x="8521" y="121318"/>
                  <a:pt x="0" y="0"/>
                </a:cubicBezTo>
                <a:close/>
              </a:path>
              <a:path w="3473537" h="1084263" stroke="0" extrusionOk="0">
                <a:moveTo>
                  <a:pt x="0" y="0"/>
                </a:moveTo>
                <a:cubicBezTo>
                  <a:pt x="286882" y="-29426"/>
                  <a:pt x="440474" y="16431"/>
                  <a:pt x="764178" y="0"/>
                </a:cubicBezTo>
                <a:cubicBezTo>
                  <a:pt x="1087882" y="-16431"/>
                  <a:pt x="1192993" y="-12798"/>
                  <a:pt x="1424150" y="0"/>
                </a:cubicBezTo>
                <a:cubicBezTo>
                  <a:pt x="1655307" y="12798"/>
                  <a:pt x="1968729" y="-28747"/>
                  <a:pt x="2188328" y="0"/>
                </a:cubicBezTo>
                <a:cubicBezTo>
                  <a:pt x="2407927" y="28747"/>
                  <a:pt x="2870555" y="58229"/>
                  <a:pt x="3473537" y="0"/>
                </a:cubicBezTo>
                <a:cubicBezTo>
                  <a:pt x="3485550" y="272019"/>
                  <a:pt x="3456525" y="337081"/>
                  <a:pt x="3473537" y="552974"/>
                </a:cubicBezTo>
                <a:cubicBezTo>
                  <a:pt x="3490549" y="768867"/>
                  <a:pt x="3450198" y="930530"/>
                  <a:pt x="3473537" y="1084263"/>
                </a:cubicBezTo>
                <a:cubicBezTo>
                  <a:pt x="3220054" y="1064404"/>
                  <a:pt x="2977666" y="1070538"/>
                  <a:pt x="2778830" y="1084263"/>
                </a:cubicBezTo>
                <a:cubicBezTo>
                  <a:pt x="2579994" y="1097988"/>
                  <a:pt x="2362521" y="1095996"/>
                  <a:pt x="2118858" y="1084263"/>
                </a:cubicBezTo>
                <a:cubicBezTo>
                  <a:pt x="1875195" y="1072530"/>
                  <a:pt x="1747875" y="1110337"/>
                  <a:pt x="1389415" y="1084263"/>
                </a:cubicBezTo>
                <a:cubicBezTo>
                  <a:pt x="1030955" y="1058189"/>
                  <a:pt x="983936" y="1092717"/>
                  <a:pt x="729443" y="1084263"/>
                </a:cubicBezTo>
                <a:cubicBezTo>
                  <a:pt x="474950" y="1075809"/>
                  <a:pt x="251460" y="1110586"/>
                  <a:pt x="0" y="1084263"/>
                </a:cubicBezTo>
                <a:cubicBezTo>
                  <a:pt x="-21584" y="891934"/>
                  <a:pt x="14665" y="773388"/>
                  <a:pt x="0" y="574659"/>
                </a:cubicBezTo>
                <a:cubicBezTo>
                  <a:pt x="-14665" y="375930"/>
                  <a:pt x="1157" y="178247"/>
                  <a:pt x="0" y="0"/>
                </a:cubicBezTo>
                <a:close/>
              </a:path>
            </a:pathLst>
          </a:custGeom>
          <a:solidFill>
            <a:srgbClr val="D2E8E9"/>
          </a:solidFill>
          <a:ln w="19050" cap="sq">
            <a:solidFill>
              <a:srgbClr val="326367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Resources needed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rPr>
              <a:t>R1 Activity 1 Worksheet </a:t>
            </a:r>
          </a:p>
        </p:txBody>
      </p:sp>
      <p:pic>
        <p:nvPicPr>
          <p:cNvPr id="4" name="Picture 3" descr="Series circuit diagram with 9V supply, two red LEDs, 100Ω resistor. ">
            <a:extLst>
              <a:ext uri="{FF2B5EF4-FFF2-40B4-BE49-F238E27FC236}">
                <a16:creationId xmlns:a16="http://schemas.microsoft.com/office/drawing/2014/main" id="{44B45A2F-5B0B-87B1-49C5-18EB4137F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"/>
          <a:stretch>
            <a:fillRect/>
          </a:stretch>
        </p:blipFill>
        <p:spPr>
          <a:xfrm>
            <a:off x="5274527" y="898181"/>
            <a:ext cx="6912942" cy="386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33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95BDF-D814-AB98-3393-C8A706E5B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E393D679-1DB5-EF01-17DE-4995AEB57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Series and parallel circuits – summary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BA7204C-2688-4F0D-522C-2CF59370DD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EF27EE2-7B4A-2385-D3DD-B73B6D54A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Google Shape;132;p35">
                <a:extLst>
                  <a:ext uri="{FF2B5EF4-FFF2-40B4-BE49-F238E27FC236}">
                    <a16:creationId xmlns:a16="http://schemas.microsoft.com/office/drawing/2014/main" id="{D77F0BF6-0C0A-0794-8D86-8B69303BF9B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53878384"/>
                  </p:ext>
                </p:extLst>
              </p:nvPr>
            </p:nvGraphicFramePr>
            <p:xfrm>
              <a:off x="838200" y="1690688"/>
              <a:ext cx="10293626" cy="3914982"/>
            </p:xfrm>
            <a:graphic>
              <a:graphicData uri="http://schemas.openxmlformats.org/drawingml/2006/table">
                <a:tbl>
                  <a:tblPr firstRow="1" bandRow="1">
                    <a:noFill/>
                  </a:tblPr>
                  <a:tblGrid>
                    <a:gridCol w="18133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4770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031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9650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u="none" strike="noStrike" cap="none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400" b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Series circuit</a:t>
                          </a:r>
                          <a:endParaRPr sz="2400" b="1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400" b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Parallel circuit</a:t>
                          </a:r>
                          <a:endParaRPr sz="2400" b="1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7150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Voltage (</a:t>
                          </a:r>
                          <a:r>
                            <a:rPr lang="en-GB" sz="2000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p.d.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)</a:t>
                          </a:r>
                          <a:endParaRPr sz="2000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Supply </a:t>
                          </a:r>
                          <a:r>
                            <a:rPr lang="en-GB" sz="2000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p.d.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divided between components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Each branch in a circuit receives the supply voltage (regardless of resistance)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supply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7150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Current</a:t>
                          </a:r>
                          <a:endParaRPr sz="2000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Constant at all points in circuit </a:t>
                          </a: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Current splits between branches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Pts val="2000"/>
                            <a:buFont typeface="Arial"/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2000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91032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Resistance</a:t>
                          </a:r>
                          <a:endParaRPr sz="2000" u="none" strike="noStrike" cap="none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 resistance is the sum of the individual resistances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Pts val="2000"/>
                            <a:buFont typeface="Arial"/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Resistance in parallel is calculated using: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 b="0" i="0" smtClean="0">
                                            <a:latin typeface="Cambria Math" panose="02040503050406030204" pitchFamily="18" charset="0"/>
                                          </a:rPr>
                                          <m:t>total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 …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Google Shape;132;p35">
                <a:extLst>
                  <a:ext uri="{FF2B5EF4-FFF2-40B4-BE49-F238E27FC236}">
                    <a16:creationId xmlns:a16="http://schemas.microsoft.com/office/drawing/2014/main" id="{D77F0BF6-0C0A-0794-8D86-8B69303BF9B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53878384"/>
                  </p:ext>
                </p:extLst>
              </p:nvPr>
            </p:nvGraphicFramePr>
            <p:xfrm>
              <a:off x="838200" y="1690688"/>
              <a:ext cx="10293626" cy="3914982"/>
            </p:xfrm>
            <a:graphic>
              <a:graphicData uri="http://schemas.openxmlformats.org/drawingml/2006/table">
                <a:tbl>
                  <a:tblPr firstRow="1" bandRow="1">
                    <a:noFill/>
                  </a:tblPr>
                  <a:tblGrid>
                    <a:gridCol w="18133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4770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031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9650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u="none" strike="noStrike" cap="none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400" b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Series circuit</a:t>
                          </a:r>
                          <a:endParaRPr sz="2400" b="1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400" b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Parallel circuit</a:t>
                          </a:r>
                          <a:endParaRPr sz="2400" b="1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7150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Voltage (</a:t>
                          </a:r>
                          <a:r>
                            <a:rPr lang="en-GB" sz="2000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p.d.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)</a:t>
                          </a:r>
                          <a:endParaRPr sz="2000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Supply </a:t>
                          </a:r>
                          <a:r>
                            <a:rPr lang="en-GB" sz="2000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p.d.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divided between components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Each branch in a circuit receives the supply voltage (regardless of resistance)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supply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7150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Current</a:t>
                          </a:r>
                          <a:endParaRPr sz="2000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Constant at all points in circuit </a:t>
                          </a: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=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Current splits between branches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Pts val="2000"/>
                            <a:buFont typeface="Arial"/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2000" u="none" strike="noStrike" cap="none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91032"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Resistance</a:t>
                          </a:r>
                          <a:endParaRPr sz="2000" u="none" strike="noStrike" cap="none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 resistance is the sum of the individual resistances</a:t>
                          </a:r>
                          <a:endParaRPr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Pts val="2000"/>
                            <a:buFont typeface="Arial"/>
                            <a:buNone/>
                          </a:pPr>
                          <a:r>
                            <a:rPr lang="en-GB" sz="2000" i="1" u="none" strike="noStrike" cap="none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total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=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</a:t>
                          </a:r>
                          <a:r>
                            <a:rPr lang="en-GB" sz="2000" i="1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</a:t>
                          </a:r>
                          <a:r>
                            <a:rPr lang="en-GB" sz="2000" u="none" strike="noStrike" cap="none" baseline="-25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r>
                            <a:rPr lang="en-GB" sz="2000" u="none" strike="noStrike" cap="none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+ …</a:t>
                          </a:r>
                          <a:endParaRPr sz="2000" u="none" strike="noStrike" cap="none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Resistance in parallel is calculated using:</a:t>
                          </a:r>
                        </a:p>
                        <a:p>
                          <a:pPr/>
                          <a14:m xmlns:a14="http://schemas.microsoft.com/office/drawing/2010/main"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 b="0" i="0" smtClean="0">
                                            <a:latin typeface="Cambria Math" panose="02040503050406030204" pitchFamily="18" charset="0"/>
                                          </a:rPr>
                                          <m:t>total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 …</m:t>
                                </m:r>
                              </m:oMath>
                            </m:oMathPara>
                          </a14:m>
                          <a:endParaRPr lang="en-GB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91450" marR="91450" marT="45725" marB="45725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59922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045AC-BBDB-FDF0-15CF-0C8422131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A324F62-0FF4-A051-7F0E-8887CE494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Standard symbols (BS EN 60617)</a:t>
            </a:r>
            <a:endParaRPr lang="en-GB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E969ABC-D3E2-9FD8-278F-B31117615F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021F968-276A-8B49-5BDF-1CFF5AE6C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2" name="Picture 1" descr="Unlabelled reference chart showing common electronic symbols (BS EN 60617 Standard), including passive components, semiconductors and sources/outputs.">
            <a:extLst>
              <a:ext uri="{FF2B5EF4-FFF2-40B4-BE49-F238E27FC236}">
                <a16:creationId xmlns:a16="http://schemas.microsoft.com/office/drawing/2014/main" id="{1BF614C3-CF62-A003-BD4B-08ECEF12EC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77966" y="1556191"/>
            <a:ext cx="8195963" cy="471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2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83A58-608D-5264-E025-C5FCD9C81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1E3D443-48CD-E06C-784F-DFF72BAD4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Standard symbols (BS EN 60617)</a:t>
            </a:r>
            <a:endParaRPr lang="en-GB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24F74EB-C6A9-6251-F8FB-29441A579C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C"/>
          </a:solidFill>
        </p:spPr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F55DB6-B155-9707-0C29-FAFB76287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1: Circuits, voltage and current </a:t>
            </a:r>
          </a:p>
        </p:txBody>
      </p:sp>
      <p:pic>
        <p:nvPicPr>
          <p:cNvPr id="3" name="Picture 2" descr="Labelled reference chart showing common electronic symbols (BS EN 60617 Standard), including passive components, semiconductors and sources/outputs.">
            <a:extLst>
              <a:ext uri="{FF2B5EF4-FFF2-40B4-BE49-F238E27FC236}">
                <a16:creationId xmlns:a16="http://schemas.microsoft.com/office/drawing/2014/main" id="{6D411C8A-D92A-2CC9-234D-6A0F8F4124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5530" y="1690688"/>
            <a:ext cx="10380939" cy="433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81155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1533</Words>
  <Application>Microsoft Office PowerPoint</Application>
  <PresentationFormat>Widescreen</PresentationFormat>
  <Paragraphs>225</Paragraphs>
  <Slides>21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Narrow</vt:lpstr>
      <vt:lpstr>Calibri</vt:lpstr>
      <vt:lpstr>Cambria Math</vt:lpstr>
      <vt:lpstr>Gatsby</vt:lpstr>
      <vt:lpstr>Engineering and Manufacturing</vt:lpstr>
      <vt:lpstr>In this resource, we will:</vt:lpstr>
      <vt:lpstr>Series and parallel circuits</vt:lpstr>
      <vt:lpstr>Series and parallel circuits</vt:lpstr>
      <vt:lpstr>Recap questions (answers)</vt:lpstr>
      <vt:lpstr>The mystery flaw</vt:lpstr>
      <vt:lpstr>Series and parallel circuits – summary</vt:lpstr>
      <vt:lpstr>Standard symbols (BS EN 60617)</vt:lpstr>
      <vt:lpstr>Standard symbols (BS EN 60617)</vt:lpstr>
      <vt:lpstr>Transistors</vt:lpstr>
      <vt:lpstr>BC547 NPN transistor – The electronic gate</vt:lpstr>
      <vt:lpstr>BC547 NPN transistor – 0.7 rule</vt:lpstr>
      <vt:lpstr>Diodes</vt:lpstr>
      <vt:lpstr>Breadboards</vt:lpstr>
      <vt:lpstr>How the breadboard ‘thinks’</vt:lpstr>
      <vt:lpstr>Transistor circuit</vt:lpstr>
      <vt:lpstr>Supply and Forward Voltage</vt:lpstr>
      <vt:lpstr>Worked example – Voltage drop</vt:lpstr>
      <vt:lpstr>Worked example – Voltage drop</vt:lpstr>
      <vt:lpstr>Worked example – Transistor gain</vt:lpstr>
      <vt:lpstr>In this resource, we have: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2026-08-20T13:59:38Z</dcterms:created>
  <dcterms:modified xsi:type="dcterms:W3CDTF">2026-08-24T14:19:19Z</dcterms:modified>
</cp:coreProperties>
</file>