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8"/>
  </p:notesMasterIdLst>
  <p:handoutMasterIdLst>
    <p:handoutMasterId r:id="rId19"/>
  </p:handoutMasterIdLst>
  <p:sldIdLst>
    <p:sldId id="267" r:id="rId2"/>
    <p:sldId id="284" r:id="rId3"/>
    <p:sldId id="303" r:id="rId4"/>
    <p:sldId id="304" r:id="rId5"/>
    <p:sldId id="288" r:id="rId6"/>
    <p:sldId id="305" r:id="rId7"/>
    <p:sldId id="306" r:id="rId8"/>
    <p:sldId id="290" r:id="rId9"/>
    <p:sldId id="307" r:id="rId10"/>
    <p:sldId id="308" r:id="rId11"/>
    <p:sldId id="299" r:id="rId12"/>
    <p:sldId id="297" r:id="rId13"/>
    <p:sldId id="309" r:id="rId14"/>
    <p:sldId id="283" r:id="rId15"/>
    <p:sldId id="310" r:id="rId16"/>
    <p:sldId id="28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E8E9"/>
    <a:srgbClr val="326367"/>
    <a:srgbClr val="F1995C"/>
    <a:srgbClr val="F7E3D4"/>
    <a:srgbClr val="A44A00"/>
    <a:srgbClr val="EEDDDD"/>
    <a:srgbClr val="851414"/>
    <a:srgbClr val="EBDDF4"/>
    <a:srgbClr val="432673"/>
    <a:srgbClr val="FFF5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53" autoAdjust="0"/>
    <p:restoredTop sz="87443" autoAdjust="0"/>
  </p:normalViewPr>
  <p:slideViewPr>
    <p:cSldViewPr snapToGrid="0">
      <p:cViewPr varScale="1">
        <p:scale>
          <a:sx n="65" d="100"/>
          <a:sy n="65" d="100"/>
        </p:scale>
        <p:origin x="804"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18" d="100"/>
          <a:sy n="118" d="100"/>
        </p:scale>
        <p:origin x="280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20/08/2026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20/08/2026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200" b="0" i="0" kern="1200" dirty="0">
                <a:solidFill>
                  <a:schemeClr val="tx1"/>
                </a:solidFill>
                <a:effectLst/>
                <a:latin typeface="+mn-lt"/>
                <a:ea typeface="+mn-ea"/>
                <a:cs typeface="+mn-cs"/>
              </a:rPr>
              <a:t>Image © Shutterstock/</a:t>
            </a:r>
            <a:r>
              <a:rPr lang="en-GB" sz="1200" b="0" i="0" kern="1200" dirty="0" err="1">
                <a:solidFill>
                  <a:schemeClr val="tx1"/>
                </a:solidFill>
                <a:effectLst/>
                <a:latin typeface="+mn-lt"/>
                <a:ea typeface="+mn-ea"/>
                <a:cs typeface="+mn-cs"/>
              </a:rPr>
              <a:t>CrizzyStudio</a:t>
            </a:r>
            <a:endParaRPr lang="en-GB" dirty="0">
              <a:effectLst/>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auto" latinLnBrk="0" hangingPunct="1"/>
            <a:r>
              <a:rPr lang="en-GB" sz="1200" b="0" i="0" kern="1200" dirty="0">
                <a:solidFill>
                  <a:schemeClr val="tx1"/>
                </a:solidFill>
                <a:effectLst/>
                <a:latin typeface="+mn-lt"/>
                <a:ea typeface="+mn-ea"/>
                <a:cs typeface="+mn-cs"/>
              </a:rPr>
              <a:t>Image (top) © Shutterstock/Ivaschenko Roman</a:t>
            </a:r>
            <a:endParaRPr lang="en-GB" dirty="0">
              <a:effectLst/>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3801439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D98E302-E545-A989-6199-276F7541188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5907" cy="4478415"/>
          </a:xfrm>
          <a:prstGeom prst="rect">
            <a:avLst/>
          </a:prstGeom>
        </p:spPr>
      </p:pic>
      <p:pic>
        <p:nvPicPr>
          <p:cNvPr id="3" name="Picture 2" descr="A blue and black rectangle&#10;&#10;Description automatically generated">
            <a:extLst>
              <a:ext uri="{FF2B5EF4-FFF2-40B4-BE49-F238E27FC236}">
                <a16:creationId xmlns:a16="http://schemas.microsoft.com/office/drawing/2014/main" id="{B9399FDF-5A91-F907-490C-5277BA86D48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2235600"/>
            <a:ext cx="12192000" cy="4622400"/>
          </a:xfrm>
          <a:prstGeom prst="rect">
            <a:avLst/>
          </a:prstGeom>
        </p:spPr>
      </p:pic>
      <p:pic>
        <p:nvPicPr>
          <p:cNvPr id="4" name="Picture 3">
            <a:extLst>
              <a:ext uri="{FF2B5EF4-FFF2-40B4-BE49-F238E27FC236}">
                <a16:creationId xmlns:a16="http://schemas.microsoft.com/office/drawing/2014/main" id="{A6E3A701-9DA5-0B71-6CBD-BAF93B15774F}"/>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195999" y="1904693"/>
            <a:ext cx="1799998" cy="1799998"/>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hasCustomPrompt="1"/>
          </p:nvPr>
        </p:nvSpPr>
        <p:spPr>
          <a:xfrm>
            <a:off x="703163" y="3829221"/>
            <a:ext cx="11016505" cy="875845"/>
          </a:xfrm>
        </p:spPr>
        <p:txBody>
          <a:bodyPr anchor="b" anchorCtr="0">
            <a:noAutofit/>
          </a:bodyPr>
          <a:lstStyle>
            <a:lvl1pPr algn="ctr">
              <a:defRPr sz="5200" b="1">
                <a:solidFill>
                  <a:srgbClr val="326367"/>
                </a:solidFill>
                <a:latin typeface="Arial" panose="020B0604020202020204" pitchFamily="34" charset="0"/>
                <a:cs typeface="Arial" panose="020B0604020202020204" pitchFamily="34" charset="0"/>
              </a:defRPr>
            </a:lvl1pPr>
          </a:lstStyle>
          <a:p>
            <a:r>
              <a:rPr lang="en-US" dirty="0"/>
              <a:t>Click to add title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hasCustomPrompt="1"/>
          </p:nvPr>
        </p:nvSpPr>
        <p:spPr>
          <a:xfrm>
            <a:off x="703163" y="4897304"/>
            <a:ext cx="11016505"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topic</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046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hasCustomPrompt="1"/>
          </p:nvPr>
        </p:nvSpPr>
        <p:spPr>
          <a:xfrm>
            <a:off x="7001714" y="3101456"/>
            <a:ext cx="4717953" cy="369332"/>
          </a:xfrm>
        </p:spPr>
        <p:txBody>
          <a:bodyPr>
            <a:spAutoFit/>
          </a:bodyPr>
          <a:lstStyle>
            <a:lvl1pPr marL="0" indent="0" algn="r">
              <a:buNone/>
              <a:defRPr sz="1800" b="1" i="0" u="none">
                <a:solidFill>
                  <a:srgbClr val="326367"/>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add Route</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hasCustomPrompt="1"/>
          </p:nvPr>
        </p:nvSpPr>
        <p:spPr>
          <a:xfrm>
            <a:off x="703163" y="5619978"/>
            <a:ext cx="11016505"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add resource info</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163" y="2486257"/>
            <a:ext cx="2049637" cy="860482"/>
          </a:xfrm>
          <a:prstGeom prst="rect">
            <a:avLst/>
          </a:prstGeom>
        </p:spPr>
      </p:pic>
    </p:spTree>
    <p:extLst>
      <p:ext uri="{BB962C8B-B14F-4D97-AF65-F5344CB8AC3E}">
        <p14:creationId xmlns:p14="http://schemas.microsoft.com/office/powerpoint/2010/main" val="3409507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blue and black rectangle&#10;&#10;Description automatically generated">
            <a:extLst>
              <a:ext uri="{FF2B5EF4-FFF2-40B4-BE49-F238E27FC236}">
                <a16:creationId xmlns:a16="http://schemas.microsoft.com/office/drawing/2014/main" id="{9022AB9A-2344-C35F-FD08-09B15AFFE46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6311" y="1610868"/>
            <a:ext cx="4635689" cy="5247132"/>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hasCustomPrompt="1"/>
          </p:nvPr>
        </p:nvSpPr>
        <p:spPr>
          <a:xfrm>
            <a:off x="838200" y="365125"/>
            <a:ext cx="10515600" cy="1325563"/>
          </a:xfrm>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EEAC885B-A4A4-DCB2-7EAC-A1F1A996CE7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11" name="Text Placeholder 5">
            <a:extLst>
              <a:ext uri="{FF2B5EF4-FFF2-40B4-BE49-F238E27FC236}">
                <a16:creationId xmlns:a16="http://schemas.microsoft.com/office/drawing/2014/main" id="{C688E37B-3A75-DC2A-18E6-0C9A78AF4980}"/>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145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7E2D6-6541-EB56-B25E-8362BF154465}"/>
              </a:ext>
            </a:extLst>
          </p:cNvPr>
          <p:cNvSpPr>
            <a:spLocks noGrp="1"/>
          </p:cNvSpPr>
          <p:nvPr>
            <p:ph type="title" hasCustomPrompt="1"/>
          </p:nvPr>
        </p:nvSpPr>
        <p:spPr>
          <a:xfrm>
            <a:off x="839788" y="359229"/>
            <a:ext cx="10514012" cy="1324800"/>
          </a:xfrm>
        </p:spPr>
        <p:txBody>
          <a:bodyPr lIns="90000" anchor="ctr" anchorCtr="0">
            <a:normAutofit/>
          </a:bodyPr>
          <a:lstStyle>
            <a:lvl1pPr>
              <a:defRPr sz="4000"/>
            </a:lvl1pPr>
          </a:lstStyle>
          <a:p>
            <a:r>
              <a:rPr lang="en-US" dirty="0"/>
              <a:t>Click to add title</a:t>
            </a:r>
            <a:endParaRPr lang="en-GB" dirty="0"/>
          </a:p>
        </p:txBody>
      </p:sp>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6" y="1825625"/>
            <a:ext cx="5925600"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4">
            <a:extLst>
              <a:ext uri="{FF2B5EF4-FFF2-40B4-BE49-F238E27FC236}">
                <a16:creationId xmlns:a16="http://schemas.microsoft.com/office/drawing/2014/main" id="{42425175-C340-950A-69CF-C6171BA23D5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6" name="Picture Placeholder 6">
            <a:extLst>
              <a:ext uri="{FF2B5EF4-FFF2-40B4-BE49-F238E27FC236}">
                <a16:creationId xmlns:a16="http://schemas.microsoft.com/office/drawing/2014/main" id="{CA4EBAB2-2311-6FE2-E181-A5CFDE273693}"/>
              </a:ext>
            </a:extLst>
          </p:cNvPr>
          <p:cNvSpPr>
            <a:spLocks noGrp="1"/>
          </p:cNvSpPr>
          <p:nvPr>
            <p:ph type="pic" sz="quarter" idx="15"/>
          </p:nvPr>
        </p:nvSpPr>
        <p:spPr>
          <a:xfrm>
            <a:off x="6989083" y="1825625"/>
            <a:ext cx="4364717" cy="4351338"/>
          </a:xfrm>
        </p:spPr>
        <p:txBody>
          <a:bodyPr/>
          <a:lstStyle/>
          <a:p>
            <a:endParaRPr lang="en-GB"/>
          </a:p>
        </p:txBody>
      </p:sp>
      <p:sp>
        <p:nvSpPr>
          <p:cNvPr id="4" name="Text Placeholder 5">
            <a:extLst>
              <a:ext uri="{FF2B5EF4-FFF2-40B4-BE49-F238E27FC236}">
                <a16:creationId xmlns:a16="http://schemas.microsoft.com/office/drawing/2014/main" id="{7E500551-D285-656B-C70E-28D67588B21B}"/>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46948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half+half_box out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6" name="Content Placeholder 2">
            <a:extLst>
              <a:ext uri="{FF2B5EF4-FFF2-40B4-BE49-F238E27FC236}">
                <a16:creationId xmlns:a16="http://schemas.microsoft.com/office/drawing/2014/main" id="{0DD5482B-AD0D-3C27-8EAF-545874468D9B}"/>
              </a:ext>
            </a:extLst>
          </p:cNvPr>
          <p:cNvSpPr>
            <a:spLocks noGrp="1"/>
          </p:cNvSpPr>
          <p:nvPr>
            <p:ph idx="1"/>
          </p:nvPr>
        </p:nvSpPr>
        <p:spPr>
          <a:xfrm>
            <a:off x="838200" y="1825625"/>
            <a:ext cx="5185755" cy="4351338"/>
          </a:xfrm>
          <a:noFill/>
          <a:ln w="28575">
            <a:solidFill>
              <a:srgbClr val="D2E8E9"/>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2">
            <a:extLst>
              <a:ext uri="{FF2B5EF4-FFF2-40B4-BE49-F238E27FC236}">
                <a16:creationId xmlns:a16="http://schemas.microsoft.com/office/drawing/2014/main" id="{9A6B4E72-9314-1FB6-C6F9-E376D38B8B14}"/>
              </a:ext>
            </a:extLst>
          </p:cNvPr>
          <p:cNvSpPr>
            <a:spLocks noGrp="1"/>
          </p:cNvSpPr>
          <p:nvPr>
            <p:ph idx="15"/>
          </p:nvPr>
        </p:nvSpPr>
        <p:spPr>
          <a:xfrm>
            <a:off x="6168047" y="1825625"/>
            <a:ext cx="5185755" cy="4351338"/>
          </a:xfrm>
          <a:noFill/>
          <a:ln w="28575">
            <a:solidFill>
              <a:srgbClr val="D2E8E9"/>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5">
            <a:extLst>
              <a:ext uri="{FF2B5EF4-FFF2-40B4-BE49-F238E27FC236}">
                <a16:creationId xmlns:a16="http://schemas.microsoft.com/office/drawing/2014/main" id="{696E6C59-88A6-6AAD-2EF9-640ABA1F3F07}"/>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343713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resources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hasCustomPrompt="1"/>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D2E8E9"/>
          </a:solidFill>
          <a:ln w="19050" cap="sq">
            <a:solidFill>
              <a:srgbClr val="326367"/>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lvl1pPr>
              <a:buClr>
                <a:srgbClr val="534C29"/>
              </a:buClr>
              <a:buFont typeface="Arial" panose="020B0604020202020204" pitchFamily="34" charset="0"/>
              <a:buChar char="•"/>
              <a:defRPr/>
            </a:lvl1pPr>
            <a:lvl2pPr>
              <a:buClr>
                <a:srgbClr val="534C29"/>
              </a:buClr>
              <a:defRPr/>
            </a:lvl2pPr>
            <a:lvl3pPr>
              <a:buClr>
                <a:srgbClr val="534C29"/>
              </a:buClr>
              <a:defRPr/>
            </a:lvl3pPr>
            <a:lvl4pPr>
              <a:buClr>
                <a:srgbClr val="534C29"/>
              </a:buClr>
              <a:defRPr/>
            </a:lvl4pPr>
            <a:lvl5pPr>
              <a:buClr>
                <a:srgbClr val="534C29"/>
              </a:buClr>
              <a:defRPr/>
            </a:lvl5pPr>
          </a:lstStyle>
          <a:p>
            <a:pPr lvl="0"/>
            <a:r>
              <a:rPr lang="en-US" dirty="0"/>
              <a:t>Click to edit Resources needed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9" name="Text Placeholder 5">
            <a:extLst>
              <a:ext uri="{FF2B5EF4-FFF2-40B4-BE49-F238E27FC236}">
                <a16:creationId xmlns:a16="http://schemas.microsoft.com/office/drawing/2014/main" id="{2A0DF2A7-0629-D96D-E8DE-CF6382205B53}"/>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2681580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ctivity_video+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hasCustomPrompt="1"/>
          </p:nvPr>
        </p:nvSpPr>
        <p:spPr>
          <a:xfrm>
            <a:off x="838199" y="5744095"/>
            <a:ext cx="10515599" cy="432867"/>
          </a:xfrm>
        </p:spPr>
        <p:txBody>
          <a:bodyPr>
            <a:normAutofit/>
          </a:bodyPr>
          <a:lstStyle>
            <a:lvl1pPr marL="0" indent="0">
              <a:buNone/>
              <a:defRPr sz="1800"/>
            </a:lvl1pPr>
          </a:lstStyle>
          <a:p>
            <a:pPr lvl="0"/>
            <a:r>
              <a:rPr lang="en-US" dirty="0"/>
              <a:t>Click to add video caption</a:t>
            </a:r>
          </a:p>
        </p:txBody>
      </p:sp>
      <p:sp>
        <p:nvSpPr>
          <p:cNvPr id="6" name="Text Placeholder 5">
            <a:extLst>
              <a:ext uri="{FF2B5EF4-FFF2-40B4-BE49-F238E27FC236}">
                <a16:creationId xmlns:a16="http://schemas.microsoft.com/office/drawing/2014/main" id="{C0F22526-93EA-A54F-8955-72F18A8777F6}"/>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816483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14" name="Footer Placeholder 4">
            <a:extLst>
              <a:ext uri="{FF2B5EF4-FFF2-40B4-BE49-F238E27FC236}">
                <a16:creationId xmlns:a16="http://schemas.microsoft.com/office/drawing/2014/main" id="{42B8CCDF-DB6F-8C00-F908-1C017D9AF93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326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326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326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326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326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6" name="Text Placeholder 5">
            <a:extLst>
              <a:ext uri="{FF2B5EF4-FFF2-40B4-BE49-F238E27FC236}">
                <a16:creationId xmlns:a16="http://schemas.microsoft.com/office/drawing/2014/main" id="{5C96D3EB-C064-812A-53FA-D4FC59E58892}"/>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13122564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6" name="Rounded Rectangle 5">
            <a:extLst>
              <a:ext uri="{FF2B5EF4-FFF2-40B4-BE49-F238E27FC236}">
                <a16:creationId xmlns:a16="http://schemas.microsoft.com/office/drawing/2014/main" id="{48AC809D-7F66-4616-8AE9-3559164B2725}"/>
              </a:ext>
            </a:extLst>
          </p:cNvPr>
          <p:cNvSpPr/>
          <p:nvPr userDrawn="1"/>
        </p:nvSpPr>
        <p:spPr>
          <a:xfrm>
            <a:off x="9973929" y="162686"/>
            <a:ext cx="2078545" cy="365125"/>
          </a:xfrm>
          <a:prstGeom prst="roundRect">
            <a:avLst/>
          </a:prstGeom>
          <a:solidFill>
            <a:srgbClr val="8E53EF"/>
          </a:solidFill>
          <a:ln>
            <a:noFill/>
          </a:ln>
        </p:spPr>
        <p:style>
          <a:lnRef idx="2">
            <a:schemeClr val="accent1">
              <a:shade val="15000"/>
            </a:schemeClr>
          </a:lnRef>
          <a:fillRef idx="1">
            <a:schemeClr val="accent1"/>
          </a:fillRef>
          <a:effectRef idx="0">
            <a:schemeClr val="accent1"/>
          </a:effectRef>
          <a:fontRef idx="minor">
            <a:schemeClr val="lt1"/>
          </a:fontRef>
        </p:style>
        <p:txBody>
          <a:bodyPr lIns="90000" rtlCol="0" anchor="t" anchorCtr="0"/>
          <a:lstStyle/>
          <a:p>
            <a:pPr algn="l"/>
            <a:r>
              <a:rPr lang="en-US" sz="1400" b="1" i="0" dirty="0">
                <a:latin typeface="Arial Narrow" panose="020B0604020202020204" pitchFamily="34" charset="0"/>
                <a:cs typeface="Arial Narrow" panose="020B0604020202020204" pitchFamily="34" charset="0"/>
              </a:rPr>
              <a:t>Consolidation</a:t>
            </a:r>
          </a:p>
        </p:txBody>
      </p:sp>
    </p:spTree>
    <p:extLst>
      <p:ext uri="{BB962C8B-B14F-4D97-AF65-F5344CB8AC3E}">
        <p14:creationId xmlns:p14="http://schemas.microsoft.com/office/powerpoint/2010/main" val="152047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Plenary_In this resour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hasCustomPrompt="1"/>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u="none"/>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Skills and General competencies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4" name="Text Placeholder 5">
            <a:extLst>
              <a:ext uri="{FF2B5EF4-FFF2-40B4-BE49-F238E27FC236}">
                <a16:creationId xmlns:a16="http://schemas.microsoft.com/office/drawing/2014/main" id="{08655A02-99DC-61B1-2336-5D080E557AE8}"/>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Tree>
    <p:extLst>
      <p:ext uri="{BB962C8B-B14F-4D97-AF65-F5344CB8AC3E}">
        <p14:creationId xmlns:p14="http://schemas.microsoft.com/office/powerpoint/2010/main" val="2946103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Plenary_text_full width_plai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no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5" name="Title 4">
            <a:extLst>
              <a:ext uri="{FF2B5EF4-FFF2-40B4-BE49-F238E27FC236}">
                <a16:creationId xmlns:a16="http://schemas.microsoft.com/office/drawing/2014/main" id="{6A735EC5-DC07-D418-27AB-D7661B63936D}"/>
              </a:ext>
            </a:extLst>
          </p:cNvPr>
          <p:cNvSpPr>
            <a:spLocks noGrp="1"/>
          </p:cNvSpPr>
          <p:nvPr>
            <p:ph type="title" hasCustomPrompt="1"/>
          </p:nvPr>
        </p:nvSpPr>
        <p:spPr/>
        <p:txBody>
          <a:bodyPr/>
          <a:lstStyle/>
          <a:p>
            <a:r>
              <a:rPr lang="en-GB" dirty="0"/>
              <a:t>Click to add title</a:t>
            </a:r>
            <a:endParaRPr lang="en-US"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Tree>
    <p:extLst>
      <p:ext uri="{BB962C8B-B14F-4D97-AF65-F5344CB8AC3E}">
        <p14:creationId xmlns:p14="http://schemas.microsoft.com/office/powerpoint/2010/main" val="3508713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Plenary_text_full width_box out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D2E8E9"/>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Tree>
    <p:extLst>
      <p:ext uri="{BB962C8B-B14F-4D97-AF65-F5344CB8AC3E}">
        <p14:creationId xmlns:p14="http://schemas.microsoft.com/office/powerpoint/2010/main" val="4062100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Plenary_text_full width_box fi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D2E8E9"/>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Tree>
    <p:extLst>
      <p:ext uri="{BB962C8B-B14F-4D97-AF65-F5344CB8AC3E}">
        <p14:creationId xmlns:p14="http://schemas.microsoft.com/office/powerpoint/2010/main" val="1024470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Plenary_text+image_box fi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D2E8E9"/>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Tree>
    <p:extLst>
      <p:ext uri="{BB962C8B-B14F-4D97-AF65-F5344CB8AC3E}">
        <p14:creationId xmlns:p14="http://schemas.microsoft.com/office/powerpoint/2010/main" val="2421874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Plenary_text+image_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no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hasCustomPrompt="1"/>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Introduction/Plenary</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Tree>
    <p:extLst>
      <p:ext uri="{BB962C8B-B14F-4D97-AF65-F5344CB8AC3E}">
        <p14:creationId xmlns:p14="http://schemas.microsoft.com/office/powerpoint/2010/main" val="1639015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_text_full width_plai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735EC5-DC07-D418-27AB-D7661B63936D}"/>
              </a:ext>
            </a:extLst>
          </p:cNvPr>
          <p:cNvSpPr>
            <a:spLocks noGrp="1"/>
          </p:cNvSpPr>
          <p:nvPr>
            <p:ph type="title" hasCustomPrompt="1"/>
          </p:nvPr>
        </p:nvSpPr>
        <p:spPr/>
        <p:txBody>
          <a:bodyPr/>
          <a:lstStyle/>
          <a:p>
            <a:r>
              <a:rPr lang="en-GB" dirty="0"/>
              <a:t>Click to add title</a:t>
            </a:r>
            <a:endParaRPr lang="en-US" dirty="0"/>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no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F886DD7F-EBE6-95A7-5C4D-FB522DE24B7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2" name="Text Placeholder 5">
            <a:extLst>
              <a:ext uri="{FF2B5EF4-FFF2-40B4-BE49-F238E27FC236}">
                <a16:creationId xmlns:a16="http://schemas.microsoft.com/office/drawing/2014/main" id="{3E3A2DDC-893D-4175-1696-3EB4EE3B2824}"/>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700392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4" name="Picture 3" descr="A blue and black rectangle&#10;&#10;Description automatically generated">
            <a:extLst>
              <a:ext uri="{FF2B5EF4-FFF2-40B4-BE49-F238E27FC236}">
                <a16:creationId xmlns:a16="http://schemas.microsoft.com/office/drawing/2014/main" id="{F2E4EFFA-9DD4-93C4-5DDE-E155C059F5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6311" y="1610868"/>
            <a:ext cx="4635689" cy="5247132"/>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hasCustomPrompt="1"/>
          </p:nvPr>
        </p:nvSpPr>
        <p:spPr/>
        <p:txBody>
          <a:bodyPr/>
          <a:lstStyle/>
          <a:p>
            <a:r>
              <a:rPr lang="en-US" dirty="0"/>
              <a:t>Click to add title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4">
            <a:extLst>
              <a:ext uri="{FF2B5EF4-FFF2-40B4-BE49-F238E27FC236}">
                <a16:creationId xmlns:a16="http://schemas.microsoft.com/office/drawing/2014/main" id="{5A4879B2-B6EE-DE7B-2C83-25EEB102F0B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marL="0" marR="0" lvl="0" indent="0" algn="r"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Version 1, August 2026</a:t>
            </a:r>
            <a:endParaRPr lang="en-GB" dirty="0">
              <a:latin typeface="Arial" panose="020B0604020202020204" pitchFamily="34" charset="0"/>
              <a:cs typeface="Arial" panose="020B0604020202020204" pitchFamily="34" charset="0"/>
            </a:endParaRP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hasCustomPrompt="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r>
              <a:rPr lang="en-GB" sz="1200" kern="1200" dirty="0">
                <a:solidFill>
                  <a:srgbClr val="898989"/>
                </a:solidFill>
                <a:latin typeface="Arial" panose="020B0604020202020204" pitchFamily="34" charset="0"/>
                <a:ea typeface="+mn-ea"/>
                <a:cs typeface="Arial" panose="020B0604020202020204" pitchFamily="34" charset="0"/>
              </a:rPr>
              <a:t>Resource 1: Circuits, voltage and current </a:t>
            </a:r>
          </a:p>
        </p:txBody>
      </p:sp>
      <p:sp>
        <p:nvSpPr>
          <p:cNvPr id="6" name="Text Placeholder 5">
            <a:extLst>
              <a:ext uri="{FF2B5EF4-FFF2-40B4-BE49-F238E27FC236}">
                <a16:creationId xmlns:a16="http://schemas.microsoft.com/office/drawing/2014/main" id="{841A34A0-B3C7-9D8F-29D1-E90D2E46B937}"/>
              </a:ext>
            </a:extLst>
          </p:cNvPr>
          <p:cNvSpPr>
            <a:spLocks noGrp="1"/>
          </p:cNvSpPr>
          <p:nvPr>
            <p:ph type="body" sz="quarter" idx="14" hasCustomPrompt="1"/>
          </p:nvPr>
        </p:nvSpPr>
        <p:spPr>
          <a:xfrm>
            <a:off x="9973929" y="162686"/>
            <a:ext cx="2078545" cy="365125"/>
          </a:xfrm>
          <a:prstGeom prst="flowChartAlternateProcess">
            <a:avLst/>
          </a:prstGeom>
          <a:solidFill>
            <a:srgbClr val="F1995C"/>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sz="1400" b="1" i="0" dirty="0">
                <a:latin typeface="Arial Narrow" panose="020B0604020202020204" pitchFamily="34" charset="0"/>
                <a:cs typeface="Arial Narrow" panose="020B0604020202020204" pitchFamily="34" charset="0"/>
              </a:rPr>
              <a:t>Activity 1/2/3/4</a:t>
            </a:r>
            <a:endParaRPr lang="en-US" dirty="0"/>
          </a:p>
        </p:txBody>
      </p:sp>
    </p:spTree>
    <p:extLst>
      <p:ext uri="{BB962C8B-B14F-4D97-AF65-F5344CB8AC3E}">
        <p14:creationId xmlns:p14="http://schemas.microsoft.com/office/powerpoint/2010/main" val="3047574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5B8F53A4-0DF1-3C51-19B7-D75F9E1C727A}"/>
              </a:ext>
            </a:extLst>
          </p:cNvPr>
          <p:cNvSpPr>
            <a:spLocks noGrp="1"/>
          </p:cNvSpPr>
          <p:nvPr>
            <p:ph type="ftr" sz="quarter" idx="3"/>
          </p:nvPr>
        </p:nvSpPr>
        <p:spPr>
          <a:xfrm>
            <a:off x="838200" y="6356350"/>
            <a:ext cx="4114800" cy="365124"/>
          </a:xfrm>
          <a:prstGeom prst="rect">
            <a:avLst/>
          </a:prstGeom>
        </p:spPr>
        <p:txBody>
          <a:bodyPr vert="horz" lIns="91440" tIns="45720" rIns="91440" bIns="45720" rtlCol="0" anchor="ctr"/>
          <a:lstStyle>
            <a:lvl1pPr algn="l">
              <a:defRPr sz="1200">
                <a:solidFill>
                  <a:schemeClr val="tx1">
                    <a:tint val="82000"/>
                  </a:schemeClr>
                </a:solidFill>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50" r:id="rId2"/>
    <p:sldLayoutId id="2147483672" r:id="rId3"/>
    <p:sldLayoutId id="2147483665" r:id="rId4"/>
    <p:sldLayoutId id="2147483661" r:id="rId5"/>
    <p:sldLayoutId id="2147483670" r:id="rId6"/>
    <p:sldLayoutId id="2147483674" r:id="rId7"/>
    <p:sldLayoutId id="2147483673" r:id="rId8"/>
    <p:sldLayoutId id="2147483652" r:id="rId9"/>
    <p:sldLayoutId id="2147483664" r:id="rId10"/>
    <p:sldLayoutId id="2147483657" r:id="rId11"/>
    <p:sldLayoutId id="2147483667" r:id="rId12"/>
    <p:sldLayoutId id="2147483668" r:id="rId13"/>
    <p:sldLayoutId id="2147483671" r:id="rId14"/>
    <p:sldLayoutId id="2147483662" r:id="rId15"/>
    <p:sldLayoutId id="2147483669" r:id="rId16"/>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326367"/>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326367"/>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326367"/>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326367"/>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326367"/>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p:txBody>
          <a:bodyPr>
            <a:noAutofit/>
          </a:bodyPr>
          <a:lstStyle/>
          <a:p>
            <a:r>
              <a:rPr lang="en-GB" dirty="0"/>
              <a:t>Route: </a:t>
            </a:r>
            <a:r>
              <a:rPr lang="en-US" dirty="0"/>
              <a:t>Engineering and Manufacturing</a:t>
            </a:r>
            <a:endParaRPr lang="en-GB" dirty="0"/>
          </a:p>
        </p:txBody>
      </p:sp>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p:txBody>
          <a:bodyPr>
            <a:noAutofit/>
          </a:bodyPr>
          <a:lstStyle/>
          <a:p>
            <a:r>
              <a:rPr lang="en-US" dirty="0"/>
              <a:t>Engineering </a:t>
            </a:r>
            <a:r>
              <a:rPr lang="en-US"/>
              <a:t>and Manufacturing</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p:txBody>
          <a:bodyPr>
            <a:normAutofit/>
          </a:bodyPr>
          <a:lstStyle/>
          <a:p>
            <a:pPr lvl="0">
              <a:spcBef>
                <a:spcPts val="0"/>
              </a:spcBef>
            </a:pPr>
            <a:r>
              <a:rPr lang="en-GB" dirty="0"/>
              <a:t>Topic: Fundamentals of electronics</a:t>
            </a:r>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p:txBody>
          <a:bodyPr/>
          <a:lstStyle/>
          <a:p>
            <a:pPr lvl="0">
              <a:spcBef>
                <a:spcPts val="0"/>
              </a:spcBef>
              <a:buClr>
                <a:srgbClr val="262626"/>
              </a:buClr>
              <a:buSzPts val="2400"/>
            </a:pPr>
            <a:r>
              <a:rPr lang="en-GB" dirty="0"/>
              <a:t>Resource 2: Practical project on dimmer switches </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B1F73-5123-B215-A579-15DEEB5347F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53F8A30-2375-2F50-8A26-B49481C5BE6A}"/>
              </a:ext>
            </a:extLst>
          </p:cNvPr>
          <p:cNvSpPr>
            <a:spLocks noGrp="1"/>
          </p:cNvSpPr>
          <p:nvPr>
            <p:ph type="body" sz="quarter" idx="14"/>
          </p:nvPr>
        </p:nvSpPr>
        <p:spPr/>
        <p:txBody>
          <a:bodyPr/>
          <a:lstStyle/>
          <a:p>
            <a:r>
              <a:rPr lang="en-US" dirty="0"/>
              <a:t>Activity 2</a:t>
            </a:r>
          </a:p>
        </p:txBody>
      </p:sp>
      <p:sp>
        <p:nvSpPr>
          <p:cNvPr id="2" name="Title 1">
            <a:extLst>
              <a:ext uri="{FF2B5EF4-FFF2-40B4-BE49-F238E27FC236}">
                <a16:creationId xmlns:a16="http://schemas.microsoft.com/office/drawing/2014/main" id="{6BB35D35-6220-8026-4352-2AA73E8E49FC}"/>
              </a:ext>
            </a:extLst>
          </p:cNvPr>
          <p:cNvSpPr>
            <a:spLocks noGrp="1"/>
          </p:cNvSpPr>
          <p:nvPr>
            <p:ph type="title"/>
          </p:nvPr>
        </p:nvSpPr>
        <p:spPr/>
        <p:txBody>
          <a:bodyPr/>
          <a:lstStyle/>
          <a:p>
            <a:r>
              <a:rPr lang="en-GB" dirty="0"/>
              <a:t>Activity 2: Calculations and considerations</a:t>
            </a:r>
            <a:endParaRPr lang="en-US" dirty="0"/>
          </a:p>
        </p:txBody>
      </p:sp>
      <p:sp>
        <p:nvSpPr>
          <p:cNvPr id="4" name="Content Placeholder 3">
            <a:extLst>
              <a:ext uri="{FF2B5EF4-FFF2-40B4-BE49-F238E27FC236}">
                <a16:creationId xmlns:a16="http://schemas.microsoft.com/office/drawing/2014/main" id="{4900D936-0CC0-9448-385E-2F5226FD1A46}"/>
              </a:ext>
            </a:extLst>
          </p:cNvPr>
          <p:cNvSpPr>
            <a:spLocks noGrp="1"/>
          </p:cNvSpPr>
          <p:nvPr>
            <p:ph idx="10"/>
          </p:nvPr>
        </p:nvSpPr>
        <p:spPr>
          <a:ln>
            <a:solidFill>
              <a:srgbClr val="326367"/>
            </a:solidFill>
          </a:ln>
        </p:spPr>
        <p:txBody>
          <a:bodyPr/>
          <a:lstStyle/>
          <a:p>
            <a:pPr marL="0" indent="0">
              <a:buNone/>
            </a:pPr>
            <a:r>
              <a:rPr lang="en-US" b="1" dirty="0"/>
              <a:t>Resources needed</a:t>
            </a:r>
          </a:p>
          <a:p>
            <a:pPr>
              <a:buClr>
                <a:srgbClr val="326367"/>
              </a:buClr>
            </a:pPr>
            <a:r>
              <a:rPr lang="en-US" dirty="0"/>
              <a:t>R2 Worksheet</a:t>
            </a:r>
          </a:p>
          <a:p>
            <a:pPr>
              <a:buClr>
                <a:srgbClr val="326367"/>
              </a:buClr>
            </a:pPr>
            <a:r>
              <a:rPr lang="en-US" dirty="0"/>
              <a:t>R2 Worksheet answers</a:t>
            </a:r>
          </a:p>
          <a:p>
            <a:pPr>
              <a:buClr>
                <a:srgbClr val="326367"/>
              </a:buClr>
            </a:pPr>
            <a:r>
              <a:rPr lang="en-US" dirty="0"/>
              <a:t>R2 Data sheet</a:t>
            </a:r>
          </a:p>
        </p:txBody>
      </p:sp>
      <p:sp>
        <p:nvSpPr>
          <p:cNvPr id="5" name="Text Placeholder 4">
            <a:extLst>
              <a:ext uri="{FF2B5EF4-FFF2-40B4-BE49-F238E27FC236}">
                <a16:creationId xmlns:a16="http://schemas.microsoft.com/office/drawing/2014/main" id="{69A8F944-E32F-8276-F1A5-CCFC31A8978D}"/>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
        <p:nvSpPr>
          <p:cNvPr id="9" name="Content Placeholder 2">
            <a:extLst>
              <a:ext uri="{FF2B5EF4-FFF2-40B4-BE49-F238E27FC236}">
                <a16:creationId xmlns:a16="http://schemas.microsoft.com/office/drawing/2014/main" id="{9F28C1BA-0C9A-BA63-D88B-F3FA65F96694}"/>
              </a:ext>
            </a:extLst>
          </p:cNvPr>
          <p:cNvSpPr>
            <a:spLocks noGrp="1"/>
          </p:cNvSpPr>
          <p:nvPr>
            <p:ph idx="1"/>
          </p:nvPr>
        </p:nvSpPr>
        <p:spPr>
          <a:xfrm>
            <a:off x="838199" y="1825625"/>
            <a:ext cx="6993835" cy="4351338"/>
          </a:xfrm>
          <a:solidFill>
            <a:srgbClr val="D2E8E9"/>
          </a:solidFill>
        </p:spPr>
        <p:txBody>
          <a:bodyPr>
            <a:normAutofit/>
          </a:bodyPr>
          <a:lstStyle/>
          <a:p>
            <a:r>
              <a:rPr lang="en-US" dirty="0"/>
              <a:t>Follow the steps in Activity 2 to help you carry out calculations and check your circuit is operating within safe power limits and that it meets the client’s requirements. </a:t>
            </a:r>
          </a:p>
          <a:p>
            <a:r>
              <a:rPr lang="en-US" dirty="0"/>
              <a:t>The next three slides include an example of how to calculate resistance to help you tackle question 1.</a:t>
            </a:r>
          </a:p>
        </p:txBody>
      </p:sp>
    </p:spTree>
    <p:extLst>
      <p:ext uri="{BB962C8B-B14F-4D97-AF65-F5344CB8AC3E}">
        <p14:creationId xmlns:p14="http://schemas.microsoft.com/office/powerpoint/2010/main" val="1296514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96E96-0820-5E41-A429-792F509D4FFF}"/>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9536CE4F-0E93-9FF2-F847-B638CCAD5436}"/>
              </a:ext>
            </a:extLst>
          </p:cNvPr>
          <p:cNvSpPr>
            <a:spLocks noGrp="1"/>
          </p:cNvSpPr>
          <p:nvPr>
            <p:ph type="title"/>
          </p:nvPr>
        </p:nvSpPr>
        <p:spPr/>
        <p:txBody>
          <a:bodyPr/>
          <a:lstStyle/>
          <a:p>
            <a:r>
              <a:rPr lang="en-GB" dirty="0"/>
              <a:t>Resistance calculation worked example</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5F0E65C4-EFC5-624D-2353-88CD763DFE8D}"/>
                  </a:ext>
                </a:extLst>
              </p:cNvPr>
              <p:cNvSpPr>
                <a:spLocks noGrp="1"/>
              </p:cNvSpPr>
              <p:nvPr>
                <p:ph idx="1"/>
              </p:nvPr>
            </p:nvSpPr>
            <p:spPr/>
            <p:txBody>
              <a:bodyPr>
                <a:normAutofit/>
              </a:bodyPr>
              <a:lstStyle/>
              <a:p>
                <a:pPr marL="0" indent="0">
                  <a:buNone/>
                </a:pPr>
                <a:r>
                  <a:rPr lang="en-US" dirty="0"/>
                  <a:t>To calculate the resistance value of the resistor connected to the LED, use:</a:t>
                </a:r>
              </a:p>
              <a:p>
                <a:pPr>
                  <a:buNone/>
                </a:pPr>
                <a14:m>
                  <m:oMathPara xmlns:m="http://schemas.openxmlformats.org/officeDocument/2006/math">
                    <m:oMath>
                      <m:r>
                        <a:rPr lang="en-GB" i="1">
                          <a:latin typeface="Cambria Math" panose="02040503050406030204" pitchFamily="18" charset="0"/>
                        </a:rPr>
                        <m:t>𝑅</m:t>
                      </m:r>
                      <m:r>
                        <a:rPr lang="en-GB">
                          <a:latin typeface="Cambria Math" panose="02040503050406030204" pitchFamily="18" charset="0"/>
                        </a:rPr>
                        <m:t>=</m:t>
                      </m:r>
                      <m:f>
                        <m:fPr>
                          <m:ctrlPr>
                            <a:rPr lang="en-GB" i="1">
                              <a:latin typeface="Cambria Math" panose="02040503050406030204" pitchFamily="18" charset="0"/>
                            </a:rPr>
                          </m:ctrlPr>
                        </m:fPr>
                        <m:num>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𝑠</m:t>
                              </m:r>
                            </m:sub>
                          </m:sSub>
                          <m:r>
                            <a:rPr lang="en-GB">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𝑡</m:t>
                              </m:r>
                            </m:sub>
                          </m:sSub>
                        </m:num>
                        <m:den>
                          <m:sSub>
                            <m:sSubPr>
                              <m:ctrlPr>
                                <a:rPr lang="en-GB" i="1">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𝑡</m:t>
                              </m:r>
                            </m:sub>
                          </m:sSub>
                        </m:den>
                      </m:f>
                    </m:oMath>
                  </m:oMathPara>
                </a14:m>
                <a:endParaRPr lang="en-GB" sz="2000" dirty="0"/>
              </a:p>
              <a:p>
                <a:pPr marL="0" indent="0">
                  <a:buNone/>
                </a:pPr>
                <a:r>
                  <a:rPr lang="en-US" dirty="0"/>
                  <a:t>Where:</a:t>
                </a:r>
              </a:p>
              <a:p>
                <a:pPr marL="0" indent="0">
                  <a:buNone/>
                </a:pP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𝑠</m:t>
                        </m:r>
                      </m:sub>
                    </m:sSub>
                    <m:r>
                      <a:rPr lang="en-GB" i="1">
                        <a:latin typeface="Cambria Math" panose="02040503050406030204" pitchFamily="18" charset="0"/>
                      </a:rPr>
                      <m:t> </m:t>
                    </m:r>
                  </m:oMath>
                </a14:m>
                <a:r>
                  <a:rPr lang="en-US" dirty="0"/>
                  <a:t>= Supply Voltage;</a:t>
                </a:r>
              </a:p>
              <a:p>
                <a:pPr marL="0" indent="0">
                  <a:buNone/>
                </a:pP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𝑡</m:t>
                        </m:r>
                      </m:sub>
                    </m:sSub>
                    <m:r>
                      <a:rPr lang="en-GB" i="1">
                        <a:latin typeface="Cambria Math" panose="02040503050406030204" pitchFamily="18" charset="0"/>
                      </a:rPr>
                      <m:t> </m:t>
                    </m:r>
                  </m:oMath>
                </a14:m>
                <a:r>
                  <a:rPr lang="en-US" dirty="0"/>
                  <a:t>= Forward Voltage of LED;</a:t>
                </a:r>
              </a:p>
              <a:p>
                <a:pPr marL="0" indent="0">
                  <a:buNone/>
                </a:pP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𝑡</m:t>
                        </m:r>
                      </m:sub>
                    </m:sSub>
                    <m:r>
                      <a:rPr lang="en-GB" i="1">
                        <a:latin typeface="Cambria Math" panose="02040503050406030204" pitchFamily="18" charset="0"/>
                      </a:rPr>
                      <m:t> </m:t>
                    </m:r>
                  </m:oMath>
                </a14:m>
                <a:r>
                  <a:rPr lang="en-US" dirty="0"/>
                  <a:t>= LED current.</a:t>
                </a:r>
              </a:p>
            </p:txBody>
          </p:sp>
        </mc:Choice>
        <mc:Fallback xmlns="">
          <p:sp>
            <p:nvSpPr>
              <p:cNvPr id="2" name="Content Placeholder 1">
                <a:extLst>
                  <a:ext uri="{FF2B5EF4-FFF2-40B4-BE49-F238E27FC236}">
                    <a16:creationId xmlns:a16="http://schemas.microsoft.com/office/drawing/2014/main" id="{5F0E65C4-EFC5-624D-2353-88CD763DFE8D}"/>
                  </a:ext>
                </a:extLst>
              </p:cNvPr>
              <p:cNvSpPr>
                <a:spLocks noGrp="1" noRot="1" noChangeAspect="1" noMove="1" noResize="1" noEditPoints="1" noAdjustHandles="1" noChangeArrowheads="1" noChangeShapeType="1" noTextEdit="1"/>
              </p:cNvSpPr>
              <p:nvPr>
                <p:ph idx="1"/>
              </p:nvPr>
            </p:nvSpPr>
            <p:spPr>
              <a:blipFill>
                <a:blip r:embed="rId2"/>
                <a:stretch>
                  <a:fillRect l="-121"/>
                </a:stretch>
              </a:blipFill>
            </p:spPr>
            <p:txBody>
              <a:bodyPr/>
              <a:lstStyle/>
              <a:p>
                <a:r>
                  <a:rPr lang="en-US">
                    <a:noFill/>
                  </a:rPr>
                  <a:t> </a:t>
                </a:r>
              </a:p>
            </p:txBody>
          </p:sp>
        </mc:Fallback>
      </mc:AlternateContent>
      <p:sp>
        <p:nvSpPr>
          <p:cNvPr id="7" name="Text Placeholder 8">
            <a:extLst>
              <a:ext uri="{FF2B5EF4-FFF2-40B4-BE49-F238E27FC236}">
                <a16:creationId xmlns:a16="http://schemas.microsoft.com/office/drawing/2014/main" id="{BE7F8A71-1416-2053-C1FF-D2BD950833ED}"/>
              </a:ext>
            </a:extLst>
          </p:cNvPr>
          <p:cNvSpPr>
            <a:spLocks noGrp="1"/>
          </p:cNvSpPr>
          <p:nvPr>
            <p:ph type="body" sz="quarter" idx="14"/>
          </p:nvPr>
        </p:nvSpPr>
        <p:spPr>
          <a:solidFill>
            <a:srgbClr val="F1995C"/>
          </a:solidFill>
        </p:spPr>
        <p:txBody>
          <a:bodyPr/>
          <a:lstStyle/>
          <a:p>
            <a:r>
              <a:rPr lang="en-US" dirty="0"/>
              <a:t>Activity 2</a:t>
            </a:r>
          </a:p>
        </p:txBody>
      </p:sp>
      <p:sp>
        <p:nvSpPr>
          <p:cNvPr id="13" name="Text Placeholder 12">
            <a:extLst>
              <a:ext uri="{FF2B5EF4-FFF2-40B4-BE49-F238E27FC236}">
                <a16:creationId xmlns:a16="http://schemas.microsoft.com/office/drawing/2014/main" id="{445EB29E-E8E7-1693-3F95-9AF376922D84}"/>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Tree>
    <p:extLst>
      <p:ext uri="{BB962C8B-B14F-4D97-AF65-F5344CB8AC3E}">
        <p14:creationId xmlns:p14="http://schemas.microsoft.com/office/powerpoint/2010/main" val="210690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6AD81-B8F5-2EC5-E226-C6621A5CE9D7}"/>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7DB7A0D2-CDBD-A5BC-1AC6-8AEFA5301C16}"/>
              </a:ext>
            </a:extLst>
          </p:cNvPr>
          <p:cNvSpPr>
            <a:spLocks noGrp="1"/>
          </p:cNvSpPr>
          <p:nvPr>
            <p:ph type="title"/>
          </p:nvPr>
        </p:nvSpPr>
        <p:spPr>
          <a:xfrm>
            <a:off x="838200" y="365125"/>
            <a:ext cx="8102600" cy="1325563"/>
          </a:xfrm>
        </p:spPr>
        <p:txBody>
          <a:bodyPr>
            <a:normAutofit/>
          </a:bodyPr>
          <a:lstStyle/>
          <a:p>
            <a:r>
              <a:rPr lang="en-GB" sz="3600" dirty="0"/>
              <a:t>Worked example: Sizing a resistor for a high-intensity blue LED</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B2E9E965-245E-7A58-17C7-C1E2BEA840A9}"/>
                  </a:ext>
                </a:extLst>
              </p:cNvPr>
              <p:cNvSpPr>
                <a:spLocks noGrp="1"/>
              </p:cNvSpPr>
              <p:nvPr>
                <p:ph idx="1"/>
              </p:nvPr>
            </p:nvSpPr>
            <p:spPr/>
            <p:txBody>
              <a:bodyPr>
                <a:normAutofit fontScale="77500" lnSpcReduction="20000"/>
              </a:bodyPr>
              <a:lstStyle/>
              <a:p>
                <a:pPr marL="0" indent="0">
                  <a:buNone/>
                </a:pPr>
                <a:r>
                  <a:rPr lang="en-US" b="1" dirty="0"/>
                  <a:t>Scenario: </a:t>
                </a:r>
                <a:r>
                  <a:rPr lang="en-US" i="1" dirty="0"/>
                  <a:t>A student is adding a Blue LED indicator to their dimmer circuit. They are using a 9 V battery as the power source. According to the component data sheet, the blue LED has a Forward Voltage </a:t>
                </a:r>
                <a:r>
                  <a:rPr lang="en-US" dirty="0"/>
                  <a:t>(</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𝑓</m:t>
                        </m:r>
                      </m:sub>
                    </m:sSub>
                  </m:oMath>
                </a14:m>
                <a:r>
                  <a:rPr lang="en-US" dirty="0"/>
                  <a:t>) </a:t>
                </a:r>
                <a:r>
                  <a:rPr lang="en-US" i="1" dirty="0"/>
                  <a:t>of 3.2 V and a Typical Current</a:t>
                </a:r>
                <a:r>
                  <a:rPr lang="en-US" dirty="0"/>
                  <a:t> (𝐼) </a:t>
                </a:r>
                <a:r>
                  <a:rPr lang="en-US" i="1" dirty="0"/>
                  <a:t>of 20 mA.</a:t>
                </a:r>
              </a:p>
              <a:p>
                <a:pPr marL="0" indent="0">
                  <a:buNone/>
                </a:pPr>
                <a:r>
                  <a:rPr lang="en-US" b="1" dirty="0"/>
                  <a:t>Step 1: </a:t>
                </a:r>
                <a:r>
                  <a:rPr lang="en-US" dirty="0"/>
                  <a:t>Identify your variables:</a:t>
                </a:r>
              </a:p>
              <a:p>
                <a:pPr marL="0" indent="0">
                  <a:buNone/>
                </a:pPr>
                <a:r>
                  <a:rPr lang="en-US" dirty="0"/>
                  <a:t>Supply Voltage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𝑠</m:t>
                        </m:r>
                      </m:sub>
                    </m:sSub>
                  </m:oMath>
                </a14:m>
                <a:r>
                  <a:rPr lang="en-GB" dirty="0">
                    <a:ea typeface="Calibri" panose="020F0502020204030204" pitchFamily="34" charset="0"/>
                    <a:cs typeface="Calibri" panose="020F0502020204030204" pitchFamily="34" charset="0"/>
                  </a:rPr>
                  <a:t> </a:t>
                </a:r>
                <a:r>
                  <a:rPr lang="en-US" dirty="0"/>
                  <a:t>= 9 V)</a:t>
                </a:r>
              </a:p>
              <a:p>
                <a:pPr marL="0" indent="0">
                  <a:buNone/>
                </a:pPr>
                <a:r>
                  <a:rPr lang="en-GB" dirty="0" err="1">
                    <a:ea typeface="Calibri" panose="020F0502020204030204" pitchFamily="34" charset="0"/>
                    <a:cs typeface="Calibri" panose="020F0502020204030204" pitchFamily="34" charset="0"/>
                  </a:rPr>
                  <a:t>V</a:t>
                </a:r>
                <a:r>
                  <a:rPr lang="en-GB" baseline="-25000" dirty="0" err="1">
                    <a:ea typeface="Calibri" panose="020F0502020204030204" pitchFamily="34" charset="0"/>
                    <a:cs typeface="Calibri" panose="020F0502020204030204" pitchFamily="34" charset="0"/>
                  </a:rPr>
                  <a:t>Forward</a:t>
                </a:r>
                <a:r>
                  <a:rPr lang="en-US" dirty="0"/>
                  <a:t>Voltage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𝑓</m:t>
                        </m:r>
                      </m:sub>
                    </m:sSub>
                    <m:r>
                      <a:rPr lang="en-GB" i="1">
                        <a:latin typeface="Cambria Math" panose="02040503050406030204" pitchFamily="18" charset="0"/>
                      </a:rPr>
                      <m:t> </m:t>
                    </m:r>
                  </m:oMath>
                </a14:m>
                <a:r>
                  <a:rPr lang="en-US" dirty="0"/>
                  <a:t>= 3.2 V  </a:t>
                </a:r>
              </a:p>
              <a:p>
                <a:pPr marL="0" indent="0">
                  <a:buNone/>
                </a:pPr>
                <a:r>
                  <a:rPr lang="en-US" dirty="0"/>
                  <a:t>Current (𝐼) = 0.02 A</a:t>
                </a:r>
              </a:p>
              <a:p>
                <a:pPr marL="0" indent="0">
                  <a:buNone/>
                </a:pPr>
                <a:r>
                  <a:rPr lang="en-US" dirty="0"/>
                  <a:t>(Always convert 20 mA to Amps by dividing by 1000.)</a:t>
                </a:r>
              </a:p>
              <a:p>
                <a:pPr marL="0" indent="0">
                  <a:buNone/>
                </a:pPr>
                <a:r>
                  <a:rPr lang="en-US" b="1" dirty="0"/>
                  <a:t>Step 2: </a:t>
                </a:r>
                <a:r>
                  <a:rPr lang="en-US" dirty="0"/>
                  <a:t>Apply the formula from the slide </a:t>
                </a:r>
                <a14:m>
                  <m:oMath xmlns:m="http://schemas.openxmlformats.org/officeDocument/2006/math">
                    <m:r>
                      <a:rPr lang="en-GB" i="1">
                        <a:latin typeface="Cambria Math" panose="02040503050406030204" pitchFamily="18" charset="0"/>
                      </a:rPr>
                      <m:t>𝑅</m:t>
                    </m:r>
                    <m:r>
                      <a:rPr lang="en-GB">
                        <a:latin typeface="Cambria Math" panose="02040503050406030204" pitchFamily="18" charset="0"/>
                      </a:rPr>
                      <m:t>=</m:t>
                    </m:r>
                    <m:f>
                      <m:fPr>
                        <m:ctrlPr>
                          <a:rPr lang="en-GB" i="1">
                            <a:latin typeface="Cambria Math" panose="02040503050406030204" pitchFamily="18" charset="0"/>
                          </a:rPr>
                        </m:ctrlPr>
                      </m:fPr>
                      <m:num>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𝑠</m:t>
                            </m:r>
                          </m:sub>
                        </m:sSub>
                        <m:r>
                          <a:rPr lang="en-GB">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𝑉</m:t>
                            </m:r>
                          </m:e>
                          <m:sub>
                            <m:r>
                              <a:rPr lang="en-GB" i="1">
                                <a:latin typeface="Cambria Math" panose="02040503050406030204" pitchFamily="18" charset="0"/>
                              </a:rPr>
                              <m:t>𝑓</m:t>
                            </m:r>
                          </m:sub>
                        </m:sSub>
                      </m:num>
                      <m:den>
                        <m:r>
                          <a:rPr lang="en-GB" i="1">
                            <a:latin typeface="Cambria Math" panose="02040503050406030204" pitchFamily="18" charset="0"/>
                          </a:rPr>
                          <m:t>𝐼</m:t>
                        </m:r>
                      </m:den>
                    </m:f>
                    <m:r>
                      <a:rPr lang="en-GB" i="1">
                        <a:latin typeface="Cambria Math" panose="02040503050406030204" pitchFamily="18" charset="0"/>
                      </a:rPr>
                      <m:t> </m:t>
                    </m:r>
                  </m:oMath>
                </a14:m>
                <a:endParaRPr lang="en-GB" dirty="0"/>
              </a:p>
              <a:p>
                <a:pPr marL="0" indent="0">
                  <a:buNone/>
                </a:pPr>
                <a:r>
                  <a:rPr lang="en-US" b="1" dirty="0"/>
                  <a:t>Step 3: </a:t>
                </a:r>
                <a:r>
                  <a:rPr lang="en-US" dirty="0"/>
                  <a:t>Calculate the Voltage Drop required </a:t>
                </a:r>
                <a14:m>
                  <m:oMath xmlns:m="http://schemas.openxmlformats.org/officeDocument/2006/math">
                    <m:r>
                      <a:rPr lang="en-GB">
                        <a:latin typeface="Cambria Math" panose="02040503050406030204" pitchFamily="18" charset="0"/>
                      </a:rPr>
                      <m:t>9</m:t>
                    </m:r>
                    <m:r>
                      <m:rPr>
                        <m:nor/>
                      </m:rPr>
                      <a:rPr lang="en-GB" i="0"/>
                      <m:t> </m:t>
                    </m:r>
                    <m:r>
                      <a:rPr lang="en-GB" i="1">
                        <a:latin typeface="Cambria Math" panose="02040503050406030204" pitchFamily="18" charset="0"/>
                      </a:rPr>
                      <m:t>𝑉</m:t>
                    </m:r>
                    <m:r>
                      <a:rPr lang="en-GB">
                        <a:latin typeface="Cambria Math" panose="02040503050406030204" pitchFamily="18" charset="0"/>
                      </a:rPr>
                      <m:t>−3.2</m:t>
                    </m:r>
                    <m:r>
                      <m:rPr>
                        <m:nor/>
                      </m:rPr>
                      <a:rPr lang="en-GB" i="0"/>
                      <m:t> </m:t>
                    </m:r>
                    <m:r>
                      <a:rPr lang="en-GB" i="1">
                        <a:latin typeface="Cambria Math" panose="02040503050406030204" pitchFamily="18" charset="0"/>
                      </a:rPr>
                      <m:t>𝑉</m:t>
                    </m:r>
                    <m:r>
                      <a:rPr lang="en-GB">
                        <a:latin typeface="Cambria Math" panose="02040503050406030204" pitchFamily="18" charset="0"/>
                      </a:rPr>
                      <m:t>=5.8</m:t>
                    </m:r>
                    <m:r>
                      <m:rPr>
                        <m:nor/>
                      </m:rPr>
                      <a:rPr lang="en-GB" i="0"/>
                      <m:t> </m:t>
                    </m:r>
                    <m:r>
                      <a:rPr lang="en-GB" i="1">
                        <a:latin typeface="Cambria Math" panose="02040503050406030204" pitchFamily="18" charset="0"/>
                      </a:rPr>
                      <m:t>𝑉</m:t>
                    </m:r>
                  </m:oMath>
                </a14:m>
                <a:endParaRPr lang="en-US" dirty="0"/>
              </a:p>
              <a:p>
                <a:pPr marL="0" indent="0">
                  <a:buNone/>
                </a:pPr>
                <a:r>
                  <a:rPr lang="en-US" dirty="0"/>
                  <a:t>(The resistor must ‘soak up’ 5.8 V so the LED doesn't blow.)</a:t>
                </a:r>
              </a:p>
            </p:txBody>
          </p:sp>
        </mc:Choice>
        <mc:Fallback xmlns="">
          <p:sp>
            <p:nvSpPr>
              <p:cNvPr id="2" name="Content Placeholder 1">
                <a:extLst>
                  <a:ext uri="{FF2B5EF4-FFF2-40B4-BE49-F238E27FC236}">
                    <a16:creationId xmlns:a16="http://schemas.microsoft.com/office/drawing/2014/main" id="{B2E9E965-245E-7A58-17C7-C1E2BEA840A9}"/>
                  </a:ext>
                </a:extLst>
              </p:cNvPr>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en-US">
                    <a:noFill/>
                  </a:rPr>
                  <a:t> </a:t>
                </a:r>
              </a:p>
            </p:txBody>
          </p:sp>
        </mc:Fallback>
      </mc:AlternateContent>
      <p:sp>
        <p:nvSpPr>
          <p:cNvPr id="7" name="Text Placeholder 8">
            <a:extLst>
              <a:ext uri="{FF2B5EF4-FFF2-40B4-BE49-F238E27FC236}">
                <a16:creationId xmlns:a16="http://schemas.microsoft.com/office/drawing/2014/main" id="{8A1452D1-2A0F-25E9-224B-A454EC3742B9}"/>
              </a:ext>
            </a:extLst>
          </p:cNvPr>
          <p:cNvSpPr>
            <a:spLocks noGrp="1"/>
          </p:cNvSpPr>
          <p:nvPr>
            <p:ph type="body" sz="quarter" idx="14"/>
          </p:nvPr>
        </p:nvSpPr>
        <p:spPr>
          <a:solidFill>
            <a:srgbClr val="F1995C"/>
          </a:solidFill>
        </p:spPr>
        <p:txBody>
          <a:bodyPr/>
          <a:lstStyle/>
          <a:p>
            <a:r>
              <a:rPr lang="en-US" dirty="0"/>
              <a:t>Activity 2</a:t>
            </a:r>
          </a:p>
        </p:txBody>
      </p:sp>
      <p:sp>
        <p:nvSpPr>
          <p:cNvPr id="13" name="Text Placeholder 12">
            <a:extLst>
              <a:ext uri="{FF2B5EF4-FFF2-40B4-BE49-F238E27FC236}">
                <a16:creationId xmlns:a16="http://schemas.microsoft.com/office/drawing/2014/main" id="{27EEBBE5-B716-89CB-1E1A-2B270D485E5C}"/>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Tree>
    <p:extLst>
      <p:ext uri="{BB962C8B-B14F-4D97-AF65-F5344CB8AC3E}">
        <p14:creationId xmlns:p14="http://schemas.microsoft.com/office/powerpoint/2010/main" val="665316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8A0D8-4B10-2515-55B0-EBC79D223F60}"/>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0BDCF88F-C445-71E7-E66A-D972627D7C4F}"/>
              </a:ext>
            </a:extLst>
          </p:cNvPr>
          <p:cNvSpPr>
            <a:spLocks noGrp="1"/>
          </p:cNvSpPr>
          <p:nvPr>
            <p:ph type="title"/>
          </p:nvPr>
        </p:nvSpPr>
        <p:spPr>
          <a:xfrm>
            <a:off x="838200" y="365125"/>
            <a:ext cx="8102600" cy="1325563"/>
          </a:xfrm>
        </p:spPr>
        <p:txBody>
          <a:bodyPr>
            <a:normAutofit/>
          </a:bodyPr>
          <a:lstStyle/>
          <a:p>
            <a:r>
              <a:rPr lang="en-GB" sz="3600" dirty="0"/>
              <a:t>Worked example: Sizing a resistor for a high-intensity blue LED</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E32EA896-6449-BFFF-079D-9180E80B021F}"/>
                  </a:ext>
                </a:extLst>
              </p:cNvPr>
              <p:cNvSpPr>
                <a:spLocks noGrp="1"/>
              </p:cNvSpPr>
              <p:nvPr>
                <p:ph idx="1"/>
              </p:nvPr>
            </p:nvSpPr>
            <p:spPr/>
            <p:txBody>
              <a:bodyPr>
                <a:normAutofit lnSpcReduction="10000"/>
              </a:bodyPr>
              <a:lstStyle/>
              <a:p>
                <a:pPr marL="0" indent="0">
                  <a:buNone/>
                </a:pPr>
                <a:r>
                  <a:rPr lang="en-US" b="1" dirty="0"/>
                  <a:t>Scenario: </a:t>
                </a:r>
                <a:r>
                  <a:rPr lang="en-US" i="1" dirty="0"/>
                  <a:t>A student is adding a Blue LED indicator to their dimmer circuit. They are using a 9 V battery as the power source. According to the component data sheet, the Blue LED has a Forward Voltage (</a:t>
                </a:r>
                <a:r>
                  <a:rPr lang="en-GB" sz="2000" i="1" dirty="0" err="1"/>
                  <a:t>V</a:t>
                </a:r>
                <a:r>
                  <a:rPr lang="en-GB" sz="2000" i="1" baseline="-25000" dirty="0" err="1"/>
                  <a:t>f</a:t>
                </a:r>
                <a:r>
                  <a:rPr lang="en-GB" sz="2000" i="1" baseline="-25000" dirty="0"/>
                  <a:t> </a:t>
                </a:r>
                <a:r>
                  <a:rPr lang="en-US" i="1" dirty="0"/>
                  <a:t>) of 3.2 V and a Typical Current (I) of 20 mA.</a:t>
                </a:r>
              </a:p>
              <a:p>
                <a:pPr marL="0" indent="0">
                  <a:buNone/>
                </a:pPr>
                <a:r>
                  <a:rPr lang="en-US" b="1" dirty="0"/>
                  <a:t>Step 4: </a:t>
                </a:r>
                <a:r>
                  <a:rPr lang="en-US" dirty="0"/>
                  <a:t>Solve for Resistance </a:t>
                </a:r>
                <a:r>
                  <a:rPr lang="en-GB" sz="2000" dirty="0"/>
                  <a:t>(</a:t>
                </a:r>
                <a14:m>
                  <m:oMath xmlns:m="http://schemas.openxmlformats.org/officeDocument/2006/math">
                    <m:r>
                      <a:rPr lang="en-GB" i="1">
                        <a:latin typeface="Cambria Math" panose="02040503050406030204" pitchFamily="18" charset="0"/>
                      </a:rPr>
                      <m:t>𝑅</m:t>
                    </m:r>
                  </m:oMath>
                </a14:m>
                <a:r>
                  <a:rPr lang="en-GB" sz="2000" dirty="0"/>
                  <a:t>)</a:t>
                </a:r>
                <a14:m>
                  <m:oMath xmlns:m="http://schemas.openxmlformats.org/officeDocument/2006/math">
                    <m:r>
                      <a:rPr lang="en-GB" i="1">
                        <a:latin typeface="Cambria Math" panose="02040503050406030204" pitchFamily="18" charset="0"/>
                      </a:rPr>
                      <m:t>𝑅</m:t>
                    </m:r>
                    <m:r>
                      <a:rPr lang="en-GB">
                        <a:latin typeface="Cambria Math" panose="02040503050406030204" pitchFamily="18" charset="0"/>
                      </a:rPr>
                      <m:t>=</m:t>
                    </m:r>
                    <m:f>
                      <m:fPr>
                        <m:ctrlPr>
                          <a:rPr lang="en-GB">
                            <a:latin typeface="Cambria Math" panose="02040503050406030204" pitchFamily="18" charset="0"/>
                          </a:rPr>
                        </m:ctrlPr>
                      </m:fPr>
                      <m:num>
                        <m:r>
                          <a:rPr lang="en-GB">
                            <a:latin typeface="Cambria Math" panose="02040503050406030204" pitchFamily="18" charset="0"/>
                          </a:rPr>
                          <m:t>5.8</m:t>
                        </m:r>
                        <m:r>
                          <m:rPr>
                            <m:nor/>
                          </m:rPr>
                          <a:rPr lang="en-GB" i="0"/>
                          <m:t> </m:t>
                        </m:r>
                        <m:r>
                          <a:rPr lang="en-GB" i="1">
                            <a:latin typeface="Cambria Math" panose="02040503050406030204" pitchFamily="18" charset="0"/>
                          </a:rPr>
                          <m:t>𝑉</m:t>
                        </m:r>
                      </m:num>
                      <m:den>
                        <m:r>
                          <a:rPr lang="en-GB">
                            <a:latin typeface="Cambria Math" panose="02040503050406030204" pitchFamily="18" charset="0"/>
                          </a:rPr>
                          <m:t>0.02</m:t>
                        </m:r>
                        <m:r>
                          <m:rPr>
                            <m:nor/>
                          </m:rPr>
                          <a:rPr lang="en-GB" i="0"/>
                          <m:t> </m:t>
                        </m:r>
                        <m:r>
                          <a:rPr lang="en-GB" i="1">
                            <a:latin typeface="Cambria Math" panose="02040503050406030204" pitchFamily="18" charset="0"/>
                          </a:rPr>
                          <m:t>𝐴</m:t>
                        </m:r>
                      </m:den>
                    </m:f>
                    <m:r>
                      <a:rPr lang="en-GB">
                        <a:latin typeface="Cambria Math" panose="02040503050406030204" pitchFamily="18" charset="0"/>
                      </a:rPr>
                      <m:t>=290</m:t>
                    </m:r>
                    <m:r>
                      <m:rPr>
                        <m:nor/>
                      </m:rPr>
                      <a:rPr lang="en-GB" i="0"/>
                      <m:t> </m:t>
                    </m:r>
                    <m:r>
                      <m:rPr>
                        <m:sty m:val="p"/>
                      </m:rPr>
                      <a:rPr lang="en-GB">
                        <a:latin typeface="Cambria Math" panose="02040503050406030204" pitchFamily="18" charset="0"/>
                      </a:rPr>
                      <m:t>Ω</m:t>
                    </m:r>
                  </m:oMath>
                </a14:m>
                <a:endParaRPr lang="en-GB" sz="2000" dirty="0"/>
              </a:p>
              <a:p>
                <a:pPr marL="0" indent="0">
                  <a:buNone/>
                </a:pPr>
                <a:r>
                  <a:rPr lang="en-US" b="1" dirty="0"/>
                  <a:t>Step 5: </a:t>
                </a:r>
                <a:r>
                  <a:rPr lang="en-US" dirty="0"/>
                  <a:t>Select a Standard Resistor</a:t>
                </a:r>
              </a:p>
              <a:p>
                <a:pPr marL="0" indent="0">
                  <a:buNone/>
                </a:pPr>
                <a:r>
                  <a:rPr lang="en-US" dirty="0"/>
                  <a:t>In a real workshop, a 290 </a:t>
                </a:r>
                <a:r>
                  <a:rPr lang="el-GR" dirty="0"/>
                  <a:t>Ω </a:t>
                </a:r>
                <a:r>
                  <a:rPr lang="en-US" dirty="0"/>
                  <a:t>resistor isn't standard. You should round up to the nearest common value to stay safe.</a:t>
                </a:r>
              </a:p>
              <a:p>
                <a:pPr marL="0" indent="0">
                  <a:buNone/>
                </a:pPr>
                <a:r>
                  <a:rPr lang="en-US" b="1" dirty="0"/>
                  <a:t>Result: </a:t>
                </a:r>
                <a:r>
                  <a:rPr lang="en-US" dirty="0"/>
                  <a:t>Use a 330 </a:t>
                </a:r>
                <a:r>
                  <a:rPr lang="el-GR" dirty="0"/>
                  <a:t>Ω </a:t>
                </a:r>
                <a:r>
                  <a:rPr lang="en-US" dirty="0"/>
                  <a:t>resistor.</a:t>
                </a:r>
              </a:p>
              <a:p>
                <a:pPr marL="0" indent="0">
                  <a:buNone/>
                </a:pPr>
                <a:endParaRPr lang="en-US" dirty="0"/>
              </a:p>
              <a:p>
                <a:pPr marL="0" indent="0">
                  <a:buNone/>
                </a:pPr>
                <a:endParaRPr lang="en-US" dirty="0"/>
              </a:p>
            </p:txBody>
          </p:sp>
        </mc:Choice>
        <mc:Fallback xmlns="">
          <p:sp>
            <p:nvSpPr>
              <p:cNvPr id="2" name="Content Placeholder 1">
                <a:extLst>
                  <a:ext uri="{FF2B5EF4-FFF2-40B4-BE49-F238E27FC236}">
                    <a16:creationId xmlns:a16="http://schemas.microsoft.com/office/drawing/2014/main" id="{E32EA896-6449-BFFF-079D-9180E80B021F}"/>
                  </a:ext>
                </a:extLst>
              </p:cNvPr>
              <p:cNvSpPr>
                <a:spLocks noGrp="1" noRot="1" noChangeAspect="1" noMove="1" noResize="1" noEditPoints="1" noAdjustHandles="1" noChangeArrowheads="1" noChangeShapeType="1" noTextEdit="1"/>
              </p:cNvSpPr>
              <p:nvPr>
                <p:ph idx="1"/>
              </p:nvPr>
            </p:nvSpPr>
            <p:spPr>
              <a:blipFill>
                <a:blip r:embed="rId2"/>
                <a:stretch>
                  <a:fillRect l="-121"/>
                </a:stretch>
              </a:blipFill>
            </p:spPr>
            <p:txBody>
              <a:bodyPr/>
              <a:lstStyle/>
              <a:p>
                <a:r>
                  <a:rPr lang="en-US">
                    <a:noFill/>
                  </a:rPr>
                  <a:t> </a:t>
                </a:r>
              </a:p>
            </p:txBody>
          </p:sp>
        </mc:Fallback>
      </mc:AlternateContent>
      <p:sp>
        <p:nvSpPr>
          <p:cNvPr id="7" name="Text Placeholder 8">
            <a:extLst>
              <a:ext uri="{FF2B5EF4-FFF2-40B4-BE49-F238E27FC236}">
                <a16:creationId xmlns:a16="http://schemas.microsoft.com/office/drawing/2014/main" id="{E1458AE5-04C5-225B-F2B2-2EBD7D601C5A}"/>
              </a:ext>
            </a:extLst>
          </p:cNvPr>
          <p:cNvSpPr>
            <a:spLocks noGrp="1"/>
          </p:cNvSpPr>
          <p:nvPr>
            <p:ph type="body" sz="quarter" idx="14"/>
          </p:nvPr>
        </p:nvSpPr>
        <p:spPr>
          <a:solidFill>
            <a:srgbClr val="F1995C"/>
          </a:solidFill>
        </p:spPr>
        <p:txBody>
          <a:bodyPr/>
          <a:lstStyle/>
          <a:p>
            <a:r>
              <a:rPr lang="en-US" dirty="0"/>
              <a:t>Activity 2</a:t>
            </a:r>
          </a:p>
        </p:txBody>
      </p:sp>
      <p:sp>
        <p:nvSpPr>
          <p:cNvPr id="13" name="Text Placeholder 12">
            <a:extLst>
              <a:ext uri="{FF2B5EF4-FFF2-40B4-BE49-F238E27FC236}">
                <a16:creationId xmlns:a16="http://schemas.microsoft.com/office/drawing/2014/main" id="{F4AB0A5C-2DD4-8E78-429D-656DA45C0955}"/>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Tree>
    <p:extLst>
      <p:ext uri="{BB962C8B-B14F-4D97-AF65-F5344CB8AC3E}">
        <p14:creationId xmlns:p14="http://schemas.microsoft.com/office/powerpoint/2010/main" val="486540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C1FC1CF-FE6E-AAA0-903E-0FBB3B2431C3}"/>
              </a:ext>
            </a:extLst>
          </p:cNvPr>
          <p:cNvSpPr>
            <a:spLocks noGrp="1"/>
          </p:cNvSpPr>
          <p:nvPr>
            <p:ph type="body" sz="quarter" idx="14"/>
          </p:nvPr>
        </p:nvSpPr>
        <p:spPr/>
        <p:txBody>
          <a:bodyPr/>
          <a:lstStyle/>
          <a:p>
            <a:r>
              <a:rPr lang="en-US" dirty="0"/>
              <a:t>Activity 3</a:t>
            </a:r>
          </a:p>
        </p:txBody>
      </p:sp>
      <p:sp>
        <p:nvSpPr>
          <p:cNvPr id="2" name="Title 1">
            <a:extLst>
              <a:ext uri="{FF2B5EF4-FFF2-40B4-BE49-F238E27FC236}">
                <a16:creationId xmlns:a16="http://schemas.microsoft.com/office/drawing/2014/main" id="{CEC84242-A9AD-014B-2804-928A78C062CF}"/>
              </a:ext>
            </a:extLst>
          </p:cNvPr>
          <p:cNvSpPr>
            <a:spLocks noGrp="1"/>
          </p:cNvSpPr>
          <p:nvPr>
            <p:ph type="title"/>
          </p:nvPr>
        </p:nvSpPr>
        <p:spPr/>
        <p:txBody>
          <a:bodyPr/>
          <a:lstStyle/>
          <a:p>
            <a:r>
              <a:rPr lang="en-GB" dirty="0"/>
              <a:t>Activity 3: Practical</a:t>
            </a:r>
            <a:endParaRPr lang="en-US" dirty="0"/>
          </a:p>
        </p:txBody>
      </p:sp>
      <p:sp>
        <p:nvSpPr>
          <p:cNvPr id="4" name="Content Placeholder 3">
            <a:extLst>
              <a:ext uri="{FF2B5EF4-FFF2-40B4-BE49-F238E27FC236}">
                <a16:creationId xmlns:a16="http://schemas.microsoft.com/office/drawing/2014/main" id="{C2A24BCF-6836-DB41-7150-0DC8FA37D4F1}"/>
              </a:ext>
            </a:extLst>
          </p:cNvPr>
          <p:cNvSpPr>
            <a:spLocks noGrp="1"/>
          </p:cNvSpPr>
          <p:nvPr>
            <p:ph idx="10"/>
          </p:nvPr>
        </p:nvSpPr>
        <p:spPr>
          <a:ln>
            <a:solidFill>
              <a:srgbClr val="326367"/>
            </a:solidFill>
          </a:ln>
        </p:spPr>
        <p:txBody>
          <a:bodyPr/>
          <a:lstStyle/>
          <a:p>
            <a:pPr marL="0" indent="0">
              <a:buNone/>
            </a:pPr>
            <a:r>
              <a:rPr lang="en-US" b="1" dirty="0"/>
              <a:t>Resources needed</a:t>
            </a:r>
          </a:p>
          <a:p>
            <a:pPr>
              <a:buClr>
                <a:srgbClr val="326367"/>
              </a:buClr>
            </a:pPr>
            <a:r>
              <a:rPr lang="en-US" dirty="0"/>
              <a:t>R2 Worksheet</a:t>
            </a:r>
          </a:p>
          <a:p>
            <a:pPr>
              <a:buClr>
                <a:srgbClr val="326367"/>
              </a:buClr>
            </a:pPr>
            <a:r>
              <a:rPr lang="en-US" dirty="0"/>
              <a:t>R2 Worksheet answers</a:t>
            </a:r>
          </a:p>
          <a:p>
            <a:pPr marL="0" indent="0">
              <a:buNone/>
            </a:pPr>
            <a:endParaRPr lang="en-US" dirty="0"/>
          </a:p>
          <a:p>
            <a:endParaRPr lang="en-US" dirty="0"/>
          </a:p>
        </p:txBody>
      </p:sp>
      <p:sp>
        <p:nvSpPr>
          <p:cNvPr id="5" name="Text Placeholder 4">
            <a:extLst>
              <a:ext uri="{FF2B5EF4-FFF2-40B4-BE49-F238E27FC236}">
                <a16:creationId xmlns:a16="http://schemas.microsoft.com/office/drawing/2014/main" id="{1A020E2B-0DAC-826E-DAC1-D881986EEF34}"/>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
        <p:nvSpPr>
          <p:cNvPr id="9" name="Content Placeholder 2">
            <a:extLst>
              <a:ext uri="{FF2B5EF4-FFF2-40B4-BE49-F238E27FC236}">
                <a16:creationId xmlns:a16="http://schemas.microsoft.com/office/drawing/2014/main" id="{4D9D5F26-49C1-23A7-62F0-DC1F7B7E6388}"/>
              </a:ext>
            </a:extLst>
          </p:cNvPr>
          <p:cNvSpPr>
            <a:spLocks noGrp="1"/>
          </p:cNvSpPr>
          <p:nvPr>
            <p:ph idx="1"/>
          </p:nvPr>
        </p:nvSpPr>
        <p:spPr>
          <a:xfrm>
            <a:off x="838199" y="1825625"/>
            <a:ext cx="6993835" cy="4351338"/>
          </a:xfrm>
          <a:solidFill>
            <a:srgbClr val="D2E8E9"/>
          </a:solidFill>
        </p:spPr>
        <p:txBody>
          <a:bodyPr>
            <a:normAutofit/>
          </a:bodyPr>
          <a:lstStyle/>
          <a:p>
            <a:r>
              <a:rPr lang="en-US" dirty="0"/>
              <a:t>Follow the steps on R2 Worksheet Activity 3 to build your circuit board.</a:t>
            </a:r>
          </a:p>
          <a:p>
            <a:r>
              <a:rPr lang="en-US" dirty="0"/>
              <a:t>Test it and record the measurements on your worksheet.</a:t>
            </a:r>
          </a:p>
        </p:txBody>
      </p:sp>
    </p:spTree>
    <p:extLst>
      <p:ext uri="{BB962C8B-B14F-4D97-AF65-F5344CB8AC3E}">
        <p14:creationId xmlns:p14="http://schemas.microsoft.com/office/powerpoint/2010/main" val="2387617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40919-CB87-D8DB-1110-BC46FCD4706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8EF7FA98-9322-94FA-205B-8EA67401016C}"/>
              </a:ext>
            </a:extLst>
          </p:cNvPr>
          <p:cNvSpPr>
            <a:spLocks noGrp="1"/>
          </p:cNvSpPr>
          <p:nvPr>
            <p:ph type="body" sz="quarter" idx="14"/>
          </p:nvPr>
        </p:nvSpPr>
        <p:spPr/>
        <p:txBody>
          <a:bodyPr/>
          <a:lstStyle/>
          <a:p>
            <a:r>
              <a:rPr lang="en-US" dirty="0"/>
              <a:t>Activity 4</a:t>
            </a:r>
          </a:p>
        </p:txBody>
      </p:sp>
      <p:sp>
        <p:nvSpPr>
          <p:cNvPr id="2" name="Title 1">
            <a:extLst>
              <a:ext uri="{FF2B5EF4-FFF2-40B4-BE49-F238E27FC236}">
                <a16:creationId xmlns:a16="http://schemas.microsoft.com/office/drawing/2014/main" id="{B006A109-57A0-39CD-6AC4-175381DF2B70}"/>
              </a:ext>
            </a:extLst>
          </p:cNvPr>
          <p:cNvSpPr>
            <a:spLocks noGrp="1"/>
          </p:cNvSpPr>
          <p:nvPr>
            <p:ph type="title"/>
          </p:nvPr>
        </p:nvSpPr>
        <p:spPr/>
        <p:txBody>
          <a:bodyPr/>
          <a:lstStyle/>
          <a:p>
            <a:r>
              <a:rPr lang="en-GB" dirty="0"/>
              <a:t>Activity 4: Evaluation</a:t>
            </a:r>
            <a:endParaRPr lang="en-US" dirty="0"/>
          </a:p>
        </p:txBody>
      </p:sp>
      <p:sp>
        <p:nvSpPr>
          <p:cNvPr id="4" name="Content Placeholder 3">
            <a:extLst>
              <a:ext uri="{FF2B5EF4-FFF2-40B4-BE49-F238E27FC236}">
                <a16:creationId xmlns:a16="http://schemas.microsoft.com/office/drawing/2014/main" id="{302686D5-75A6-38FD-B9DB-EE0C37FE349E}"/>
              </a:ext>
            </a:extLst>
          </p:cNvPr>
          <p:cNvSpPr>
            <a:spLocks noGrp="1"/>
          </p:cNvSpPr>
          <p:nvPr>
            <p:ph idx="10"/>
          </p:nvPr>
        </p:nvSpPr>
        <p:spPr>
          <a:ln>
            <a:solidFill>
              <a:srgbClr val="326367"/>
            </a:solidFill>
          </a:ln>
        </p:spPr>
        <p:txBody>
          <a:bodyPr/>
          <a:lstStyle/>
          <a:p>
            <a:pPr marL="0" indent="0">
              <a:buNone/>
            </a:pPr>
            <a:r>
              <a:rPr lang="en-US" b="1" dirty="0"/>
              <a:t>Resources needed</a:t>
            </a:r>
          </a:p>
          <a:p>
            <a:pPr>
              <a:buClr>
                <a:srgbClr val="326367"/>
              </a:buClr>
            </a:pPr>
            <a:r>
              <a:rPr lang="en-US" dirty="0"/>
              <a:t>R2 Worksheet</a:t>
            </a:r>
          </a:p>
          <a:p>
            <a:pPr>
              <a:buClr>
                <a:srgbClr val="326367"/>
              </a:buClr>
            </a:pPr>
            <a:r>
              <a:rPr lang="en-US" dirty="0"/>
              <a:t>R2 Worksheet answers</a:t>
            </a:r>
          </a:p>
          <a:p>
            <a:pPr marL="0" indent="0">
              <a:buNone/>
            </a:pPr>
            <a:endParaRPr lang="en-US" dirty="0"/>
          </a:p>
          <a:p>
            <a:endParaRPr lang="en-US" dirty="0"/>
          </a:p>
        </p:txBody>
      </p:sp>
      <p:sp>
        <p:nvSpPr>
          <p:cNvPr id="5" name="Text Placeholder 4">
            <a:extLst>
              <a:ext uri="{FF2B5EF4-FFF2-40B4-BE49-F238E27FC236}">
                <a16:creationId xmlns:a16="http://schemas.microsoft.com/office/drawing/2014/main" id="{0B11EF63-EE90-BDAC-606F-64AB66821BFE}"/>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
        <p:nvSpPr>
          <p:cNvPr id="9" name="Content Placeholder 2">
            <a:extLst>
              <a:ext uri="{FF2B5EF4-FFF2-40B4-BE49-F238E27FC236}">
                <a16:creationId xmlns:a16="http://schemas.microsoft.com/office/drawing/2014/main" id="{4C3164CE-7DC5-BCF7-85F2-5442A61F2BB2}"/>
              </a:ext>
            </a:extLst>
          </p:cNvPr>
          <p:cNvSpPr>
            <a:spLocks noGrp="1"/>
          </p:cNvSpPr>
          <p:nvPr>
            <p:ph idx="1"/>
          </p:nvPr>
        </p:nvSpPr>
        <p:spPr>
          <a:xfrm>
            <a:off x="838199" y="1825625"/>
            <a:ext cx="6993835" cy="4351338"/>
          </a:xfrm>
          <a:solidFill>
            <a:srgbClr val="D2E8E9"/>
          </a:solidFill>
        </p:spPr>
        <p:txBody>
          <a:bodyPr>
            <a:normAutofit/>
          </a:bodyPr>
          <a:lstStyle/>
          <a:p>
            <a:r>
              <a:rPr lang="en-US" dirty="0"/>
              <a:t>Work through the criteria in Activity 4 on your worksheet to evaluate the success of your LED dimmer project.</a:t>
            </a:r>
          </a:p>
        </p:txBody>
      </p:sp>
    </p:spTree>
    <p:extLst>
      <p:ext uri="{BB962C8B-B14F-4D97-AF65-F5344CB8AC3E}">
        <p14:creationId xmlns:p14="http://schemas.microsoft.com/office/powerpoint/2010/main" val="3586819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EA5CB11-4307-1294-5CFE-4FC0D8DF3EE5}"/>
              </a:ext>
            </a:extLst>
          </p:cNvPr>
          <p:cNvSpPr>
            <a:spLocks noGrp="1"/>
          </p:cNvSpPr>
          <p:nvPr>
            <p:ph type="body" sz="quarter" idx="14"/>
          </p:nvPr>
        </p:nvSpPr>
        <p:spPr/>
        <p:txBody>
          <a:bodyPr/>
          <a:lstStyle/>
          <a:p>
            <a:r>
              <a:rPr lang="en-US" dirty="0"/>
              <a:t>Plenary</a:t>
            </a:r>
          </a:p>
        </p:txBody>
      </p:sp>
      <p:sp>
        <p:nvSpPr>
          <p:cNvPr id="2" name="Title 1">
            <a:extLst>
              <a:ext uri="{FF2B5EF4-FFF2-40B4-BE49-F238E27FC236}">
                <a16:creationId xmlns:a16="http://schemas.microsoft.com/office/drawing/2014/main" id="{36D2B9D2-2825-B082-65E2-BE104C04D217}"/>
              </a:ext>
            </a:extLst>
          </p:cNvPr>
          <p:cNvSpPr>
            <a:spLocks noGrp="1"/>
          </p:cNvSpPr>
          <p:nvPr>
            <p:ph type="title"/>
          </p:nvPr>
        </p:nvSpPr>
        <p:spPr/>
        <p:txBody>
          <a:bodyPr/>
          <a:lstStyle/>
          <a:p>
            <a:r>
              <a:rPr lang="en-US" dirty="0"/>
              <a:t>In this resource, we have:</a:t>
            </a:r>
          </a:p>
        </p:txBody>
      </p:sp>
      <p:sp>
        <p:nvSpPr>
          <p:cNvPr id="3" name="Content Placeholder 2">
            <a:extLst>
              <a:ext uri="{FF2B5EF4-FFF2-40B4-BE49-F238E27FC236}">
                <a16:creationId xmlns:a16="http://schemas.microsoft.com/office/drawing/2014/main" id="{195B9C2F-91C9-B981-48C7-C9EA365DB8EC}"/>
              </a:ext>
            </a:extLst>
          </p:cNvPr>
          <p:cNvSpPr>
            <a:spLocks noGrp="1"/>
          </p:cNvSpPr>
          <p:nvPr>
            <p:ph idx="1"/>
          </p:nvPr>
        </p:nvSpPr>
        <p:spPr/>
        <p:txBody>
          <a:bodyPr/>
          <a:lstStyle/>
          <a:p>
            <a:r>
              <a:rPr lang="en-US" dirty="0"/>
              <a:t>Designed, assembled and tested an LED dimmer circuit on a breadboard </a:t>
            </a:r>
          </a:p>
          <a:p>
            <a:r>
              <a:rPr lang="en-US" dirty="0"/>
              <a:t>Measured voltages and currents to diagnose circuit performance</a:t>
            </a:r>
          </a:p>
          <a:p>
            <a:r>
              <a:rPr lang="en-US" dirty="0"/>
              <a:t>Calculated actual transistor gain and compared it to manufacturer specifications</a:t>
            </a:r>
          </a:p>
          <a:p>
            <a:r>
              <a:rPr lang="en-US" dirty="0"/>
              <a:t>Evaluated our LED dimmer design</a:t>
            </a:r>
          </a:p>
        </p:txBody>
      </p:sp>
      <p:sp>
        <p:nvSpPr>
          <p:cNvPr id="4" name="Text Placeholder 3">
            <a:extLst>
              <a:ext uri="{FF2B5EF4-FFF2-40B4-BE49-F238E27FC236}">
                <a16:creationId xmlns:a16="http://schemas.microsoft.com/office/drawing/2014/main" id="{8A8B847C-B7C8-989A-0A9D-3C5BB311E1A4}"/>
              </a:ext>
            </a:extLst>
          </p:cNvPr>
          <p:cNvSpPr>
            <a:spLocks noGrp="1"/>
          </p:cNvSpPr>
          <p:nvPr>
            <p:ph type="body" sz="quarter" idx="10"/>
          </p:nvPr>
        </p:nvSpPr>
        <p:spPr/>
        <p:txBody>
          <a:bodyPr>
            <a:normAutofit fontScale="77500" lnSpcReduction="20000"/>
          </a:bodyPr>
          <a:lstStyle/>
          <a:p>
            <a:r>
              <a:rPr lang="en-US" b="1" dirty="0"/>
              <a:t>Skills:</a:t>
            </a:r>
          </a:p>
          <a:p>
            <a:r>
              <a:rPr lang="en-US" dirty="0"/>
              <a:t>MPC-CSD Evaluate and quality assure processes and outcomes </a:t>
            </a:r>
          </a:p>
          <a:p>
            <a:r>
              <a:rPr lang="en-US" b="1" dirty="0"/>
              <a:t>General competencies:</a:t>
            </a:r>
          </a:p>
          <a:p>
            <a:r>
              <a:rPr lang="en-GB" dirty="0"/>
              <a:t>English:</a:t>
            </a:r>
          </a:p>
          <a:p>
            <a:r>
              <a:rPr lang="en-GB" b="1" dirty="0"/>
              <a:t>EC5 </a:t>
            </a:r>
            <a:r>
              <a:rPr lang="en-GB" dirty="0"/>
              <a:t>Synthesise information </a:t>
            </a:r>
          </a:p>
          <a:p>
            <a:r>
              <a:rPr lang="en-GB" dirty="0"/>
              <a:t>Maths:</a:t>
            </a:r>
          </a:p>
          <a:p>
            <a:r>
              <a:rPr lang="en-GB" b="1" dirty="0"/>
              <a:t>MC1 </a:t>
            </a:r>
            <a:r>
              <a:rPr lang="en-GB" dirty="0"/>
              <a:t>Measuring with precision</a:t>
            </a:r>
            <a:r>
              <a:rPr lang="en-GB" b="1" dirty="0"/>
              <a:t> </a:t>
            </a:r>
          </a:p>
          <a:p>
            <a:r>
              <a:rPr lang="en-GB" b="1" dirty="0"/>
              <a:t>MC2 </a:t>
            </a:r>
            <a:r>
              <a:rPr lang="en-GB" dirty="0"/>
              <a:t>Estimating, calculating and error spotting</a:t>
            </a:r>
          </a:p>
          <a:p>
            <a:r>
              <a:rPr lang="en-GB" b="1" dirty="0"/>
              <a:t>MC4 </a:t>
            </a:r>
            <a:r>
              <a:rPr lang="en-GB" dirty="0"/>
              <a:t>Using rules and formulae </a:t>
            </a:r>
          </a:p>
          <a:p>
            <a:r>
              <a:rPr lang="en-GB" dirty="0"/>
              <a:t>Digital:</a:t>
            </a:r>
          </a:p>
          <a:p>
            <a:r>
              <a:rPr lang="en-GB" b="1" dirty="0"/>
              <a:t>DC1 </a:t>
            </a:r>
            <a:r>
              <a:rPr lang="en-GB" dirty="0"/>
              <a:t>Use digital technology and media effectively</a:t>
            </a:r>
          </a:p>
        </p:txBody>
      </p:sp>
      <p:sp>
        <p:nvSpPr>
          <p:cNvPr id="5" name="Text Placeholder 4">
            <a:extLst>
              <a:ext uri="{FF2B5EF4-FFF2-40B4-BE49-F238E27FC236}">
                <a16:creationId xmlns:a16="http://schemas.microsoft.com/office/drawing/2014/main" id="{958E73B7-BED6-5EB6-3A8F-4D5AD2804FDA}"/>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Tree>
    <p:extLst>
      <p:ext uri="{BB962C8B-B14F-4D97-AF65-F5344CB8AC3E}">
        <p14:creationId xmlns:p14="http://schemas.microsoft.com/office/powerpoint/2010/main" val="361578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14BD2ED-1017-E37D-71BD-E22DE4298FC8}"/>
              </a:ext>
              <a:ext uri="{C183D7F6-B498-43B3-948B-1728B52AA6E4}">
                <adec:decorative xmlns:adec="http://schemas.microsoft.com/office/drawing/2017/decorative" val="0"/>
              </a:ext>
            </a:extLst>
          </p:cNvPr>
          <p:cNvSpPr>
            <a:spLocks noGrp="1"/>
          </p:cNvSpPr>
          <p:nvPr>
            <p:ph type="body" sz="quarter" idx="14"/>
          </p:nvPr>
        </p:nvSpPr>
        <p:spPr/>
        <p:txBody>
          <a:bodyPr/>
          <a:lstStyle/>
          <a:p>
            <a:r>
              <a:rPr lang="en-US" dirty="0"/>
              <a:t>Introduction</a:t>
            </a:r>
          </a:p>
        </p:txBody>
      </p:sp>
      <p:sp>
        <p:nvSpPr>
          <p:cNvPr id="2" name="Title 1">
            <a:extLst>
              <a:ext uri="{FF2B5EF4-FFF2-40B4-BE49-F238E27FC236}">
                <a16:creationId xmlns:a16="http://schemas.microsoft.com/office/drawing/2014/main" id="{05CB9152-50B8-A69F-3F6B-3E2FA718AA9C}"/>
              </a:ext>
            </a:extLst>
          </p:cNvPr>
          <p:cNvSpPr>
            <a:spLocks noGrp="1"/>
          </p:cNvSpPr>
          <p:nvPr>
            <p:ph type="title"/>
          </p:nvPr>
        </p:nvSpPr>
        <p:spPr/>
        <p:txBody>
          <a:bodyPr/>
          <a:lstStyle/>
          <a:p>
            <a:r>
              <a:rPr lang="en-US" dirty="0"/>
              <a:t>In this resource, we will:</a:t>
            </a:r>
          </a:p>
        </p:txBody>
      </p:sp>
      <p:sp>
        <p:nvSpPr>
          <p:cNvPr id="3" name="Content Placeholder 2">
            <a:extLst>
              <a:ext uri="{FF2B5EF4-FFF2-40B4-BE49-F238E27FC236}">
                <a16:creationId xmlns:a16="http://schemas.microsoft.com/office/drawing/2014/main" id="{1299CD3C-D8CD-F1A0-4928-2821334A57AB}"/>
              </a:ext>
            </a:extLst>
          </p:cNvPr>
          <p:cNvSpPr>
            <a:spLocks noGrp="1"/>
          </p:cNvSpPr>
          <p:nvPr>
            <p:ph idx="1"/>
          </p:nvPr>
        </p:nvSpPr>
        <p:spPr/>
        <p:txBody>
          <a:bodyPr>
            <a:normAutofit/>
          </a:bodyPr>
          <a:lstStyle/>
          <a:p>
            <a:pPr lvl="0">
              <a:buSzPct val="100000"/>
            </a:pPr>
            <a:r>
              <a:rPr lang="en-US" dirty="0"/>
              <a:t>Design, assemble and test an LED dimmer circuit on a breadboard </a:t>
            </a:r>
          </a:p>
          <a:p>
            <a:pPr lvl="0">
              <a:buSzPct val="100000"/>
            </a:pPr>
            <a:r>
              <a:rPr lang="en-US" dirty="0"/>
              <a:t>Measure voltages and currents to diagnose circuit performance</a:t>
            </a:r>
          </a:p>
          <a:p>
            <a:pPr lvl="0">
              <a:buSzPct val="100000"/>
            </a:pPr>
            <a:r>
              <a:rPr lang="en-US" dirty="0"/>
              <a:t>Calculate actual transistor gain and compare it to manufacturer specifications</a:t>
            </a:r>
          </a:p>
          <a:p>
            <a:pPr lvl="0">
              <a:buSzPct val="100000"/>
            </a:pPr>
            <a:r>
              <a:rPr lang="en-US" dirty="0"/>
              <a:t>Evaluate our LED dimmer design</a:t>
            </a:r>
          </a:p>
        </p:txBody>
      </p:sp>
      <p:sp>
        <p:nvSpPr>
          <p:cNvPr id="4" name="Text Placeholder 3">
            <a:extLst>
              <a:ext uri="{FF2B5EF4-FFF2-40B4-BE49-F238E27FC236}">
                <a16:creationId xmlns:a16="http://schemas.microsoft.com/office/drawing/2014/main" id="{5C47081D-97F7-67E5-C659-CCA7615CFA90}"/>
              </a:ext>
            </a:extLst>
          </p:cNvPr>
          <p:cNvSpPr>
            <a:spLocks noGrp="1"/>
          </p:cNvSpPr>
          <p:nvPr>
            <p:ph type="body" sz="quarter" idx="10"/>
          </p:nvPr>
        </p:nvSpPr>
        <p:spPr/>
        <p:txBody>
          <a:bodyPr>
            <a:normAutofit fontScale="77500" lnSpcReduction="20000"/>
          </a:bodyPr>
          <a:lstStyle/>
          <a:p>
            <a:r>
              <a:rPr lang="en-US" b="1" dirty="0"/>
              <a:t>Skills:</a:t>
            </a:r>
          </a:p>
          <a:p>
            <a:r>
              <a:rPr lang="en-US" dirty="0"/>
              <a:t>MPC-CSD Evaluate and quality assure processes and outcomes </a:t>
            </a:r>
          </a:p>
          <a:p>
            <a:r>
              <a:rPr lang="en-US" b="1" dirty="0"/>
              <a:t>General competencies:</a:t>
            </a:r>
          </a:p>
          <a:p>
            <a:r>
              <a:rPr lang="en-GB" dirty="0"/>
              <a:t>English:</a:t>
            </a:r>
          </a:p>
          <a:p>
            <a:r>
              <a:rPr lang="en-GB" b="1" dirty="0"/>
              <a:t>EC5 </a:t>
            </a:r>
            <a:r>
              <a:rPr lang="en-GB" dirty="0"/>
              <a:t>Synthesise information </a:t>
            </a:r>
          </a:p>
          <a:p>
            <a:r>
              <a:rPr lang="en-GB" dirty="0"/>
              <a:t>Maths:</a:t>
            </a:r>
          </a:p>
          <a:p>
            <a:r>
              <a:rPr lang="en-GB" b="1" dirty="0"/>
              <a:t>MC1 </a:t>
            </a:r>
            <a:r>
              <a:rPr lang="en-GB" dirty="0"/>
              <a:t>Measuring with precision</a:t>
            </a:r>
            <a:r>
              <a:rPr lang="en-GB" b="1" dirty="0"/>
              <a:t> </a:t>
            </a:r>
          </a:p>
          <a:p>
            <a:r>
              <a:rPr lang="en-GB" b="1" dirty="0"/>
              <a:t>MC2 </a:t>
            </a:r>
            <a:r>
              <a:rPr lang="en-GB" dirty="0"/>
              <a:t>Estimating, calculating and error spotting</a:t>
            </a:r>
          </a:p>
          <a:p>
            <a:r>
              <a:rPr lang="en-GB" b="1" dirty="0"/>
              <a:t>MC4 </a:t>
            </a:r>
            <a:r>
              <a:rPr lang="en-GB" dirty="0"/>
              <a:t>Using rules and formulae </a:t>
            </a:r>
          </a:p>
          <a:p>
            <a:r>
              <a:rPr lang="en-GB" dirty="0"/>
              <a:t>Digital:</a:t>
            </a:r>
          </a:p>
          <a:p>
            <a:r>
              <a:rPr lang="en-GB" b="1" dirty="0"/>
              <a:t>DC1 </a:t>
            </a:r>
            <a:r>
              <a:rPr lang="en-GB" dirty="0"/>
              <a:t>Use digital technology and media effectively</a:t>
            </a:r>
          </a:p>
        </p:txBody>
      </p:sp>
      <p:sp>
        <p:nvSpPr>
          <p:cNvPr id="5" name="Text Placeholder 4">
            <a:extLst>
              <a:ext uri="{FF2B5EF4-FFF2-40B4-BE49-F238E27FC236}">
                <a16:creationId xmlns:a16="http://schemas.microsoft.com/office/drawing/2014/main" id="{A8AA92DF-2677-6935-B5C0-603551AD64F1}"/>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a:t>
            </a:r>
            <a:r>
              <a:rPr lang="en-US" dirty="0"/>
              <a:t>Practical project on dimmer switches</a:t>
            </a:r>
            <a:endParaRPr lang="en-GB" dirty="0"/>
          </a:p>
        </p:txBody>
      </p:sp>
    </p:spTree>
    <p:extLst>
      <p:ext uri="{BB962C8B-B14F-4D97-AF65-F5344CB8AC3E}">
        <p14:creationId xmlns:p14="http://schemas.microsoft.com/office/powerpoint/2010/main" val="85455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5054D-5439-E45C-DA02-3DB49CCECA2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197C78A5-E6F7-D6A0-38F7-58ACB6C1FABD}"/>
              </a:ext>
            </a:extLst>
          </p:cNvPr>
          <p:cNvSpPr>
            <a:spLocks noGrp="1"/>
          </p:cNvSpPr>
          <p:nvPr>
            <p:ph type="body" sz="quarter" idx="14"/>
          </p:nvPr>
        </p:nvSpPr>
        <p:spPr/>
        <p:txBody>
          <a:bodyPr/>
          <a:lstStyle/>
          <a:p>
            <a:r>
              <a:rPr lang="en-US" dirty="0"/>
              <a:t>Activity 1</a:t>
            </a:r>
          </a:p>
        </p:txBody>
      </p:sp>
      <p:sp>
        <p:nvSpPr>
          <p:cNvPr id="2" name="Title 1">
            <a:extLst>
              <a:ext uri="{FF2B5EF4-FFF2-40B4-BE49-F238E27FC236}">
                <a16:creationId xmlns:a16="http://schemas.microsoft.com/office/drawing/2014/main" id="{F6040CD7-AB66-F7D0-43A0-B829E6D4A7DE}"/>
              </a:ext>
            </a:extLst>
          </p:cNvPr>
          <p:cNvSpPr>
            <a:spLocks noGrp="1"/>
          </p:cNvSpPr>
          <p:nvPr>
            <p:ph type="title"/>
          </p:nvPr>
        </p:nvSpPr>
        <p:spPr/>
        <p:txBody>
          <a:bodyPr/>
          <a:lstStyle/>
          <a:p>
            <a:r>
              <a:rPr lang="en-GB" dirty="0"/>
              <a:t>Task: LED dimmer circuit</a:t>
            </a:r>
            <a:endParaRPr lang="en-US" dirty="0"/>
          </a:p>
        </p:txBody>
      </p:sp>
      <p:sp>
        <p:nvSpPr>
          <p:cNvPr id="4" name="Content Placeholder 3">
            <a:extLst>
              <a:ext uri="{FF2B5EF4-FFF2-40B4-BE49-F238E27FC236}">
                <a16:creationId xmlns:a16="http://schemas.microsoft.com/office/drawing/2014/main" id="{6BD465CE-1F46-CD5B-36DE-2DE69A51D34D}"/>
              </a:ext>
            </a:extLst>
          </p:cNvPr>
          <p:cNvSpPr>
            <a:spLocks noGrp="1"/>
          </p:cNvSpPr>
          <p:nvPr>
            <p:ph idx="10"/>
          </p:nvPr>
        </p:nvSpPr>
        <p:spPr>
          <a:ln>
            <a:solidFill>
              <a:srgbClr val="326367"/>
            </a:solidFill>
          </a:ln>
        </p:spPr>
        <p:txBody>
          <a:bodyPr/>
          <a:lstStyle/>
          <a:p>
            <a:pPr marL="0" indent="0">
              <a:buNone/>
            </a:pPr>
            <a:r>
              <a:rPr lang="en-US" b="1" dirty="0"/>
              <a:t>Resources needed</a:t>
            </a:r>
          </a:p>
          <a:p>
            <a:pPr>
              <a:buClr>
                <a:srgbClr val="326367"/>
              </a:buClr>
            </a:pPr>
            <a:r>
              <a:rPr lang="en-US" dirty="0"/>
              <a:t>R2 Worksheet</a:t>
            </a:r>
          </a:p>
          <a:p>
            <a:pPr>
              <a:buClr>
                <a:srgbClr val="326367"/>
              </a:buClr>
            </a:pPr>
            <a:r>
              <a:rPr lang="en-US" dirty="0"/>
              <a:t>R2 Worksheet answers</a:t>
            </a:r>
          </a:p>
          <a:p>
            <a:pPr>
              <a:buClr>
                <a:srgbClr val="326367"/>
              </a:buClr>
            </a:pPr>
            <a:r>
              <a:rPr lang="en-US" dirty="0"/>
              <a:t>R2 Data sheet</a:t>
            </a:r>
          </a:p>
          <a:p>
            <a:endParaRPr lang="en-US" dirty="0"/>
          </a:p>
        </p:txBody>
      </p:sp>
      <p:sp>
        <p:nvSpPr>
          <p:cNvPr id="5" name="Text Placeholder 4">
            <a:extLst>
              <a:ext uri="{FF2B5EF4-FFF2-40B4-BE49-F238E27FC236}">
                <a16:creationId xmlns:a16="http://schemas.microsoft.com/office/drawing/2014/main" id="{6CEC5BEE-AE01-915B-6BE5-4DA1DCC96208}"/>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
        <p:nvSpPr>
          <p:cNvPr id="9" name="Content Placeholder 2">
            <a:extLst>
              <a:ext uri="{FF2B5EF4-FFF2-40B4-BE49-F238E27FC236}">
                <a16:creationId xmlns:a16="http://schemas.microsoft.com/office/drawing/2014/main" id="{EAFB4368-C045-E668-251C-538A8FD901CB}"/>
              </a:ext>
            </a:extLst>
          </p:cNvPr>
          <p:cNvSpPr>
            <a:spLocks noGrp="1"/>
          </p:cNvSpPr>
          <p:nvPr>
            <p:ph idx="1"/>
          </p:nvPr>
        </p:nvSpPr>
        <p:spPr>
          <a:xfrm>
            <a:off x="838199" y="1825625"/>
            <a:ext cx="6993835" cy="4351338"/>
          </a:xfrm>
          <a:solidFill>
            <a:srgbClr val="D2E8E9"/>
          </a:solidFill>
        </p:spPr>
        <p:txBody>
          <a:bodyPr>
            <a:normAutofit/>
          </a:bodyPr>
          <a:lstStyle/>
          <a:p>
            <a:pPr marL="0" indent="0">
              <a:buNone/>
            </a:pPr>
            <a:r>
              <a:rPr lang="en-US" dirty="0"/>
              <a:t>A client needs a lighting solution for a cinema room. Design and build a circuit that dims an LED, for use in this room. It is important that the brightness changes smoothly to maintain visual comfort, enhance ambience, reduce eye fatigue, and achieve energy efficiency.</a:t>
            </a:r>
          </a:p>
          <a:p>
            <a:pPr marL="0" indent="0">
              <a:buNone/>
            </a:pPr>
            <a:r>
              <a:rPr lang="en-US" dirty="0"/>
              <a:t>It should conform to safety requirements, work reliably, and its components should not become warm.</a:t>
            </a:r>
          </a:p>
        </p:txBody>
      </p:sp>
    </p:spTree>
    <p:extLst>
      <p:ext uri="{BB962C8B-B14F-4D97-AF65-F5344CB8AC3E}">
        <p14:creationId xmlns:p14="http://schemas.microsoft.com/office/powerpoint/2010/main" val="526930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7D62A-F8C1-63AE-E381-20EC22653EE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370EC0E-0AFD-B0ED-3872-94E4C0AE963E}"/>
              </a:ext>
            </a:extLst>
          </p:cNvPr>
          <p:cNvSpPr>
            <a:spLocks noGrp="1"/>
          </p:cNvSpPr>
          <p:nvPr>
            <p:ph type="body" sz="quarter" idx="14"/>
          </p:nvPr>
        </p:nvSpPr>
        <p:spPr/>
        <p:txBody>
          <a:bodyPr/>
          <a:lstStyle/>
          <a:p>
            <a:r>
              <a:rPr lang="en-US" dirty="0"/>
              <a:t>Activity 1</a:t>
            </a:r>
          </a:p>
        </p:txBody>
      </p:sp>
      <p:sp>
        <p:nvSpPr>
          <p:cNvPr id="2" name="Title 1">
            <a:extLst>
              <a:ext uri="{FF2B5EF4-FFF2-40B4-BE49-F238E27FC236}">
                <a16:creationId xmlns:a16="http://schemas.microsoft.com/office/drawing/2014/main" id="{8113F1A7-6E4D-4E96-34E8-CD9721B489E5}"/>
              </a:ext>
            </a:extLst>
          </p:cNvPr>
          <p:cNvSpPr>
            <a:spLocks noGrp="1"/>
          </p:cNvSpPr>
          <p:nvPr>
            <p:ph type="title"/>
          </p:nvPr>
        </p:nvSpPr>
        <p:spPr/>
        <p:txBody>
          <a:bodyPr/>
          <a:lstStyle/>
          <a:p>
            <a:r>
              <a:rPr lang="en-GB" dirty="0"/>
              <a:t>Equipment</a:t>
            </a:r>
            <a:endParaRPr lang="en-US" dirty="0"/>
          </a:p>
        </p:txBody>
      </p:sp>
      <p:sp>
        <p:nvSpPr>
          <p:cNvPr id="4" name="Content Placeholder 3">
            <a:extLst>
              <a:ext uri="{FF2B5EF4-FFF2-40B4-BE49-F238E27FC236}">
                <a16:creationId xmlns:a16="http://schemas.microsoft.com/office/drawing/2014/main" id="{5C51F150-EC4F-78B6-C12F-1992A9E29E9F}"/>
              </a:ext>
            </a:extLst>
          </p:cNvPr>
          <p:cNvSpPr>
            <a:spLocks noGrp="1"/>
          </p:cNvSpPr>
          <p:nvPr>
            <p:ph idx="10"/>
          </p:nvPr>
        </p:nvSpPr>
        <p:spPr>
          <a:ln>
            <a:solidFill>
              <a:srgbClr val="326367"/>
            </a:solidFill>
          </a:ln>
        </p:spPr>
        <p:txBody>
          <a:bodyPr/>
          <a:lstStyle/>
          <a:p>
            <a:pPr marL="0" indent="0">
              <a:buNone/>
            </a:pPr>
            <a:r>
              <a:rPr lang="en-US" b="1" dirty="0"/>
              <a:t>Resources needed</a:t>
            </a:r>
          </a:p>
          <a:p>
            <a:pPr>
              <a:buClr>
                <a:srgbClr val="326367"/>
              </a:buClr>
            </a:pPr>
            <a:r>
              <a:rPr lang="en-US" dirty="0"/>
              <a:t>R2 Worksheet</a:t>
            </a:r>
          </a:p>
        </p:txBody>
      </p:sp>
      <p:sp>
        <p:nvSpPr>
          <p:cNvPr id="5" name="Text Placeholder 4">
            <a:extLst>
              <a:ext uri="{FF2B5EF4-FFF2-40B4-BE49-F238E27FC236}">
                <a16:creationId xmlns:a16="http://schemas.microsoft.com/office/drawing/2014/main" id="{842FB080-AA63-7190-FC3E-E27A7C7800E4}"/>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
        <p:nvSpPr>
          <p:cNvPr id="9" name="Content Placeholder 2">
            <a:extLst>
              <a:ext uri="{FF2B5EF4-FFF2-40B4-BE49-F238E27FC236}">
                <a16:creationId xmlns:a16="http://schemas.microsoft.com/office/drawing/2014/main" id="{DFADF3FE-D74E-3CDF-0D58-7002F1B3E651}"/>
              </a:ext>
            </a:extLst>
          </p:cNvPr>
          <p:cNvSpPr>
            <a:spLocks noGrp="1"/>
          </p:cNvSpPr>
          <p:nvPr>
            <p:ph idx="1"/>
          </p:nvPr>
        </p:nvSpPr>
        <p:spPr>
          <a:xfrm>
            <a:off x="838199" y="1825625"/>
            <a:ext cx="6993835" cy="4351338"/>
          </a:xfrm>
          <a:solidFill>
            <a:srgbClr val="D2E8E9"/>
          </a:solidFill>
        </p:spPr>
        <p:txBody>
          <a:bodyPr>
            <a:normAutofit lnSpcReduction="10000"/>
          </a:bodyPr>
          <a:lstStyle/>
          <a:p>
            <a:pPr marL="0" indent="0">
              <a:buNone/>
            </a:pPr>
            <a:r>
              <a:rPr lang="en-US" dirty="0"/>
              <a:t>You will be provided with equipment including:</a:t>
            </a:r>
          </a:p>
          <a:p>
            <a:r>
              <a:rPr lang="en-US" dirty="0"/>
              <a:t>an LED;</a:t>
            </a:r>
          </a:p>
          <a:p>
            <a:r>
              <a:rPr lang="en-US" dirty="0"/>
              <a:t>a potentiometer </a:t>
            </a:r>
            <a:r>
              <a:rPr lang="en-US" i="1" dirty="0"/>
              <a:t>(the next slide includes a reminder of its function)</a:t>
            </a:r>
            <a:r>
              <a:rPr lang="en-US" dirty="0"/>
              <a:t>;</a:t>
            </a:r>
          </a:p>
          <a:p>
            <a:r>
              <a:rPr lang="en-US" dirty="0"/>
              <a:t>two resistors for the LED;</a:t>
            </a:r>
          </a:p>
          <a:p>
            <a:r>
              <a:rPr lang="en-US" dirty="0"/>
              <a:t>a transistor acting as a switch or current amplifier;</a:t>
            </a:r>
          </a:p>
          <a:p>
            <a:r>
              <a:rPr lang="en-US" dirty="0"/>
              <a:t>a battery (5–9 V);</a:t>
            </a:r>
          </a:p>
          <a:p>
            <a:r>
              <a:rPr lang="en-US" dirty="0"/>
              <a:t>a breadboard.</a:t>
            </a:r>
          </a:p>
        </p:txBody>
      </p:sp>
    </p:spTree>
    <p:extLst>
      <p:ext uri="{BB962C8B-B14F-4D97-AF65-F5344CB8AC3E}">
        <p14:creationId xmlns:p14="http://schemas.microsoft.com/office/powerpoint/2010/main" val="2953645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96071-DFF2-51D8-9691-EFA96F3EA3A7}"/>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A129AAD6-2D51-EBF6-A8B2-4113F5F80FEF}"/>
              </a:ext>
            </a:extLst>
          </p:cNvPr>
          <p:cNvSpPr>
            <a:spLocks noGrp="1"/>
          </p:cNvSpPr>
          <p:nvPr>
            <p:ph type="title"/>
          </p:nvPr>
        </p:nvSpPr>
        <p:spPr/>
        <p:txBody>
          <a:bodyPr/>
          <a:lstStyle/>
          <a:p>
            <a:r>
              <a:rPr lang="en-GB" dirty="0"/>
              <a:t>Potentiometer</a:t>
            </a:r>
          </a:p>
        </p:txBody>
      </p:sp>
      <p:sp>
        <p:nvSpPr>
          <p:cNvPr id="3" name="Content Placeholder 2">
            <a:extLst>
              <a:ext uri="{FF2B5EF4-FFF2-40B4-BE49-F238E27FC236}">
                <a16:creationId xmlns:a16="http://schemas.microsoft.com/office/drawing/2014/main" id="{9C534842-C576-D7D4-217C-D3107D2A7E01}"/>
              </a:ext>
            </a:extLst>
          </p:cNvPr>
          <p:cNvSpPr>
            <a:spLocks noGrp="1"/>
          </p:cNvSpPr>
          <p:nvPr>
            <p:ph idx="1"/>
          </p:nvPr>
        </p:nvSpPr>
        <p:spPr>
          <a:xfrm>
            <a:off x="838200" y="1825625"/>
            <a:ext cx="6781800" cy="4351338"/>
          </a:xfrm>
        </p:spPr>
        <p:txBody>
          <a:bodyPr>
            <a:normAutofit/>
          </a:bodyPr>
          <a:lstStyle/>
          <a:p>
            <a:pPr marL="0" indent="0">
              <a:buNone/>
            </a:pPr>
            <a:r>
              <a:rPr lang="en-US" dirty="0"/>
              <a:t>A potentiometer is a variable resistor with three terminals (one of which is movable).</a:t>
            </a:r>
            <a:br>
              <a:rPr lang="en-US" dirty="0"/>
            </a:br>
            <a:r>
              <a:rPr lang="en-US" dirty="0"/>
              <a:t>It acts to provide a varying resistance, depending on the position of the slider contact. This can be used to provide a varying voltage output.</a:t>
            </a:r>
          </a:p>
          <a:p>
            <a:pPr marL="0" indent="0">
              <a:buNone/>
            </a:pPr>
            <a:r>
              <a:rPr lang="en-US" dirty="0"/>
              <a:t>Examples of use: volume controls, light switch dimmers, position sensors.</a:t>
            </a:r>
          </a:p>
        </p:txBody>
      </p:sp>
      <p:sp>
        <p:nvSpPr>
          <p:cNvPr id="7" name="Text Placeholder 8">
            <a:extLst>
              <a:ext uri="{FF2B5EF4-FFF2-40B4-BE49-F238E27FC236}">
                <a16:creationId xmlns:a16="http://schemas.microsoft.com/office/drawing/2014/main" id="{0E05D93A-2DD8-1648-A95F-E2A243FE50B8}"/>
              </a:ext>
            </a:extLst>
          </p:cNvPr>
          <p:cNvSpPr>
            <a:spLocks noGrp="1"/>
          </p:cNvSpPr>
          <p:nvPr>
            <p:ph type="body" sz="quarter" idx="14"/>
          </p:nvPr>
        </p:nvSpPr>
        <p:spPr>
          <a:solidFill>
            <a:srgbClr val="F1995C"/>
          </a:solidFill>
        </p:spPr>
        <p:txBody>
          <a:bodyPr/>
          <a:lstStyle/>
          <a:p>
            <a:r>
              <a:rPr lang="en-US" dirty="0"/>
              <a:t>Activity 1</a:t>
            </a:r>
          </a:p>
        </p:txBody>
      </p:sp>
      <p:sp>
        <p:nvSpPr>
          <p:cNvPr id="13" name="Text Placeholder 12">
            <a:extLst>
              <a:ext uri="{FF2B5EF4-FFF2-40B4-BE49-F238E27FC236}">
                <a16:creationId xmlns:a16="http://schemas.microsoft.com/office/drawing/2014/main" id="{219A2ACE-735B-7DF2-F3F2-B3E0E8B696B9}"/>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pic>
        <p:nvPicPr>
          <p:cNvPr id="2" name="Picture 1" descr="Line drawing of a variable resistor.">
            <a:extLst>
              <a:ext uri="{FF2B5EF4-FFF2-40B4-BE49-F238E27FC236}">
                <a16:creationId xmlns:a16="http://schemas.microsoft.com/office/drawing/2014/main" id="{B010AC00-9DB4-982D-0495-CEC84F156A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6177" y="4157255"/>
            <a:ext cx="2855504" cy="1234232"/>
          </a:xfrm>
          <a:prstGeom prst="rect">
            <a:avLst/>
          </a:prstGeom>
        </p:spPr>
      </p:pic>
      <p:pic>
        <p:nvPicPr>
          <p:cNvPr id="4" name="Picture 3" descr="A photo of a potentiometer.">
            <a:extLst>
              <a:ext uri="{FF2B5EF4-FFF2-40B4-BE49-F238E27FC236}">
                <a16:creationId xmlns:a16="http://schemas.microsoft.com/office/drawing/2014/main" id="{880D9EFC-F149-1E07-5ACD-42A354D04F3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105423" y="1893127"/>
            <a:ext cx="3622749" cy="1840502"/>
          </a:xfrm>
          <a:prstGeom prst="rect">
            <a:avLst/>
          </a:prstGeom>
        </p:spPr>
      </p:pic>
    </p:spTree>
    <p:extLst>
      <p:ext uri="{BB962C8B-B14F-4D97-AF65-F5344CB8AC3E}">
        <p14:creationId xmlns:p14="http://schemas.microsoft.com/office/powerpoint/2010/main" val="1765033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7B892-0A12-5440-AEA4-E903927915B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6BE8B2D-20BC-74A2-9185-2ACF62A34359}"/>
              </a:ext>
            </a:extLst>
          </p:cNvPr>
          <p:cNvSpPr>
            <a:spLocks noGrp="1"/>
          </p:cNvSpPr>
          <p:nvPr>
            <p:ph type="body" sz="quarter" idx="14"/>
          </p:nvPr>
        </p:nvSpPr>
        <p:spPr/>
        <p:txBody>
          <a:bodyPr/>
          <a:lstStyle/>
          <a:p>
            <a:r>
              <a:rPr lang="en-US" dirty="0"/>
              <a:t>Activity 1: Part 1</a:t>
            </a:r>
          </a:p>
        </p:txBody>
      </p:sp>
      <p:sp>
        <p:nvSpPr>
          <p:cNvPr id="2" name="Title 1">
            <a:extLst>
              <a:ext uri="{FF2B5EF4-FFF2-40B4-BE49-F238E27FC236}">
                <a16:creationId xmlns:a16="http://schemas.microsoft.com/office/drawing/2014/main" id="{B5F46393-9368-50F5-BE84-0FD57C0B6B43}"/>
              </a:ext>
            </a:extLst>
          </p:cNvPr>
          <p:cNvSpPr>
            <a:spLocks noGrp="1"/>
          </p:cNvSpPr>
          <p:nvPr>
            <p:ph type="title"/>
          </p:nvPr>
        </p:nvSpPr>
        <p:spPr/>
        <p:txBody>
          <a:bodyPr/>
          <a:lstStyle/>
          <a:p>
            <a:r>
              <a:rPr lang="en-GB" dirty="0"/>
              <a:t>Activity 1: Part 1 – Simulation </a:t>
            </a:r>
            <a:endParaRPr lang="en-US" dirty="0"/>
          </a:p>
        </p:txBody>
      </p:sp>
      <p:sp>
        <p:nvSpPr>
          <p:cNvPr id="4" name="Content Placeholder 3">
            <a:extLst>
              <a:ext uri="{FF2B5EF4-FFF2-40B4-BE49-F238E27FC236}">
                <a16:creationId xmlns:a16="http://schemas.microsoft.com/office/drawing/2014/main" id="{169D669D-4FC0-8829-6D5D-8263D5118E24}"/>
              </a:ext>
            </a:extLst>
          </p:cNvPr>
          <p:cNvSpPr>
            <a:spLocks noGrp="1"/>
          </p:cNvSpPr>
          <p:nvPr>
            <p:ph idx="10"/>
          </p:nvPr>
        </p:nvSpPr>
        <p:spPr>
          <a:ln>
            <a:solidFill>
              <a:srgbClr val="326367"/>
            </a:solidFill>
          </a:ln>
        </p:spPr>
        <p:txBody>
          <a:bodyPr/>
          <a:lstStyle/>
          <a:p>
            <a:pPr marL="0" indent="0">
              <a:buNone/>
            </a:pPr>
            <a:r>
              <a:rPr lang="en-US" b="1" dirty="0"/>
              <a:t>Resources needed</a:t>
            </a:r>
          </a:p>
          <a:p>
            <a:pPr>
              <a:buClr>
                <a:srgbClr val="326367"/>
              </a:buClr>
            </a:pPr>
            <a:r>
              <a:rPr lang="en-US" dirty="0"/>
              <a:t>R2 Worksheet</a:t>
            </a:r>
          </a:p>
        </p:txBody>
      </p:sp>
      <p:sp>
        <p:nvSpPr>
          <p:cNvPr id="5" name="Text Placeholder 4">
            <a:extLst>
              <a:ext uri="{FF2B5EF4-FFF2-40B4-BE49-F238E27FC236}">
                <a16:creationId xmlns:a16="http://schemas.microsoft.com/office/drawing/2014/main" id="{2C4E08F1-2D05-A4D6-1BFD-234749874479}"/>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
        <p:nvSpPr>
          <p:cNvPr id="9" name="Content Placeholder 2">
            <a:extLst>
              <a:ext uri="{FF2B5EF4-FFF2-40B4-BE49-F238E27FC236}">
                <a16:creationId xmlns:a16="http://schemas.microsoft.com/office/drawing/2014/main" id="{382495D1-7845-6C99-B136-717B8F0EB1E6}"/>
              </a:ext>
            </a:extLst>
          </p:cNvPr>
          <p:cNvSpPr>
            <a:spLocks noGrp="1"/>
          </p:cNvSpPr>
          <p:nvPr>
            <p:ph idx="1"/>
          </p:nvPr>
        </p:nvSpPr>
        <p:spPr>
          <a:xfrm>
            <a:off x="838199" y="1825625"/>
            <a:ext cx="6993835" cy="4351338"/>
          </a:xfrm>
          <a:solidFill>
            <a:srgbClr val="D2E8E9"/>
          </a:solidFill>
        </p:spPr>
        <p:txBody>
          <a:bodyPr>
            <a:normAutofit/>
          </a:bodyPr>
          <a:lstStyle/>
          <a:p>
            <a:r>
              <a:rPr lang="en-US" dirty="0"/>
              <a:t>Using R2 Worksheet, read the instructions for Activity 1 Part 1 Simulation and answer questions to check your understanding.</a:t>
            </a:r>
          </a:p>
          <a:p>
            <a:r>
              <a:rPr lang="en-US" dirty="0"/>
              <a:t>Now follow the instructions to perform the simulation and prototype your LED dimmer circuit using Circuit Wizard or </a:t>
            </a:r>
            <a:r>
              <a:rPr lang="en-US" dirty="0" err="1"/>
              <a:t>Tinkercad</a:t>
            </a:r>
            <a:r>
              <a:rPr lang="en-US" dirty="0"/>
              <a:t>®.</a:t>
            </a:r>
          </a:p>
        </p:txBody>
      </p:sp>
    </p:spTree>
    <p:extLst>
      <p:ext uri="{BB962C8B-B14F-4D97-AF65-F5344CB8AC3E}">
        <p14:creationId xmlns:p14="http://schemas.microsoft.com/office/powerpoint/2010/main" val="4240856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D0DB5-37A0-29C9-76FB-EFA6E7394B0E}"/>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9C8541C-0784-80C1-CFDF-F55506AB5CE7}"/>
              </a:ext>
            </a:extLst>
          </p:cNvPr>
          <p:cNvSpPr>
            <a:spLocks noGrp="1"/>
          </p:cNvSpPr>
          <p:nvPr>
            <p:ph type="body" sz="quarter" idx="14"/>
          </p:nvPr>
        </p:nvSpPr>
        <p:spPr/>
        <p:txBody>
          <a:bodyPr/>
          <a:lstStyle/>
          <a:p>
            <a:r>
              <a:rPr lang="en-US" dirty="0"/>
              <a:t>Activity 1: Part 2</a:t>
            </a:r>
          </a:p>
        </p:txBody>
      </p:sp>
      <p:sp>
        <p:nvSpPr>
          <p:cNvPr id="2" name="Title 1">
            <a:extLst>
              <a:ext uri="{FF2B5EF4-FFF2-40B4-BE49-F238E27FC236}">
                <a16:creationId xmlns:a16="http://schemas.microsoft.com/office/drawing/2014/main" id="{AF466D96-F956-80B3-52D9-96E8CA25FF89}"/>
              </a:ext>
            </a:extLst>
          </p:cNvPr>
          <p:cNvSpPr>
            <a:spLocks noGrp="1"/>
          </p:cNvSpPr>
          <p:nvPr>
            <p:ph type="title"/>
          </p:nvPr>
        </p:nvSpPr>
        <p:spPr/>
        <p:txBody>
          <a:bodyPr/>
          <a:lstStyle/>
          <a:p>
            <a:r>
              <a:rPr lang="en-GB" dirty="0"/>
              <a:t>Activity 1: Part 2 – Circuit diagram</a:t>
            </a:r>
            <a:endParaRPr lang="en-US" dirty="0"/>
          </a:p>
        </p:txBody>
      </p:sp>
      <p:sp>
        <p:nvSpPr>
          <p:cNvPr id="4" name="Content Placeholder 3">
            <a:extLst>
              <a:ext uri="{FF2B5EF4-FFF2-40B4-BE49-F238E27FC236}">
                <a16:creationId xmlns:a16="http://schemas.microsoft.com/office/drawing/2014/main" id="{E36680D7-E295-EE91-333A-19CB6696228D}"/>
              </a:ext>
            </a:extLst>
          </p:cNvPr>
          <p:cNvSpPr>
            <a:spLocks noGrp="1"/>
          </p:cNvSpPr>
          <p:nvPr>
            <p:ph idx="10"/>
          </p:nvPr>
        </p:nvSpPr>
        <p:spPr>
          <a:ln>
            <a:solidFill>
              <a:srgbClr val="326367"/>
            </a:solidFill>
          </a:ln>
        </p:spPr>
        <p:txBody>
          <a:bodyPr/>
          <a:lstStyle/>
          <a:p>
            <a:pPr marL="0" indent="0">
              <a:buNone/>
            </a:pPr>
            <a:r>
              <a:rPr lang="en-US" b="1" dirty="0"/>
              <a:t>Resources needed</a:t>
            </a:r>
          </a:p>
          <a:p>
            <a:pPr>
              <a:buClr>
                <a:srgbClr val="326367"/>
              </a:buClr>
            </a:pPr>
            <a:r>
              <a:rPr lang="en-US" dirty="0"/>
              <a:t>R2 Worksheet</a:t>
            </a:r>
          </a:p>
          <a:p>
            <a:pPr>
              <a:buClr>
                <a:srgbClr val="326367"/>
              </a:buClr>
            </a:pPr>
            <a:r>
              <a:rPr lang="en-US" dirty="0"/>
              <a:t>R2 Worksheet answers</a:t>
            </a:r>
          </a:p>
        </p:txBody>
      </p:sp>
      <p:sp>
        <p:nvSpPr>
          <p:cNvPr id="5" name="Text Placeholder 4">
            <a:extLst>
              <a:ext uri="{FF2B5EF4-FFF2-40B4-BE49-F238E27FC236}">
                <a16:creationId xmlns:a16="http://schemas.microsoft.com/office/drawing/2014/main" id="{0C152870-0893-B7D8-F0AE-4E692FCF618A}"/>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sp>
        <p:nvSpPr>
          <p:cNvPr id="9" name="Content Placeholder 2">
            <a:extLst>
              <a:ext uri="{FF2B5EF4-FFF2-40B4-BE49-F238E27FC236}">
                <a16:creationId xmlns:a16="http://schemas.microsoft.com/office/drawing/2014/main" id="{6222A64E-E104-758E-A3CB-1D784F364055}"/>
              </a:ext>
            </a:extLst>
          </p:cNvPr>
          <p:cNvSpPr>
            <a:spLocks noGrp="1"/>
          </p:cNvSpPr>
          <p:nvPr>
            <p:ph idx="1"/>
          </p:nvPr>
        </p:nvSpPr>
        <p:spPr>
          <a:xfrm>
            <a:off x="838199" y="1825625"/>
            <a:ext cx="6993835" cy="4351338"/>
          </a:xfrm>
          <a:solidFill>
            <a:srgbClr val="D2E8E9"/>
          </a:solidFill>
        </p:spPr>
        <p:txBody>
          <a:bodyPr>
            <a:normAutofit/>
          </a:bodyPr>
          <a:lstStyle/>
          <a:p>
            <a:r>
              <a:rPr lang="en-US" dirty="0"/>
              <a:t>Follow the instructions for question 1 and draw the circuit diagram you simulated in Part 1. </a:t>
            </a:r>
          </a:p>
          <a:p>
            <a:r>
              <a:rPr lang="en-US" dirty="0"/>
              <a:t>Use pencil or CAD software to complete the task.</a:t>
            </a:r>
          </a:p>
          <a:p>
            <a:r>
              <a:rPr lang="en-US" dirty="0"/>
              <a:t>Example circuits are shown on the next two slides.</a:t>
            </a:r>
          </a:p>
          <a:p>
            <a:r>
              <a:rPr lang="en-US" dirty="0"/>
              <a:t>Write your answers to question 2.</a:t>
            </a:r>
          </a:p>
        </p:txBody>
      </p:sp>
    </p:spTree>
    <p:extLst>
      <p:ext uri="{BB962C8B-B14F-4D97-AF65-F5344CB8AC3E}">
        <p14:creationId xmlns:p14="http://schemas.microsoft.com/office/powerpoint/2010/main" val="2974260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045AC-BBDB-FDF0-15CF-0C84221313C7}"/>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FA324F62-0FF4-A051-7F0E-8887CE494237}"/>
              </a:ext>
            </a:extLst>
          </p:cNvPr>
          <p:cNvSpPr>
            <a:spLocks noGrp="1"/>
          </p:cNvSpPr>
          <p:nvPr>
            <p:ph type="title"/>
          </p:nvPr>
        </p:nvSpPr>
        <p:spPr/>
        <p:txBody>
          <a:bodyPr/>
          <a:lstStyle/>
          <a:p>
            <a:r>
              <a:rPr lang="en-GB" dirty="0"/>
              <a:t>Sample circuit (using Circuit Wizard)</a:t>
            </a:r>
          </a:p>
        </p:txBody>
      </p:sp>
      <p:sp>
        <p:nvSpPr>
          <p:cNvPr id="7" name="Text Placeholder 8">
            <a:extLst>
              <a:ext uri="{FF2B5EF4-FFF2-40B4-BE49-F238E27FC236}">
                <a16:creationId xmlns:a16="http://schemas.microsoft.com/office/drawing/2014/main" id="{2E969ABC-D3E2-9FD8-278F-B31117615F5F}"/>
              </a:ext>
            </a:extLst>
          </p:cNvPr>
          <p:cNvSpPr>
            <a:spLocks noGrp="1"/>
          </p:cNvSpPr>
          <p:nvPr>
            <p:ph type="body" sz="quarter" idx="14"/>
          </p:nvPr>
        </p:nvSpPr>
        <p:spPr>
          <a:solidFill>
            <a:srgbClr val="F1995C"/>
          </a:solidFill>
        </p:spPr>
        <p:txBody>
          <a:bodyPr/>
          <a:lstStyle/>
          <a:p>
            <a:r>
              <a:rPr lang="en-US" dirty="0"/>
              <a:t>Activity 1: Part 2</a:t>
            </a:r>
          </a:p>
        </p:txBody>
      </p:sp>
      <p:sp>
        <p:nvSpPr>
          <p:cNvPr id="13" name="Text Placeholder 12">
            <a:extLst>
              <a:ext uri="{FF2B5EF4-FFF2-40B4-BE49-F238E27FC236}">
                <a16:creationId xmlns:a16="http://schemas.microsoft.com/office/drawing/2014/main" id="{1021F968-276A-8B49-5BDF-1CFF5AE6CD92}"/>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pic>
        <p:nvPicPr>
          <p:cNvPr id="3" name="Google Shape;153;p35" descr="Circuit diagram of 9V battery, potentiometer, two resistors, a transistor and an LED. ">
            <a:extLst>
              <a:ext uri="{FF2B5EF4-FFF2-40B4-BE49-F238E27FC236}">
                <a16:creationId xmlns:a16="http://schemas.microsoft.com/office/drawing/2014/main" id="{F2076E51-2424-C23D-0B55-3920D2C91FFC}"/>
              </a:ext>
            </a:extLst>
          </p:cNvPr>
          <p:cNvPicPr preferRelativeResize="0"/>
          <p:nvPr/>
        </p:nvPicPr>
        <p:blipFill>
          <a:blip r:embed="rId2" cstate="screen">
            <a:alphaModFix/>
            <a:extLst>
              <a:ext uri="{28A0092B-C50C-407E-A947-70E740481C1C}">
                <a14:useLocalDpi xmlns:a14="http://schemas.microsoft.com/office/drawing/2010/main"/>
              </a:ext>
            </a:extLst>
          </a:blip>
          <a:srcRect/>
          <a:stretch>
            <a:fillRect/>
          </a:stretch>
        </p:blipFill>
        <p:spPr>
          <a:xfrm>
            <a:off x="2663515" y="1690688"/>
            <a:ext cx="6864969" cy="3887392"/>
          </a:xfrm>
          <a:prstGeom prst="rect">
            <a:avLst/>
          </a:prstGeom>
          <a:noFill/>
          <a:ln>
            <a:noFill/>
          </a:ln>
        </p:spPr>
      </p:pic>
    </p:spTree>
    <p:extLst>
      <p:ext uri="{BB962C8B-B14F-4D97-AF65-F5344CB8AC3E}">
        <p14:creationId xmlns:p14="http://schemas.microsoft.com/office/powerpoint/2010/main" val="288042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C221E-A1D9-8572-0B47-3D9C7AF8A6CF}"/>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D3F2666B-632A-6B50-49D0-7B68901F60DF}"/>
              </a:ext>
            </a:extLst>
          </p:cNvPr>
          <p:cNvSpPr>
            <a:spLocks noGrp="1"/>
          </p:cNvSpPr>
          <p:nvPr>
            <p:ph type="title"/>
          </p:nvPr>
        </p:nvSpPr>
        <p:spPr/>
        <p:txBody>
          <a:bodyPr/>
          <a:lstStyle/>
          <a:p>
            <a:r>
              <a:rPr lang="en-GB" dirty="0"/>
              <a:t>Sample circuit (using </a:t>
            </a:r>
            <a:r>
              <a:rPr lang="en-GB" dirty="0" err="1"/>
              <a:t>Tinkercad</a:t>
            </a:r>
            <a:r>
              <a:rPr lang="en-GB" dirty="0"/>
              <a:t>®)</a:t>
            </a:r>
          </a:p>
        </p:txBody>
      </p:sp>
      <p:sp>
        <p:nvSpPr>
          <p:cNvPr id="7" name="Text Placeholder 8">
            <a:extLst>
              <a:ext uri="{FF2B5EF4-FFF2-40B4-BE49-F238E27FC236}">
                <a16:creationId xmlns:a16="http://schemas.microsoft.com/office/drawing/2014/main" id="{8E038A26-7BD6-9627-0A7D-1D85DAE5233A}"/>
              </a:ext>
            </a:extLst>
          </p:cNvPr>
          <p:cNvSpPr>
            <a:spLocks noGrp="1"/>
          </p:cNvSpPr>
          <p:nvPr>
            <p:ph type="body" sz="quarter" idx="14"/>
          </p:nvPr>
        </p:nvSpPr>
        <p:spPr>
          <a:solidFill>
            <a:srgbClr val="F1995C"/>
          </a:solidFill>
        </p:spPr>
        <p:txBody>
          <a:bodyPr/>
          <a:lstStyle/>
          <a:p>
            <a:r>
              <a:rPr lang="en-US" dirty="0"/>
              <a:t>Activity 1: Part 2</a:t>
            </a:r>
          </a:p>
        </p:txBody>
      </p:sp>
      <p:sp>
        <p:nvSpPr>
          <p:cNvPr id="13" name="Text Placeholder 12">
            <a:extLst>
              <a:ext uri="{FF2B5EF4-FFF2-40B4-BE49-F238E27FC236}">
                <a16:creationId xmlns:a16="http://schemas.microsoft.com/office/drawing/2014/main" id="{90E5A1AC-7E2A-BCA3-4020-48C3CD5E9E9B}"/>
              </a:ext>
              <a:ext uri="{C183D7F6-B498-43B3-948B-1728B52AA6E4}">
                <adec:decorative xmlns:adec="http://schemas.microsoft.com/office/drawing/2017/decorative" val="1"/>
              </a:ext>
            </a:extLst>
          </p:cNvPr>
          <p:cNvSpPr>
            <a:spLocks noGrp="1"/>
          </p:cNvSpPr>
          <p:nvPr>
            <p:ph type="body" sz="quarter" idx="11"/>
          </p:nvPr>
        </p:nvSpPr>
        <p:spPr/>
        <p:txBody>
          <a:bodyPr/>
          <a:lstStyle/>
          <a:p>
            <a:r>
              <a:rPr lang="en-GB" dirty="0"/>
              <a:t>Resource 2 Practical project on dimmer switches </a:t>
            </a:r>
          </a:p>
        </p:txBody>
      </p:sp>
      <p:pic>
        <p:nvPicPr>
          <p:cNvPr id="2" name="Google Shape;162;p36" descr="Sample circuit image using Tinkercad(R).">
            <a:extLst>
              <a:ext uri="{FF2B5EF4-FFF2-40B4-BE49-F238E27FC236}">
                <a16:creationId xmlns:a16="http://schemas.microsoft.com/office/drawing/2014/main" id="{A768F325-AAFA-471C-E549-AF4FC0D26B1B}"/>
              </a:ext>
            </a:extLst>
          </p:cNvPr>
          <p:cNvPicPr preferRelativeResize="0"/>
          <p:nvPr/>
        </p:nvPicPr>
        <p:blipFill>
          <a:blip r:embed="rId2" cstate="screen">
            <a:alphaModFix/>
            <a:extLst>
              <a:ext uri="{28A0092B-C50C-407E-A947-70E740481C1C}">
                <a14:useLocalDpi xmlns:a14="http://schemas.microsoft.com/office/drawing/2010/main"/>
              </a:ext>
            </a:extLst>
          </a:blip>
          <a:srcRect/>
          <a:stretch/>
        </p:blipFill>
        <p:spPr>
          <a:xfrm>
            <a:off x="1260987" y="1447290"/>
            <a:ext cx="8949813" cy="4770630"/>
          </a:xfrm>
          <a:prstGeom prst="rect">
            <a:avLst/>
          </a:prstGeom>
          <a:noFill/>
          <a:ln>
            <a:noFill/>
          </a:ln>
        </p:spPr>
      </p:pic>
    </p:spTree>
    <p:extLst>
      <p:ext uri="{BB962C8B-B14F-4D97-AF65-F5344CB8AC3E}">
        <p14:creationId xmlns:p14="http://schemas.microsoft.com/office/powerpoint/2010/main" val="199959783"/>
      </p:ext>
    </p:extLst>
  </p:cSld>
  <p:clrMapOvr>
    <a:masterClrMapping/>
  </p:clrMapOvr>
</p:sld>
</file>

<file path=ppt/theme/theme1.xml><?xml version="1.0" encoding="utf-8"?>
<a:theme xmlns:a="http://schemas.openxmlformats.org/drawingml/2006/main" name="Gatsby">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1130</Words>
  <Application>Microsoft Office PowerPoint</Application>
  <PresentationFormat>Widescreen</PresentationFormat>
  <Paragraphs>146</Paragraphs>
  <Slides>16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Calibri</vt:lpstr>
      <vt:lpstr>Cambria Math</vt:lpstr>
      <vt:lpstr>Gatsby</vt:lpstr>
      <vt:lpstr>Engineering and Manufacturing</vt:lpstr>
      <vt:lpstr>In this resource, we will:</vt:lpstr>
      <vt:lpstr>Task: LED dimmer circuit</vt:lpstr>
      <vt:lpstr>Equipment</vt:lpstr>
      <vt:lpstr>Potentiometer</vt:lpstr>
      <vt:lpstr>Activity 1: Part 1 – Simulation </vt:lpstr>
      <vt:lpstr>Activity 1: Part 2 – Circuit diagram</vt:lpstr>
      <vt:lpstr>Sample circuit (using Circuit Wizard)</vt:lpstr>
      <vt:lpstr>Sample circuit (using Tinkercad®)</vt:lpstr>
      <vt:lpstr>Activity 2: Calculations and considerations</vt:lpstr>
      <vt:lpstr>Resistance calculation worked example</vt:lpstr>
      <vt:lpstr>Worked example: Sizing a resistor for a high-intensity blue LED</vt:lpstr>
      <vt:lpstr>Worked example: Sizing a resistor for a high-intensity blue LED</vt:lpstr>
      <vt:lpstr>Activity 3: Practical</vt:lpstr>
      <vt:lpstr>Activity 4: Evaluation</vt:lpstr>
      <vt:lpstr>In this resource, we have: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2026-08-20T14:16:02Z</dcterms:created>
  <dcterms:modified xsi:type="dcterms:W3CDTF">2026-08-20T14:16:04Z</dcterms:modified>
</cp:coreProperties>
</file>