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67" r:id="rId2"/>
    <p:sldId id="284" r:id="rId3"/>
    <p:sldId id="306" r:id="rId4"/>
    <p:sldId id="307" r:id="rId5"/>
    <p:sldId id="303" r:id="rId6"/>
    <p:sldId id="286" r:id="rId7"/>
    <p:sldId id="301" r:id="rId8"/>
    <p:sldId id="305" r:id="rId9"/>
    <p:sldId id="311" r:id="rId10"/>
    <p:sldId id="312" r:id="rId11"/>
    <p:sldId id="279" r:id="rId12"/>
    <p:sldId id="292" r:id="rId13"/>
    <p:sldId id="309" r:id="rId14"/>
    <p:sldId id="271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E3D4"/>
    <a:srgbClr val="FFF5C4"/>
    <a:srgbClr val="F1995C"/>
    <a:srgbClr val="A44A00"/>
    <a:srgbClr val="EEDDDD"/>
    <a:srgbClr val="851414"/>
    <a:srgbClr val="EBDDF4"/>
    <a:srgbClr val="432673"/>
    <a:srgbClr val="534C29"/>
    <a:srgbClr val="8E53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C5C29B-A575-4D0E-9213-1CA6E978F6C5}" v="14" dt="2026-08-14T11:56:49.0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Medium Style 1 –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–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990" autoAdjust="0"/>
    <p:restoredTop sz="75102" autoAdjust="0"/>
  </p:normalViewPr>
  <p:slideViewPr>
    <p:cSldViewPr snapToGrid="0">
      <p:cViewPr varScale="1">
        <p:scale>
          <a:sx n="83" d="100"/>
          <a:sy n="83" d="100"/>
        </p:scale>
        <p:origin x="876" y="84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A41D0A8-53FF-630C-A836-51A3FCF679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02E7DE2-9C0D-6BF3-1161-3FCE11A4D79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090100-C4EB-4E88-91FA-DBDEB754A07B}" type="datetimeFigureOut">
              <a:rPr lang="en-GB" smtClean="0"/>
              <a:t>14/08/2026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8F44F-3644-328A-AC9D-5615F79C6C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9DFE00-70B8-9624-0D12-55AEF16C7C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DBE69C-86F9-4AFD-A89E-85F0E027EAC0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38770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5EAD9E-BB4A-40B0-BE7B-1946AA427F01}" type="datetimeFigureOut">
              <a:rPr lang="en-GB" smtClean="0"/>
              <a:t>14/08/2026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81C7CD-4980-4292-A97E-9E6021FEE908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7794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Image © Shutterstock/nampix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9013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Hand out copies of L1 Activity 3 Worksheet. Suggested answers are provided.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54943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51029-AB19-BB77-3EE5-9664F9A90C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56BEBD-C233-5174-4585-0C1B3FB38C3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2B1D45-C6F4-0805-F348-D8D6D08680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Hand out copies of L1 Activity 4 Worksheet. Suggested answers are provided.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BFA7EF-2D3D-FA5A-FEC7-70A170D5BF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80474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EB9CD4-F418-6E67-DE99-E569486A1A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77E4E2D-7135-532B-3F5E-18FE9416DF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F2C5B94-18B3-9010-C093-EE000CFFC7A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4C352B-6F8E-9003-7D4E-D1D423624F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639175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Hand out copies of L1 Consolidation Worksheet: SWOT analysis. Suggested answers are provided.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05638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Hand out copies of the Case study: Fit Life Performance.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510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CD5E23-0613-8BE0-C68D-56F3092351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4726B1F-F3BB-43F2-9DD4-CBDB2D5DB8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62CA7A-C47E-4F0D-EE55-D15A03D997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85FDBF-DEE8-8F13-B467-6C97712D01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2536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882AF5-3CA7-7ED9-AB58-C6D84BC87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BEE6CE6-ABDC-5826-A78C-EA0F8C3EAB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63DA51A-9A13-DB68-7A5F-460D93EF553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19F0B1-7AE4-CAB1-7329-4A9145EE7A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06538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Source: </a:t>
            </a:r>
            <a:r>
              <a:rPr lang="en-GB" sz="1200" b="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Top 20 swot analysis statistics 2026 that expose strategy’s biggest surprises.</a:t>
            </a:r>
            <a:r>
              <a:rPr lang="en-GB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(2026). [online] Amra &amp; Elma. Available at: https://www.amraandelma.com/swot-analysis-statistics/ [Accessed August 2026].</a:t>
            </a:r>
            <a:endParaRPr lang="en-GB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00619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5464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6508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39E5A3-A87B-DF55-0494-2F5C34BF18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0B8A455-261D-00B1-F1B9-9FA9A2AE7A7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65FD297-3C84-3813-ABDD-7D2436CD2D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Shutterstock/Procreators</a:t>
            </a:r>
          </a:p>
          <a:p>
            <a:r>
              <a:rPr lang="en-GB" dirty="0"/>
              <a:t>Hand out copies of L1 Activity 1 Worksheet. Suggested answers are provided.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717DCB-A3D5-719D-E846-47F8DF2C6C6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98072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Image © pexels/RDNE Stock project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81C7CD-4980-4292-A97E-9E6021FEE908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436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hree adult professionals collaborating and analyzing reports on digital tablets and documents at a modern office desk">
            <a:extLst>
              <a:ext uri="{FF2B5EF4-FFF2-40B4-BE49-F238E27FC236}">
                <a16:creationId xmlns:a16="http://schemas.microsoft.com/office/drawing/2014/main" id="{3D59CF65-A0BE-5836-CE05-4B38B61E64E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" y="0"/>
            <a:ext cx="12191999" cy="4890377"/>
          </a:xfrm>
          <a:prstGeom prst="rect">
            <a:avLst/>
          </a:prstGeom>
        </p:spPr>
      </p:pic>
      <p:pic>
        <p:nvPicPr>
          <p:cNvPr id="7" name="Picture 6" descr="A close up of a pink and black corner&#10;&#10;AI-generated content may be incorrect.">
            <a:extLst>
              <a:ext uri="{FF2B5EF4-FFF2-40B4-BE49-F238E27FC236}">
                <a16:creationId xmlns:a16="http://schemas.microsoft.com/office/drawing/2014/main" id="{C6413536-7DBF-86AA-49BE-887E4E43217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2220491"/>
            <a:ext cx="12192000" cy="463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BBBE294-FC64-6EC2-46AF-75CCFAE4047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6000" y="1904694"/>
            <a:ext cx="1799997" cy="179999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2AE04597-155A-6B3A-1944-370275A2C24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3163" y="3829221"/>
            <a:ext cx="11016505" cy="875845"/>
          </a:xfrm>
        </p:spPr>
        <p:txBody>
          <a:bodyPr anchor="b" anchorCtr="0">
            <a:noAutofit/>
          </a:bodyPr>
          <a:lstStyle>
            <a:lvl1pPr algn="ctr">
              <a:defRPr sz="5200" b="1">
                <a:solidFill>
                  <a:srgbClr val="A44A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7DDE4753-3D21-8D68-A3C9-DBE0C643A3D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3163" y="4897304"/>
            <a:ext cx="11016505" cy="583211"/>
          </a:xfrm>
        </p:spPr>
        <p:txBody>
          <a:bodyPr>
            <a:noAutofit/>
          </a:bodyPr>
          <a:lstStyle>
            <a:lvl1pPr marL="0" indent="0" algn="ctr"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add topic</a:t>
            </a:r>
            <a:endParaRPr lang="en-GB"/>
          </a:p>
        </p:txBody>
      </p:sp>
      <p:sp>
        <p:nvSpPr>
          <p:cNvPr id="11" name="Footer Placeholder 4">
            <a:extLst>
              <a:ext uri="{FF2B5EF4-FFF2-40B4-BE49-F238E27FC236}">
                <a16:creationId xmlns:a16="http://schemas.microsoft.com/office/drawing/2014/main" id="{E33622E4-CEE5-F34B-4F3F-C30CEBF6A7A0}"/>
              </a:ext>
            </a:extLst>
          </p:cNvPr>
          <p:cNvSpPr txBox="1">
            <a:spLocks/>
          </p:cNvSpPr>
          <p:nvPr userDrawn="1"/>
        </p:nvSpPr>
        <p:spPr>
          <a:xfrm>
            <a:off x="4038600" y="6350465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Placeholder 5">
            <a:extLst>
              <a:ext uri="{FF2B5EF4-FFF2-40B4-BE49-F238E27FC236}">
                <a16:creationId xmlns:a16="http://schemas.microsoft.com/office/drawing/2014/main" id="{382D39ED-89CE-10BF-CA4F-114ADD68CA6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001714" y="3101456"/>
            <a:ext cx="4717953" cy="369332"/>
          </a:xfrm>
        </p:spPr>
        <p:txBody>
          <a:bodyPr>
            <a:spAutoFit/>
          </a:bodyPr>
          <a:lstStyle>
            <a:lvl1pPr marL="0" indent="0" algn="r">
              <a:buNone/>
              <a:defRPr sz="1800" b="1" i="0" u="none">
                <a:solidFill>
                  <a:srgbClr val="A44A0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/>
              <a:t>Click to add Route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46EF1A25-418E-44D5-1531-10C67B17DD4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703163" y="5619978"/>
            <a:ext cx="11016505" cy="458004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lvl="0"/>
            <a:r>
              <a:rPr lang="en-US"/>
              <a:t>Click to add resource info</a:t>
            </a:r>
          </a:p>
        </p:txBody>
      </p:sp>
      <p:pic>
        <p:nvPicPr>
          <p:cNvPr id="12" name="Picture 11" descr="A picture containing screenshot, graphics, pattern, circle&#10;&#10;Description automatically generated">
            <a:extLst>
              <a:ext uri="{FF2B5EF4-FFF2-40B4-BE49-F238E27FC236}">
                <a16:creationId xmlns:a16="http://schemas.microsoft.com/office/drawing/2014/main" id="{0AB31EAA-B3FD-B9A5-574E-4FE687C7AD57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163" y="2486257"/>
            <a:ext cx="2049637" cy="86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5073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answ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close up of a pink and black corner&#10;&#10;AI-generated content may be incorrect.">
            <a:extLst>
              <a:ext uri="{FF2B5EF4-FFF2-40B4-BE49-F238E27FC236}">
                <a16:creationId xmlns:a16="http://schemas.microsoft.com/office/drawing/2014/main" id="{A2A051CE-96CF-BB7F-E21F-EFC96054D6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6311" y="1610869"/>
            <a:ext cx="4635689" cy="52471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F59635E-39ED-F784-26B0-6A6520D6ADE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175008" y="2892829"/>
            <a:ext cx="3507474" cy="32841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10283A"/>
                </a:solidFill>
              </a:defRPr>
            </a:lvl2pPr>
            <a:lvl3pPr marL="914400" indent="0">
              <a:buNone/>
              <a:defRPr sz="2000">
                <a:solidFill>
                  <a:srgbClr val="10283A"/>
                </a:solidFill>
              </a:defRPr>
            </a:lvl3pPr>
            <a:lvl4pPr marL="1371600" indent="0">
              <a:buNone/>
              <a:defRPr sz="2000">
                <a:solidFill>
                  <a:srgbClr val="10283A"/>
                </a:solidFill>
              </a:defRPr>
            </a:lvl4pPr>
            <a:lvl5pPr marL="1828800" indent="0">
              <a:buNone/>
              <a:defRPr sz="2000">
                <a:solidFill>
                  <a:srgbClr val="10283A"/>
                </a:solidFill>
              </a:defRPr>
            </a:lvl5pPr>
          </a:lstStyle>
          <a:p>
            <a:pPr lvl="0"/>
            <a:r>
              <a:rPr lang="en-US"/>
              <a:t>Click to edit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EEAC885B-A4A4-DCB2-7EAC-A1F1A996CE75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614E3177-C0BC-55FC-4E39-B45CD33145B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175008" y="2055812"/>
            <a:ext cx="2689727" cy="620511"/>
          </a:xfrm>
        </p:spPr>
        <p:txBody>
          <a:bodyPr>
            <a:normAutofit/>
          </a:bodyPr>
          <a:lstStyle>
            <a:lvl1pPr marL="0" indent="0">
              <a:buNone/>
              <a:defRPr sz="2800" b="1">
                <a:solidFill>
                  <a:srgbClr val="10283A"/>
                </a:solidFill>
              </a:defRPr>
            </a:lvl1pPr>
            <a:lvl2pPr marL="457200" indent="0">
              <a:buNone/>
              <a:defRPr sz="2000">
                <a:solidFill>
                  <a:srgbClr val="FF0000"/>
                </a:solidFill>
              </a:defRPr>
            </a:lvl2pPr>
            <a:lvl3pPr marL="914400" indent="0">
              <a:buNone/>
              <a:defRPr sz="2000">
                <a:solidFill>
                  <a:srgbClr val="FF0000"/>
                </a:solidFill>
              </a:defRPr>
            </a:lvl3pPr>
            <a:lvl4pPr marL="1371600" indent="0">
              <a:buNone/>
              <a:defRPr sz="2000">
                <a:solidFill>
                  <a:srgbClr val="FF0000"/>
                </a:solidFill>
              </a:defRPr>
            </a:lvl4pPr>
            <a:lvl5pPr marL="1828800" indent="0">
              <a:buNone/>
              <a:defRPr sz="2000">
                <a:solidFill>
                  <a:srgbClr val="FF0000"/>
                </a:solidFill>
              </a:defRPr>
            </a:lvl5pPr>
          </a:lstStyle>
          <a:p>
            <a:pPr lvl="0"/>
            <a:r>
              <a:rPr lang="en-US"/>
              <a:t>Click to edit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38E42E70-E1D6-307E-10B0-2F5B246987F6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C688E37B-3A75-DC2A-18E6-0C9A78AF498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58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D7E2D6-6541-EB56-B25E-8362BF1544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359229"/>
            <a:ext cx="10514012" cy="1324800"/>
          </a:xfrm>
        </p:spPr>
        <p:txBody>
          <a:bodyPr lIns="90000" anchor="ctr" anchorCtr="0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81CF4477-6D3D-2D7E-2E3D-CAC0483B27E4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839786" y="1825625"/>
            <a:ext cx="5925600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42425175-C340-950A-69CF-C6171BA23D5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4B12EA37-2B28-33A5-1D17-A7374800F6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Picture Placeholder 6">
            <a:extLst>
              <a:ext uri="{FF2B5EF4-FFF2-40B4-BE49-F238E27FC236}">
                <a16:creationId xmlns:a16="http://schemas.microsoft.com/office/drawing/2014/main" id="{CA4EBAB2-2311-6FE2-E181-A5CFDE27369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7E500551-D285-656B-C70E-28D67588B21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9483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half+half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5148E20-5D43-7AC1-2CBA-646804B0C41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DD5482B-AD0D-3C27-8EAF-545874468D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85755" cy="4351338"/>
          </a:xfrm>
          <a:noFill/>
          <a:ln w="28575">
            <a:solidFill>
              <a:srgbClr val="F7E3D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A6B4E72-9314-1FB6-C6F9-E376D38B8B14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6168047" y="1825625"/>
            <a:ext cx="5185755" cy="4351338"/>
          </a:xfrm>
          <a:noFill/>
          <a:ln w="28575">
            <a:solidFill>
              <a:srgbClr val="F7E3D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5">
            <a:extLst>
              <a:ext uri="{FF2B5EF4-FFF2-40B4-BE49-F238E27FC236}">
                <a16:creationId xmlns:a16="http://schemas.microsoft.com/office/drawing/2014/main" id="{696E6C59-88A6-6AAD-2EF9-640ABA1F3F0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1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+resources bo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083829" cy="4351338"/>
          </a:xfrm>
          <a:solidFill>
            <a:schemeClr val="bg1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5360CA8-9563-DFF9-85DA-504D23632949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8179724" y="1825625"/>
            <a:ext cx="3174076" cy="4351338"/>
          </a:xfrm>
          <a:custGeom>
            <a:avLst/>
            <a:gdLst>
              <a:gd name="connsiteX0" fmla="*/ 0 w 3174076"/>
              <a:gd name="connsiteY0" fmla="*/ 0 h 4351338"/>
              <a:gd name="connsiteX1" fmla="*/ 539593 w 3174076"/>
              <a:gd name="connsiteY1" fmla="*/ 0 h 4351338"/>
              <a:gd name="connsiteX2" fmla="*/ 1079186 w 3174076"/>
              <a:gd name="connsiteY2" fmla="*/ 0 h 4351338"/>
              <a:gd name="connsiteX3" fmla="*/ 1650520 w 3174076"/>
              <a:gd name="connsiteY3" fmla="*/ 0 h 4351338"/>
              <a:gd name="connsiteX4" fmla="*/ 2253594 w 3174076"/>
              <a:gd name="connsiteY4" fmla="*/ 0 h 4351338"/>
              <a:gd name="connsiteX5" fmla="*/ 3174076 w 3174076"/>
              <a:gd name="connsiteY5" fmla="*/ 0 h 4351338"/>
              <a:gd name="connsiteX6" fmla="*/ 3174076 w 3174076"/>
              <a:gd name="connsiteY6" fmla="*/ 708646 h 4351338"/>
              <a:gd name="connsiteX7" fmla="*/ 3174076 w 3174076"/>
              <a:gd name="connsiteY7" fmla="*/ 1199726 h 4351338"/>
              <a:gd name="connsiteX8" fmla="*/ 3174076 w 3174076"/>
              <a:gd name="connsiteY8" fmla="*/ 1734319 h 4351338"/>
              <a:gd name="connsiteX9" fmla="*/ 3174076 w 3174076"/>
              <a:gd name="connsiteY9" fmla="*/ 2312425 h 4351338"/>
              <a:gd name="connsiteX10" fmla="*/ 3174076 w 3174076"/>
              <a:gd name="connsiteY10" fmla="*/ 2890532 h 4351338"/>
              <a:gd name="connsiteX11" fmla="*/ 3174076 w 3174076"/>
              <a:gd name="connsiteY11" fmla="*/ 3425125 h 4351338"/>
              <a:gd name="connsiteX12" fmla="*/ 3174076 w 3174076"/>
              <a:gd name="connsiteY12" fmla="*/ 4351338 h 4351338"/>
              <a:gd name="connsiteX13" fmla="*/ 2475779 w 3174076"/>
              <a:gd name="connsiteY13" fmla="*/ 4351338 h 4351338"/>
              <a:gd name="connsiteX14" fmla="*/ 1809223 w 3174076"/>
              <a:gd name="connsiteY14" fmla="*/ 4351338 h 4351338"/>
              <a:gd name="connsiteX15" fmla="*/ 1206149 w 3174076"/>
              <a:gd name="connsiteY15" fmla="*/ 4351338 h 4351338"/>
              <a:gd name="connsiteX16" fmla="*/ 0 w 3174076"/>
              <a:gd name="connsiteY16" fmla="*/ 4351338 h 4351338"/>
              <a:gd name="connsiteX17" fmla="*/ 0 w 3174076"/>
              <a:gd name="connsiteY17" fmla="*/ 3642692 h 4351338"/>
              <a:gd name="connsiteX18" fmla="*/ 0 w 3174076"/>
              <a:gd name="connsiteY18" fmla="*/ 3151612 h 4351338"/>
              <a:gd name="connsiteX19" fmla="*/ 0 w 3174076"/>
              <a:gd name="connsiteY19" fmla="*/ 2486479 h 4351338"/>
              <a:gd name="connsiteX20" fmla="*/ 0 w 3174076"/>
              <a:gd name="connsiteY20" fmla="*/ 1995399 h 4351338"/>
              <a:gd name="connsiteX21" fmla="*/ 0 w 3174076"/>
              <a:gd name="connsiteY21" fmla="*/ 1286753 h 4351338"/>
              <a:gd name="connsiteX22" fmla="*/ 0 w 3174076"/>
              <a:gd name="connsiteY22" fmla="*/ 665133 h 4351338"/>
              <a:gd name="connsiteX23" fmla="*/ 0 w 3174076"/>
              <a:gd name="connsiteY23" fmla="*/ 0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174076" h="4351338" fill="none" extrusionOk="0">
                <a:moveTo>
                  <a:pt x="0" y="0"/>
                </a:moveTo>
                <a:cubicBezTo>
                  <a:pt x="268416" y="-23827"/>
                  <a:pt x="352197" y="24648"/>
                  <a:pt x="539593" y="0"/>
                </a:cubicBezTo>
                <a:cubicBezTo>
                  <a:pt x="726989" y="-24648"/>
                  <a:pt x="971240" y="-20080"/>
                  <a:pt x="1079186" y="0"/>
                </a:cubicBezTo>
                <a:cubicBezTo>
                  <a:pt x="1187132" y="20080"/>
                  <a:pt x="1440798" y="-18762"/>
                  <a:pt x="1650520" y="0"/>
                </a:cubicBezTo>
                <a:cubicBezTo>
                  <a:pt x="1860242" y="18762"/>
                  <a:pt x="2083458" y="-8389"/>
                  <a:pt x="2253594" y="0"/>
                </a:cubicBezTo>
                <a:cubicBezTo>
                  <a:pt x="2423730" y="8389"/>
                  <a:pt x="2941083" y="-37671"/>
                  <a:pt x="3174076" y="0"/>
                </a:cubicBezTo>
                <a:cubicBezTo>
                  <a:pt x="3171503" y="328352"/>
                  <a:pt x="3162404" y="507417"/>
                  <a:pt x="3174076" y="708646"/>
                </a:cubicBezTo>
                <a:cubicBezTo>
                  <a:pt x="3185748" y="909875"/>
                  <a:pt x="3188485" y="1079887"/>
                  <a:pt x="3174076" y="1199726"/>
                </a:cubicBezTo>
                <a:cubicBezTo>
                  <a:pt x="3159667" y="1319565"/>
                  <a:pt x="3151895" y="1579508"/>
                  <a:pt x="3174076" y="1734319"/>
                </a:cubicBezTo>
                <a:cubicBezTo>
                  <a:pt x="3196257" y="1889130"/>
                  <a:pt x="3195829" y="2045705"/>
                  <a:pt x="3174076" y="2312425"/>
                </a:cubicBezTo>
                <a:cubicBezTo>
                  <a:pt x="3152323" y="2579145"/>
                  <a:pt x="3169865" y="2685824"/>
                  <a:pt x="3174076" y="2890532"/>
                </a:cubicBezTo>
                <a:cubicBezTo>
                  <a:pt x="3178287" y="3095240"/>
                  <a:pt x="3171104" y="3213803"/>
                  <a:pt x="3174076" y="3425125"/>
                </a:cubicBezTo>
                <a:cubicBezTo>
                  <a:pt x="3177048" y="3636447"/>
                  <a:pt x="3154403" y="4108609"/>
                  <a:pt x="3174076" y="4351338"/>
                </a:cubicBezTo>
                <a:cubicBezTo>
                  <a:pt x="3031832" y="4321705"/>
                  <a:pt x="2622579" y="4372546"/>
                  <a:pt x="2475779" y="4351338"/>
                </a:cubicBezTo>
                <a:cubicBezTo>
                  <a:pt x="2328979" y="4330130"/>
                  <a:pt x="2072231" y="4349691"/>
                  <a:pt x="1809223" y="4351338"/>
                </a:cubicBezTo>
                <a:cubicBezTo>
                  <a:pt x="1546215" y="4352985"/>
                  <a:pt x="1343102" y="4378518"/>
                  <a:pt x="1206149" y="4351338"/>
                </a:cubicBezTo>
                <a:cubicBezTo>
                  <a:pt x="1069196" y="4324158"/>
                  <a:pt x="376438" y="4330080"/>
                  <a:pt x="0" y="4351338"/>
                </a:cubicBezTo>
                <a:cubicBezTo>
                  <a:pt x="32564" y="4157387"/>
                  <a:pt x="11478" y="3815685"/>
                  <a:pt x="0" y="3642692"/>
                </a:cubicBezTo>
                <a:cubicBezTo>
                  <a:pt x="-11478" y="3469699"/>
                  <a:pt x="-17769" y="3356878"/>
                  <a:pt x="0" y="3151612"/>
                </a:cubicBezTo>
                <a:cubicBezTo>
                  <a:pt x="17769" y="2946346"/>
                  <a:pt x="12578" y="2797666"/>
                  <a:pt x="0" y="2486479"/>
                </a:cubicBezTo>
                <a:cubicBezTo>
                  <a:pt x="-12578" y="2175292"/>
                  <a:pt x="-9907" y="2104087"/>
                  <a:pt x="0" y="1995399"/>
                </a:cubicBezTo>
                <a:cubicBezTo>
                  <a:pt x="9907" y="1886711"/>
                  <a:pt x="11327" y="1512831"/>
                  <a:pt x="0" y="1286753"/>
                </a:cubicBezTo>
                <a:cubicBezTo>
                  <a:pt x="-11327" y="1060675"/>
                  <a:pt x="5859" y="832266"/>
                  <a:pt x="0" y="665133"/>
                </a:cubicBezTo>
                <a:cubicBezTo>
                  <a:pt x="-5859" y="498000"/>
                  <a:pt x="75" y="259686"/>
                  <a:pt x="0" y="0"/>
                </a:cubicBezTo>
                <a:close/>
              </a:path>
              <a:path w="3174076" h="4351338" stroke="0" extrusionOk="0">
                <a:moveTo>
                  <a:pt x="0" y="0"/>
                </a:moveTo>
                <a:cubicBezTo>
                  <a:pt x="238831" y="14723"/>
                  <a:pt x="480051" y="-10538"/>
                  <a:pt x="698297" y="0"/>
                </a:cubicBezTo>
                <a:cubicBezTo>
                  <a:pt x="916543" y="10538"/>
                  <a:pt x="1154726" y="13383"/>
                  <a:pt x="1301371" y="0"/>
                </a:cubicBezTo>
                <a:cubicBezTo>
                  <a:pt x="1448016" y="-13383"/>
                  <a:pt x="1807132" y="-30"/>
                  <a:pt x="1999668" y="0"/>
                </a:cubicBezTo>
                <a:cubicBezTo>
                  <a:pt x="2192204" y="30"/>
                  <a:pt x="2655866" y="13746"/>
                  <a:pt x="3174076" y="0"/>
                </a:cubicBezTo>
                <a:cubicBezTo>
                  <a:pt x="3154416" y="328479"/>
                  <a:pt x="3156727" y="507405"/>
                  <a:pt x="3174076" y="665133"/>
                </a:cubicBezTo>
                <a:cubicBezTo>
                  <a:pt x="3191425" y="822861"/>
                  <a:pt x="3193977" y="1042506"/>
                  <a:pt x="3174076" y="1199726"/>
                </a:cubicBezTo>
                <a:cubicBezTo>
                  <a:pt x="3154175" y="1356946"/>
                  <a:pt x="3183847" y="1517591"/>
                  <a:pt x="3174076" y="1821346"/>
                </a:cubicBezTo>
                <a:cubicBezTo>
                  <a:pt x="3164305" y="2125101"/>
                  <a:pt x="3194528" y="2073601"/>
                  <a:pt x="3174076" y="2312425"/>
                </a:cubicBezTo>
                <a:cubicBezTo>
                  <a:pt x="3153624" y="2551249"/>
                  <a:pt x="3185805" y="2772558"/>
                  <a:pt x="3174076" y="2934045"/>
                </a:cubicBezTo>
                <a:cubicBezTo>
                  <a:pt x="3162347" y="3095532"/>
                  <a:pt x="3155247" y="3369274"/>
                  <a:pt x="3174076" y="3599178"/>
                </a:cubicBezTo>
                <a:cubicBezTo>
                  <a:pt x="3192905" y="3829082"/>
                  <a:pt x="3154199" y="4122520"/>
                  <a:pt x="3174076" y="4351338"/>
                </a:cubicBezTo>
                <a:cubicBezTo>
                  <a:pt x="2875561" y="4332635"/>
                  <a:pt x="2778934" y="4334576"/>
                  <a:pt x="2571002" y="4351338"/>
                </a:cubicBezTo>
                <a:cubicBezTo>
                  <a:pt x="2363070" y="4368100"/>
                  <a:pt x="2267472" y="4359571"/>
                  <a:pt x="2031409" y="4351338"/>
                </a:cubicBezTo>
                <a:cubicBezTo>
                  <a:pt x="1795346" y="4343105"/>
                  <a:pt x="1673628" y="4348935"/>
                  <a:pt x="1396593" y="4351338"/>
                </a:cubicBezTo>
                <a:cubicBezTo>
                  <a:pt x="1119558" y="4353741"/>
                  <a:pt x="1036303" y="4351322"/>
                  <a:pt x="793519" y="4351338"/>
                </a:cubicBezTo>
                <a:cubicBezTo>
                  <a:pt x="550735" y="4351354"/>
                  <a:pt x="330547" y="4384738"/>
                  <a:pt x="0" y="4351338"/>
                </a:cubicBezTo>
                <a:cubicBezTo>
                  <a:pt x="12507" y="4129693"/>
                  <a:pt x="4998" y="4047075"/>
                  <a:pt x="0" y="3860258"/>
                </a:cubicBezTo>
                <a:cubicBezTo>
                  <a:pt x="-4998" y="3673441"/>
                  <a:pt x="3114" y="3407381"/>
                  <a:pt x="0" y="3151612"/>
                </a:cubicBezTo>
                <a:cubicBezTo>
                  <a:pt x="-3114" y="2895843"/>
                  <a:pt x="16768" y="2799560"/>
                  <a:pt x="0" y="2617019"/>
                </a:cubicBezTo>
                <a:cubicBezTo>
                  <a:pt x="-16768" y="2434478"/>
                  <a:pt x="-28652" y="2250010"/>
                  <a:pt x="0" y="1908373"/>
                </a:cubicBezTo>
                <a:cubicBezTo>
                  <a:pt x="28652" y="1566736"/>
                  <a:pt x="-2930" y="1442324"/>
                  <a:pt x="0" y="1199726"/>
                </a:cubicBezTo>
                <a:cubicBezTo>
                  <a:pt x="2930" y="957128"/>
                  <a:pt x="8576" y="401800"/>
                  <a:pt x="0" y="0"/>
                </a:cubicBezTo>
                <a:close/>
              </a:path>
            </a:pathLst>
          </a:custGeom>
          <a:solidFill>
            <a:srgbClr val="F7E3D4"/>
          </a:solidFill>
          <a:ln w="19050" cap="sq">
            <a:solidFill>
              <a:srgbClr val="A44A00"/>
            </a:solidFill>
            <a:extLst>
              <a:ext uri="{C807C97D-BFC1-408E-A445-0C87EB9F89A2}">
                <ask:lineSketchStyleProps xmlns:ask="http://schemas.microsoft.com/office/drawing/2018/sketchyshapes" sd="809461488">
                  <ask:type>
                    <ask:lineSketchFreehand/>
                  </ask:type>
                </ask:lineSketchStyleProps>
              </a:ext>
            </a:extLst>
          </a:ln>
        </p:spPr>
        <p:txBody>
          <a:bodyPr lIns="180000" tIns="180000" rIns="180000" bIns="180000"/>
          <a:lstStyle>
            <a:lvl1pPr>
              <a:buClr>
                <a:srgbClr val="534C29"/>
              </a:buClr>
              <a:buFont typeface="Arial" panose="020B0604020202020204" pitchFamily="34" charset="0"/>
              <a:buChar char="•"/>
              <a:defRPr/>
            </a:lvl1pPr>
            <a:lvl2pPr>
              <a:buClr>
                <a:srgbClr val="534C29"/>
              </a:buClr>
              <a:defRPr/>
            </a:lvl2pPr>
            <a:lvl3pPr>
              <a:buClr>
                <a:srgbClr val="534C29"/>
              </a:buClr>
              <a:defRPr/>
            </a:lvl3pPr>
            <a:lvl4pPr>
              <a:buClr>
                <a:srgbClr val="534C29"/>
              </a:buClr>
              <a:defRPr/>
            </a:lvl4pPr>
            <a:lvl5pPr>
              <a:buClr>
                <a:srgbClr val="534C29"/>
              </a:buClr>
              <a:defRPr/>
            </a:lvl5pPr>
          </a:lstStyle>
          <a:p>
            <a:pPr lvl="0"/>
            <a:r>
              <a:rPr lang="en-US"/>
              <a:t>Click to edit Resources needed 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6EB070F2-6F26-BF10-67CE-69E180ABB02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2A0DF2A7-0629-D96D-E8DE-CF6382205B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5807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+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838200" y="1825625"/>
            <a:ext cx="10515600" cy="3714142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AF71F1-E160-0253-6C35-1902EF17E141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199" y="5744095"/>
            <a:ext cx="10515599" cy="432867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en-US"/>
              <a:t>Click to add video caption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0F22526-93EA-A54F-8955-72F18A8777F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483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10" name="Media Placeholder 9">
            <a:extLst>
              <a:ext uri="{FF2B5EF4-FFF2-40B4-BE49-F238E27FC236}">
                <a16:creationId xmlns:a16="http://schemas.microsoft.com/office/drawing/2014/main" id="{0095BD2F-F391-2580-EF45-78A8400DE8A8}"/>
              </a:ext>
            </a:extLst>
          </p:cNvPr>
          <p:cNvSpPr>
            <a:spLocks noGrp="1"/>
          </p:cNvSpPr>
          <p:nvPr>
            <p:ph type="media" sz="quarter" idx="12"/>
          </p:nvPr>
        </p:nvSpPr>
        <p:spPr>
          <a:xfrm>
            <a:off x="1345277" y="1825625"/>
            <a:ext cx="2863468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42B8CCDF-DB6F-8C00-F908-1C017D9AF93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2528ACA5-1D17-0F9C-8E33-B422C18BAE2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Media Placeholder 9">
            <a:extLst>
              <a:ext uri="{FF2B5EF4-FFF2-40B4-BE49-F238E27FC236}">
                <a16:creationId xmlns:a16="http://schemas.microsoft.com/office/drawing/2014/main" id="{7C2FE202-B601-6147-0FB5-4AB7192AC6B6}"/>
              </a:ext>
            </a:extLst>
          </p:cNvPr>
          <p:cNvSpPr>
            <a:spLocks noGrp="1"/>
          </p:cNvSpPr>
          <p:nvPr>
            <p:ph type="media" sz="quarter" idx="16"/>
          </p:nvPr>
        </p:nvSpPr>
        <p:spPr>
          <a:xfrm>
            <a:off x="4913252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Media Placeholder 9">
            <a:extLst>
              <a:ext uri="{FF2B5EF4-FFF2-40B4-BE49-F238E27FC236}">
                <a16:creationId xmlns:a16="http://schemas.microsoft.com/office/drawing/2014/main" id="{F0776623-6A70-FD98-13E7-8CFD1D7A8CD8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8485779" y="1825625"/>
            <a:ext cx="2868020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5" name="Media Placeholder 9">
            <a:extLst>
              <a:ext uri="{FF2B5EF4-FFF2-40B4-BE49-F238E27FC236}">
                <a16:creationId xmlns:a16="http://schemas.microsoft.com/office/drawing/2014/main" id="{80610CF5-9B18-B334-BD20-03A5707860BB}"/>
              </a:ext>
            </a:extLst>
          </p:cNvPr>
          <p:cNvSpPr>
            <a:spLocks noGrp="1"/>
          </p:cNvSpPr>
          <p:nvPr>
            <p:ph type="media" sz="quarter" idx="18"/>
          </p:nvPr>
        </p:nvSpPr>
        <p:spPr>
          <a:xfrm>
            <a:off x="3128522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6" name="Media Placeholder 9">
            <a:extLst>
              <a:ext uri="{FF2B5EF4-FFF2-40B4-BE49-F238E27FC236}">
                <a16:creationId xmlns:a16="http://schemas.microsoft.com/office/drawing/2014/main" id="{97A3AAEF-B4B9-1F0C-2696-3B9A63ECF378}"/>
              </a:ext>
            </a:extLst>
          </p:cNvPr>
          <p:cNvSpPr>
            <a:spLocks noGrp="1"/>
          </p:cNvSpPr>
          <p:nvPr>
            <p:ph type="media" sz="quarter" idx="19"/>
          </p:nvPr>
        </p:nvSpPr>
        <p:spPr>
          <a:xfrm>
            <a:off x="6701049" y="4046026"/>
            <a:ext cx="2869506" cy="20145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B25DEF2-95E9-AF12-BA85-B95BD95DF635}"/>
              </a:ext>
            </a:extLst>
          </p:cNvPr>
          <p:cNvSpPr/>
          <p:nvPr userDrawn="1"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E458A704-8E63-8F81-D087-D63DDA59B5B6}"/>
              </a:ext>
            </a:extLst>
          </p:cNvPr>
          <p:cNvSpPr/>
          <p:nvPr userDrawn="1"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F33E243A-5AF3-2E4C-DF7E-DFCFF2A8F8EF}"/>
              </a:ext>
            </a:extLst>
          </p:cNvPr>
          <p:cNvSpPr/>
          <p:nvPr userDrawn="1"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7C2A6B0-34D4-2DD9-9C4C-3A414954B402}"/>
              </a:ext>
            </a:extLst>
          </p:cNvPr>
          <p:cNvSpPr/>
          <p:nvPr userDrawn="1"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E5FF401B-B15A-7261-E346-3FFC29F079E8}"/>
              </a:ext>
            </a:extLst>
          </p:cNvPr>
          <p:cNvSpPr/>
          <p:nvPr userDrawn="1"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A44A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C96D3EB-C064-812A-53FA-D4FC59E5889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22564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olid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515599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EBB2B898-75E4-BA92-0EDE-F8F75E140A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48AC809D-7F66-4616-8AE9-3559164B2725}"/>
              </a:ext>
            </a:extLst>
          </p:cNvPr>
          <p:cNvSpPr/>
          <p:nvPr userDrawn="1"/>
        </p:nvSpPr>
        <p:spPr>
          <a:xfrm>
            <a:off x="9973929" y="162686"/>
            <a:ext cx="2078545" cy="365125"/>
          </a:xfrm>
          <a:prstGeom prst="roundRect">
            <a:avLst/>
          </a:prstGeom>
          <a:solidFill>
            <a:srgbClr val="8E53E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0000" rtlCol="0" anchor="t" anchorCtr="0"/>
          <a:lstStyle/>
          <a:p>
            <a:pPr algn="l"/>
            <a:r>
              <a:rPr lang="en-US" sz="1400" b="1" i="0" dirty="0">
                <a:latin typeface="Arial Narrow" panose="020B0604020202020204" pitchFamily="34" charset="0"/>
                <a:cs typeface="Arial Narrow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152047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In this resour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400800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DC2ED04E-677C-C92B-8D41-838378B5328C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A5DD11EB-73B6-9FA1-9358-3BB8241E05F7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530353" y="1825625"/>
            <a:ext cx="3823447" cy="4351338"/>
          </a:xfrm>
          <a:solidFill>
            <a:schemeClr val="bg1"/>
          </a:solidFill>
          <a:ln w="28575">
            <a:solidFill>
              <a:srgbClr val="88A2FF"/>
            </a:solidFill>
          </a:ln>
        </p:spPr>
        <p:txBody>
          <a:bodyPr lIns="180000" tIns="144000" rIns="180000" bIns="144000">
            <a:noAutofit/>
          </a:bodyPr>
          <a:lstStyle>
            <a:lvl1pPr marL="0" indent="0">
              <a:buNone/>
              <a:defRPr sz="1800" u="none"/>
            </a:lvl1pPr>
            <a:lvl2pPr marL="457200" indent="0">
              <a:buNone/>
              <a:defRPr sz="1800"/>
            </a:lvl2pPr>
            <a:lvl3pPr marL="914400" indent="0">
              <a:buNone/>
              <a:defRPr sz="18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</a:lstStyle>
          <a:p>
            <a:pPr lvl="0"/>
            <a:r>
              <a:rPr lang="en-US"/>
              <a:t>Click to edit Skills and General competencies</a:t>
            </a:r>
          </a:p>
        </p:txBody>
      </p:sp>
      <p:sp>
        <p:nvSpPr>
          <p:cNvPr id="11" name="Text Placeholder 12">
            <a:extLst>
              <a:ext uri="{FF2B5EF4-FFF2-40B4-BE49-F238E27FC236}">
                <a16:creationId xmlns:a16="http://schemas.microsoft.com/office/drawing/2014/main" id="{35391365-8BD4-3948-009B-4610525006B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5">
            <a:extLst>
              <a:ext uri="{FF2B5EF4-FFF2-40B4-BE49-F238E27FC236}">
                <a16:creationId xmlns:a16="http://schemas.microsoft.com/office/drawing/2014/main" id="{08655A02-99DC-61B1-2336-5D080E557AE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2946103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  <a:endParaRPr lang="en-US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Introduction/Plenary</a:t>
            </a:r>
          </a:p>
        </p:txBody>
      </p:sp>
    </p:spTree>
    <p:extLst>
      <p:ext uri="{BB962C8B-B14F-4D97-AF65-F5344CB8AC3E}">
        <p14:creationId xmlns:p14="http://schemas.microsoft.com/office/powerpoint/2010/main" val="35087137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solidFill>
              <a:srgbClr val="F7E3D4"/>
            </a:solidFill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456402D-9FD0-4E90-15E7-18D5BE69865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1000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_full width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7E3D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algn="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Introduction/Plenary</a:t>
            </a: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927FA953-FAA1-35E6-D6EB-E529BDA03F7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44703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ox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solidFill>
            <a:srgbClr val="F7E3D4"/>
          </a:solidFill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1874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tro/Plenary_text+image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E28D89-88F2-7B76-6175-229131C103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921829" cy="4351338"/>
          </a:xfrm>
          <a:noFill/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389DC1-D122-5083-AC82-273A6F5C1A1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/>
              <a:t>Introduction/Plenary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2D77770-603A-956D-71F8-59FAB1C3591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989083" y="1825625"/>
            <a:ext cx="4364717" cy="4351338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75581552-1077-6B8E-2257-50FA8352213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39015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text_full width_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735EC5-DC07-D418-27AB-D7661B6393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GB"/>
              <a:t>Click to add title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71D481-6A8A-F2BA-8418-1DA536508979}"/>
              </a:ext>
            </a:extLst>
          </p:cNvPr>
          <p:cNvSpPr>
            <a:spLocks noGrp="1"/>
          </p:cNvSpPr>
          <p:nvPr>
            <p:ph idx="1"/>
          </p:nvPr>
        </p:nvSpPr>
        <p:spPr>
          <a:noFill/>
          <a:ln w="28575">
            <a:noFill/>
          </a:ln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886DD7F-EBE6-95A7-5C4D-FB522DE24B7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12">
            <a:extLst>
              <a:ext uri="{FF2B5EF4-FFF2-40B4-BE49-F238E27FC236}">
                <a16:creationId xmlns:a16="http://schemas.microsoft.com/office/drawing/2014/main" id="{EB95CEFE-2254-582E-AA71-BEC4140C9F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Text Placeholder 5">
            <a:extLst>
              <a:ext uri="{FF2B5EF4-FFF2-40B4-BE49-F238E27FC236}">
                <a16:creationId xmlns:a16="http://schemas.microsoft.com/office/drawing/2014/main" id="{3E3A2DDC-893D-4175-1696-3EB4EE3B282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392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ctivity_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A close up of a pink and black corner&#10;&#10;AI-generated content may be incorrect.">
            <a:extLst>
              <a:ext uri="{FF2B5EF4-FFF2-40B4-BE49-F238E27FC236}">
                <a16:creationId xmlns:a16="http://schemas.microsoft.com/office/drawing/2014/main" id="{3B602469-97B8-5CC1-00B3-AAA5DAF08A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556311" y="1610869"/>
            <a:ext cx="4635689" cy="524713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F9BF35E-4FF2-56EA-FEEA-82EBBA1503F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/>
              <a:t>Click to add title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412059-CE26-DF3F-AEE5-9C0A0884B4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6400801" cy="4351338"/>
          </a:xfrm>
        </p:spPr>
        <p:txBody>
          <a:bodyPr lIns="180000" tIns="180000" rIns="180000" bIns="180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5A4879B2-B6EE-DE7B-2C83-25EEB102F0BB}"/>
              </a:ext>
            </a:extLst>
          </p:cNvPr>
          <p:cNvSpPr txBox="1">
            <a:spLocks/>
          </p:cNvSpPr>
          <p:nvPr userDrawn="1"/>
        </p:nvSpPr>
        <p:spPr>
          <a:xfrm>
            <a:off x="72390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Gatsby Technical Education Projects 2026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Version 1, August 2026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1F936F32-0F00-143C-23D0-72E9A6BD48B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38200" y="6356349"/>
            <a:ext cx="4210050" cy="365125"/>
          </a:xfrm>
        </p:spPr>
        <p:txBody>
          <a:bodyPr anchor="ctr" anchorCtr="0">
            <a:noAutofit/>
          </a:bodyPr>
          <a:lstStyle>
            <a:lvl1pPr marL="0" indent="0">
              <a:buNone/>
              <a:defRPr sz="1200">
                <a:solidFill>
                  <a:srgbClr val="898989"/>
                </a:solidFill>
              </a:defRPr>
            </a:lvl1pPr>
            <a:lvl2pPr marL="457200" indent="0">
              <a:buNone/>
              <a:defRPr sz="1200">
                <a:solidFill>
                  <a:srgbClr val="898989"/>
                </a:solidFill>
              </a:defRPr>
            </a:lvl2pPr>
            <a:lvl3pPr marL="914400" indent="0">
              <a:buNone/>
              <a:defRPr sz="1200">
                <a:solidFill>
                  <a:srgbClr val="898989"/>
                </a:solidFill>
              </a:defRPr>
            </a:lvl3pPr>
            <a:lvl4pPr marL="1371600" indent="0">
              <a:buNone/>
              <a:defRPr sz="1200">
                <a:solidFill>
                  <a:srgbClr val="898989"/>
                </a:solidFill>
              </a:defRPr>
            </a:lvl4pPr>
            <a:lvl5pPr marL="1828800" indent="0">
              <a:buNone/>
              <a:defRPr sz="1200">
                <a:solidFill>
                  <a:srgbClr val="898989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41A34A0-B3C7-9D8F-29D1-E90D2E46B93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C"/>
          </a:solidFill>
        </p:spPr>
        <p:txBody>
          <a:bodyPr>
            <a:noAutofit/>
          </a:bodyPr>
          <a:lstStyle>
            <a:lvl1pPr marL="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1pPr>
            <a:lvl2pPr marL="4572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2pPr>
            <a:lvl3pPr marL="9144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3pPr>
            <a:lvl4pPr marL="13716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4pPr>
            <a:lvl5pPr marL="1828800" indent="0">
              <a:buNone/>
              <a:defRPr sz="1400" b="1">
                <a:solidFill>
                  <a:srgbClr val="FFFFFF"/>
                </a:solidFill>
                <a:latin typeface="Arial Narrow" panose="020B0606020202030204" pitchFamily="34" charset="0"/>
              </a:defRPr>
            </a:lvl5pPr>
          </a:lstStyle>
          <a:p>
            <a:pPr lvl="0"/>
            <a:r>
              <a:rPr lang="en-US" sz="1400" b="1" i="0">
                <a:latin typeface="Arial Narrow" panose="020B0604020202020204" pitchFamily="34" charset="0"/>
                <a:cs typeface="Arial Narrow" panose="020B0604020202020204" pitchFamily="34" charset="0"/>
              </a:rPr>
              <a:t>Activity 1/2/3/4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574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B8F53A4-0DF1-3C51-19B7-D75F9E1C727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4114800" cy="3651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D72BFA8-2D39-244F-4F2A-031D91E2EE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D84677-D669-F58E-69CC-70B9AE12C1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529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50" r:id="rId2"/>
    <p:sldLayoutId id="2147483672" r:id="rId3"/>
    <p:sldLayoutId id="2147483665" r:id="rId4"/>
    <p:sldLayoutId id="2147483661" r:id="rId5"/>
    <p:sldLayoutId id="2147483670" r:id="rId6"/>
    <p:sldLayoutId id="2147483674" r:id="rId7"/>
    <p:sldLayoutId id="2147483673" r:id="rId8"/>
    <p:sldLayoutId id="2147483652" r:id="rId9"/>
    <p:sldLayoutId id="2147483664" r:id="rId10"/>
    <p:sldLayoutId id="2147483657" r:id="rId11"/>
    <p:sldLayoutId id="2147483667" r:id="rId12"/>
    <p:sldLayoutId id="2147483668" r:id="rId13"/>
    <p:sldLayoutId id="2147483671" r:id="rId14"/>
    <p:sldLayoutId id="2147483662" r:id="rId15"/>
    <p:sldLayoutId id="2147483669" r:id="rId1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108000"/>
        </a:lnSpc>
        <a:spcBef>
          <a:spcPts val="1000"/>
        </a:spcBef>
        <a:buClr>
          <a:srgbClr val="A44A00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A44A00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A44A00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A44A00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108000"/>
        </a:lnSpc>
        <a:spcBef>
          <a:spcPts val="500"/>
        </a:spcBef>
        <a:buClr>
          <a:srgbClr val="A44A00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mraandelma.com/swot-analysis-statistics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867F5A-5A0F-C526-6E2A-AC6C470A9D3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GB" dirty="0"/>
              <a:t>Route: Business and Administration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9DCE04C9-F46F-4224-A880-738B1633B56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dirty="0"/>
              <a:t>Management and Administration</a:t>
            </a:r>
            <a:endParaRPr lang="en-GB" dirty="0"/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1F5EADF3-A590-4AFE-1185-A6960C9D1B6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Topic: </a:t>
            </a:r>
            <a:r>
              <a:rPr lang="en-GB" dirty="0"/>
              <a:t>Research skills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751806-CAEB-6B9E-B21F-4278168228F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19240754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42F15-9DAC-FCB7-01D1-9DB7AA00B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What makes a reliable source?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5ED57C-05E2-CE98-B8D7-544AF475783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GB" dirty="0"/>
              <a:t>A reliable source is:</a:t>
            </a:r>
          </a:p>
          <a:p>
            <a:pPr lvl="1"/>
            <a:r>
              <a:rPr lang="en-GB" dirty="0"/>
              <a:t>accurate (factually correct) </a:t>
            </a:r>
          </a:p>
          <a:p>
            <a:pPr lvl="1"/>
            <a:r>
              <a:rPr lang="en-GB" dirty="0"/>
              <a:t>trustworthy (comes from a credible organisation or expert) </a:t>
            </a:r>
          </a:p>
          <a:p>
            <a:pPr lvl="1"/>
            <a:r>
              <a:rPr lang="en-GB" dirty="0"/>
              <a:t>up to date (recent enough to be relevant) </a:t>
            </a:r>
          </a:p>
          <a:p>
            <a:pPr lvl="1"/>
            <a:r>
              <a:rPr lang="en-GB" dirty="0"/>
              <a:t>relevant (linked to the specific business/scenario).</a:t>
            </a:r>
          </a:p>
          <a:p>
            <a:r>
              <a:rPr lang="en-GB" dirty="0"/>
              <a:t>Ask yourself: Can I trust this information enough to base a business decision on it?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FD49D62-25C0-7531-2E53-6E89B48AEFDD}"/>
              </a:ext>
            </a:extLst>
          </p:cNvPr>
          <p:cNvSpPr txBox="1"/>
          <p:nvPr/>
        </p:nvSpPr>
        <p:spPr>
          <a:xfrm>
            <a:off x="7941924" y="2363056"/>
            <a:ext cx="35388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Key questions: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Who created it? (Government or blog?)</a:t>
            </a: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When was it published? (Recent enough to reflect current conditions?)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Why was it created? (To inform, sell, persuade or entertain?)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Does it link to the scenario? (Relevant to the business?)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AC9CB2-2459-2259-1CB3-4BFB27D74C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8EBB94-28C8-19D4-A4E6-2765AF55C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229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47AE03-06E0-1C89-A635-1FDDF662E7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3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8D3E70B-709E-6D9D-4F96-9E9CD7DDB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Primary research methods  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4FAF08-6B13-17ED-241A-EEBC68EEF58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6901" y="1422400"/>
            <a:ext cx="6921500" cy="5070475"/>
          </a:xfrm>
        </p:spPr>
        <p:txBody>
          <a:bodyPr>
            <a:noAutofit/>
          </a:bodyPr>
          <a:lstStyle/>
          <a:p>
            <a:pPr lvl="0"/>
            <a:r>
              <a:rPr lang="en-GB" sz="1800" b="1" dirty="0"/>
              <a:t>Questionnaires/surveys</a:t>
            </a:r>
            <a:r>
              <a:rPr lang="en-GB" sz="1800" dirty="0"/>
              <a:t> (online or paper) useful for collecting a lot of responses quickly. </a:t>
            </a:r>
          </a:p>
          <a:p>
            <a:pPr lvl="0"/>
            <a:r>
              <a:rPr lang="en-GB" sz="1800" b="1" dirty="0"/>
              <a:t>Interviews</a:t>
            </a:r>
            <a:r>
              <a:rPr lang="en-GB" sz="1800" dirty="0"/>
              <a:t> (face to face, phone or video) useful for getting detailed opinions from individual customers.</a:t>
            </a:r>
          </a:p>
          <a:p>
            <a:pPr lvl="0"/>
            <a:r>
              <a:rPr lang="en-GB" sz="1800" b="1" dirty="0"/>
              <a:t>Focus groups </a:t>
            </a:r>
            <a:r>
              <a:rPr lang="en-GB" sz="1800" dirty="0"/>
              <a:t>useful for discussing ideas with a small group and hearing different viewpoints. </a:t>
            </a:r>
          </a:p>
          <a:p>
            <a:pPr lvl="0"/>
            <a:r>
              <a:rPr lang="en-GB" sz="1800" b="1" dirty="0"/>
              <a:t>Observations</a:t>
            </a:r>
            <a:r>
              <a:rPr lang="en-GB" sz="1800" dirty="0"/>
              <a:t> useful for watching customer behaviour, e.g. which equipment or services are used most. </a:t>
            </a:r>
          </a:p>
          <a:p>
            <a:pPr lvl="0"/>
            <a:r>
              <a:rPr lang="en-GB" sz="1800" b="1" dirty="0"/>
              <a:t>Customer feedback forms</a:t>
            </a:r>
            <a:r>
              <a:rPr lang="en-GB" sz="1800" dirty="0"/>
              <a:t> useful for finding out what current customers like or dislike.</a:t>
            </a:r>
          </a:p>
          <a:p>
            <a:pPr lvl="0"/>
            <a:r>
              <a:rPr lang="en-GB" sz="1800" b="1" dirty="0"/>
              <a:t>Usability testing</a:t>
            </a:r>
            <a:r>
              <a:rPr lang="en-GB" sz="1800" dirty="0"/>
              <a:t> useful for testing apps, systems or services. </a:t>
            </a:r>
          </a:p>
          <a:p>
            <a:pPr lvl="0"/>
            <a:r>
              <a:rPr lang="en-GB" sz="1800" b="1" dirty="0"/>
              <a:t>Social media polls or direct engagement </a:t>
            </a:r>
            <a:r>
              <a:rPr lang="en-GB" sz="1800" dirty="0"/>
              <a:t>useful for quick opinions from followers and potential customers.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44BDCEE-CEB9-0889-005F-BE19F1B70710}"/>
              </a:ext>
            </a:extLst>
          </p:cNvPr>
          <p:cNvSpPr txBox="1"/>
          <p:nvPr/>
        </p:nvSpPr>
        <p:spPr>
          <a:xfrm>
            <a:off x="7941924" y="2363056"/>
            <a:ext cx="35388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Which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three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methods would be the most useful for Fit Life Performance?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Why would they be useful?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What strengths and weaknesses could they identify about the business? 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How could you use each research method? Give examples.</a:t>
            </a:r>
          </a:p>
          <a:p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What are the limitations of each?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E254D3-23BE-364F-AD6D-A221D9900D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695517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264AA-D713-3BD3-CD55-825234DC77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99BFD0-5025-2F6A-FB87-EE9932FE60A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4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CCDCFA3-17FC-2A42-44B2-AF69ECE6B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Secondary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95B248-FC48-9EA6-EC6A-A933B8E42C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7599" y="1422000"/>
            <a:ext cx="6922800" cy="5072400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en-GB" b="1" dirty="0"/>
              <a:t>Government statistics</a:t>
            </a:r>
            <a:r>
              <a:rPr lang="en-GB" dirty="0"/>
              <a:t> (e.g. population, employment, health data) </a:t>
            </a:r>
          </a:p>
          <a:p>
            <a:pPr lvl="0"/>
            <a:r>
              <a:rPr lang="en-GB" b="1" dirty="0"/>
              <a:t>Industry reports</a:t>
            </a:r>
            <a:r>
              <a:rPr lang="en-GB" dirty="0"/>
              <a:t> (e.g. trends, market growth) </a:t>
            </a:r>
          </a:p>
          <a:p>
            <a:pPr lvl="0"/>
            <a:r>
              <a:rPr lang="en-GB" b="1" dirty="0"/>
              <a:t>Competitor websites and pricing analysis </a:t>
            </a:r>
            <a:r>
              <a:rPr lang="en-GB" dirty="0"/>
              <a:t>(e.g. membership, services, prices) </a:t>
            </a:r>
          </a:p>
          <a:p>
            <a:pPr lvl="0"/>
            <a:r>
              <a:rPr lang="en-GB" b="1" dirty="0"/>
              <a:t>Online reviews</a:t>
            </a:r>
            <a:r>
              <a:rPr lang="en-GB" dirty="0"/>
              <a:t> (e.g. Google reviews, Trustpilot) </a:t>
            </a:r>
          </a:p>
          <a:p>
            <a:pPr lvl="0"/>
            <a:r>
              <a:rPr lang="en-GB" b="1" dirty="0"/>
              <a:t>Market research reports</a:t>
            </a:r>
            <a:r>
              <a:rPr lang="en-GB" dirty="0"/>
              <a:t> (e.g. market intelligence agencies) </a:t>
            </a:r>
          </a:p>
          <a:p>
            <a:pPr lvl="0"/>
            <a:r>
              <a:rPr lang="en-GB" b="1" dirty="0"/>
              <a:t>Social media analysis</a:t>
            </a:r>
            <a:r>
              <a:rPr lang="en-GB" dirty="0"/>
              <a:t> (e.g. trends, engagement, competitors) </a:t>
            </a:r>
          </a:p>
          <a:p>
            <a:pPr lvl="0"/>
            <a:r>
              <a:rPr lang="en-GB" b="1" dirty="0"/>
              <a:t>News articles and business publications </a:t>
            </a:r>
            <a:r>
              <a:rPr lang="en-GB" dirty="0"/>
              <a:t>(e.g. current events/developments) </a:t>
            </a:r>
          </a:p>
          <a:p>
            <a:pPr lvl="0"/>
            <a:r>
              <a:rPr lang="en-GB" b="1" dirty="0"/>
              <a:t>Local council or city data</a:t>
            </a:r>
            <a:r>
              <a:rPr lang="en-GB" dirty="0"/>
              <a:t> (e.g. footfall, development plans) </a:t>
            </a:r>
          </a:p>
          <a:p>
            <a:pPr lvl="0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51F1F69-6D01-1BD2-05E9-5F4CAC48C58F}"/>
              </a:ext>
            </a:extLst>
          </p:cNvPr>
          <p:cNvSpPr txBox="1"/>
          <p:nvPr/>
        </p:nvSpPr>
        <p:spPr>
          <a:xfrm>
            <a:off x="7941925" y="2363056"/>
            <a:ext cx="341187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What is the purpose of each type of source?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How could each source be used?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What data do you need to look for?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How would this be relevant to Fit Life Performance?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What are the limitations of using each source type?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397D448-2BC7-6FCF-DAD9-7190A8B8E06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1516123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CAF224-CFBF-F508-6BDA-2A95E65BE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2FBCB8C-3257-8337-90F7-BC5708C15E3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Plenary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574C6AA-24B1-868D-8E84-761F3F0C38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In this lesson, we have: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435E4C-F07B-9A39-DC1F-FFE46B3EB9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180000" tIns="180000" rIns="180000" bIns="180000" rtlCol="0" anchor="t"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identified and evaluated relevant and reliable sources of information appropriate for Fit Life Performance</a:t>
            </a:r>
          </a:p>
          <a:p>
            <a:r>
              <a:rPr lang="en-GB" dirty="0">
                <a:latin typeface="Arial"/>
                <a:cs typeface="Arial"/>
              </a:rPr>
              <a:t>explained appropriate primary and secondary research tools to collect data relevant to Fit Life Performance</a:t>
            </a:r>
            <a:endParaRPr lang="en-GB" dirty="0">
              <a:solidFill>
                <a:srgbClr val="000000"/>
              </a:solidFill>
            </a:endParaRPr>
          </a:p>
          <a:p>
            <a:r>
              <a:rPr lang="en-GB" dirty="0">
                <a:latin typeface="Arial"/>
                <a:cs typeface="Arial"/>
              </a:rPr>
              <a:t>analysed the strengths, weaknesses, opportunities and threats (SWOT) of Fit Life Performance.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63F6D36-8A68-5224-C6F1-8FB27FC203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93127"/>
            <a:ext cx="3823447" cy="4012373"/>
          </a:xfrm>
        </p:spPr>
        <p:txBody>
          <a:bodyPr/>
          <a:lstStyle/>
          <a:p>
            <a:r>
              <a:rPr lang="en-GB" sz="1200" b="1" dirty="0"/>
              <a:t>Skills</a:t>
            </a:r>
          </a:p>
          <a:p>
            <a:r>
              <a:rPr lang="en-GB" sz="1200" dirty="0"/>
              <a:t>CSF: Undertaking research</a:t>
            </a:r>
          </a:p>
          <a:p>
            <a:r>
              <a:rPr lang="en-GB" sz="1200" b="1" dirty="0"/>
              <a:t>General competencies</a:t>
            </a:r>
          </a:p>
          <a:p>
            <a:r>
              <a:rPr lang="en-GB" sz="1200" dirty="0"/>
              <a:t>English:</a:t>
            </a:r>
          </a:p>
          <a:p>
            <a:r>
              <a:rPr lang="en-GB" sz="1200" dirty="0"/>
              <a:t>EC1 Convey technical information to different audiences</a:t>
            </a:r>
          </a:p>
          <a:p>
            <a:r>
              <a:rPr lang="en-GB" sz="1200" dirty="0"/>
              <a:t>EC4 Summarise information/ideas</a:t>
            </a:r>
          </a:p>
          <a:p>
            <a:r>
              <a:rPr lang="en-GB" sz="1200" dirty="0"/>
              <a:t>EC5 Synthesise information</a:t>
            </a:r>
          </a:p>
          <a:p>
            <a:r>
              <a:rPr lang="en-GB" sz="1200" dirty="0"/>
              <a:t>Maths:</a:t>
            </a:r>
          </a:p>
          <a:p>
            <a:r>
              <a:rPr lang="en-GB" sz="1200" dirty="0"/>
              <a:t>MC6 Understanding data and risk</a:t>
            </a:r>
          </a:p>
          <a:p>
            <a:r>
              <a:rPr lang="en-GB" sz="1200" dirty="0"/>
              <a:t>Digital:</a:t>
            </a:r>
          </a:p>
          <a:p>
            <a:r>
              <a:rPr lang="en-GB" sz="1200" dirty="0"/>
              <a:t>DC1 Use digital technology and media effectively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255AD5-0F90-6331-F45E-D08AC79167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3462661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>
            <a:extLst>
              <a:ext uri="{FF2B5EF4-FFF2-40B4-BE49-F238E27FC236}">
                <a16:creationId xmlns:a16="http://schemas.microsoft.com/office/drawing/2014/main" id="{2C4D470B-BCBB-F609-A7BC-53BC006B8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Consolidation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8C25D94-9F77-B39D-E558-FE9AC170E3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180000" tIns="180000" rIns="180000" bIns="180000" rtlCol="0" anchor="t">
            <a:normAutofit/>
          </a:bodyPr>
          <a:lstStyle/>
          <a:p>
            <a:pPr marL="342900" indent="-342900"/>
            <a:r>
              <a:rPr lang="en-US" dirty="0"/>
              <a:t>Using the case study and other data (notes from Activities 1, 3 and 4), create a SWOT analysis for Fit Life Performance. </a:t>
            </a:r>
          </a:p>
        </p:txBody>
      </p: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46E06462-B4F2-51F1-E838-FE0769744A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205873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4BD2ED-1017-E37D-71BD-E22DE4298FC8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CB9152-50B8-A69F-3F6B-3E2FA718A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In this lesson, we will: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99CD3C-D8CD-F1A0-4928-2821334A57A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180000" tIns="180000" rIns="180000" bIns="180000" rtlCol="0" anchor="t"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identify and evaluate relevant and reliable sources of information appropriate for Fit Life Performance</a:t>
            </a:r>
          </a:p>
          <a:p>
            <a:r>
              <a:rPr lang="en-GB" dirty="0">
                <a:latin typeface="Arial"/>
                <a:cs typeface="Arial"/>
              </a:rPr>
              <a:t>explain appropriate primary and secondary research tools to collect data relevant to Fit Life Performance</a:t>
            </a:r>
            <a:endParaRPr lang="en-GB" dirty="0">
              <a:solidFill>
                <a:srgbClr val="000000"/>
              </a:solidFill>
            </a:endParaRPr>
          </a:p>
          <a:p>
            <a:r>
              <a:rPr lang="en-GB" dirty="0">
                <a:latin typeface="Arial"/>
                <a:cs typeface="Arial"/>
              </a:rPr>
              <a:t>analyse the strengths, weaknesses, opportunities and threats (SWOT) of Fit Life Performance.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6AEDA1-506B-5065-8B56-5497CA5593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530353" y="1893127"/>
            <a:ext cx="3823447" cy="4012373"/>
          </a:xfrm>
        </p:spPr>
        <p:txBody>
          <a:bodyPr/>
          <a:lstStyle/>
          <a:p>
            <a:r>
              <a:rPr lang="en-GB" sz="1200" b="1" dirty="0"/>
              <a:t>Skills</a:t>
            </a:r>
          </a:p>
          <a:p>
            <a:r>
              <a:rPr lang="en-GB" sz="1200" dirty="0"/>
              <a:t>CSF: Undertaking research</a:t>
            </a:r>
          </a:p>
          <a:p>
            <a:r>
              <a:rPr lang="en-GB" sz="1200" b="1" dirty="0"/>
              <a:t>General competencies</a:t>
            </a:r>
          </a:p>
          <a:p>
            <a:r>
              <a:rPr lang="en-GB" sz="1200" dirty="0"/>
              <a:t>English:</a:t>
            </a:r>
          </a:p>
          <a:p>
            <a:r>
              <a:rPr lang="en-GB" sz="1200" dirty="0"/>
              <a:t>EC1 Convey technical information to different audiences</a:t>
            </a:r>
          </a:p>
          <a:p>
            <a:r>
              <a:rPr lang="en-GB" sz="1200" dirty="0"/>
              <a:t>EC4 Summarise information/ideas</a:t>
            </a:r>
          </a:p>
          <a:p>
            <a:r>
              <a:rPr lang="en-GB" sz="1200" dirty="0"/>
              <a:t>EC5 Synthesise information</a:t>
            </a:r>
          </a:p>
          <a:p>
            <a:r>
              <a:rPr lang="en-GB" sz="1200" dirty="0"/>
              <a:t>Maths:</a:t>
            </a:r>
          </a:p>
          <a:p>
            <a:r>
              <a:rPr lang="en-GB" sz="1200" dirty="0"/>
              <a:t>MC6 Understanding data and risk</a:t>
            </a:r>
          </a:p>
          <a:p>
            <a:r>
              <a:rPr lang="en-GB" sz="1200" dirty="0"/>
              <a:t>Digital:</a:t>
            </a:r>
          </a:p>
          <a:p>
            <a:r>
              <a:rPr lang="en-GB" sz="1200" dirty="0"/>
              <a:t>DC1 Use digital technology and media effectively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8AA92DF-2677-6935-B5C0-603551AD64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854557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FDD288-06A4-63F4-E4EA-308859257B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C6356-0C99-DBC1-AC18-4D17F0C6C6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/>
                <a:cs typeface="Arial"/>
              </a:rPr>
              <a:t>What do you know about SWOT analysis?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F4623-4C36-1FB2-C45D-332C8B5E4ECB}"/>
              </a:ext>
            </a:extLst>
          </p:cNvPr>
          <p:cNvSpPr>
            <a:spLocks noGrp="1"/>
          </p:cNvSpPr>
          <p:nvPr>
            <p:ph idx="1"/>
          </p:nvPr>
        </p:nvSpPr>
        <p:spPr>
          <a:solidFill>
            <a:srgbClr val="F7E3D4"/>
          </a:solidFill>
        </p:spPr>
        <p:txBody>
          <a:bodyPr vert="horz" lIns="180000" tIns="180000" rIns="180000" bIns="180000" rtlCol="0" anchor="t">
            <a:normAutofit/>
          </a:bodyPr>
          <a:lstStyle/>
          <a:p>
            <a:r>
              <a:rPr lang="en-GB" dirty="0">
                <a:latin typeface="Arial"/>
                <a:cs typeface="Arial"/>
              </a:rPr>
              <a:t>What does each letter of SWOT stand for? </a:t>
            </a:r>
          </a:p>
          <a:p>
            <a:r>
              <a:rPr lang="en-GB" dirty="0">
                <a:latin typeface="Arial"/>
                <a:cs typeface="Arial"/>
              </a:rPr>
              <a:t>What is SWOT analysis used for? </a:t>
            </a:r>
          </a:p>
          <a:p>
            <a:endParaRPr lang="en-GB" sz="1200" dirty="0">
              <a:latin typeface="Arial"/>
              <a:cs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D643A3-2BD5-0CBE-601C-3D62F5C9048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26CA49F-45F8-133A-6176-5D0645DEE7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078371D9-E189-E562-3014-375FC09BA5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7306501" y="2381294"/>
            <a:ext cx="3204000" cy="3240000"/>
            <a:chOff x="7306501" y="2381294"/>
            <a:chExt cx="3204000" cy="3240000"/>
          </a:xfrm>
        </p:grpSpPr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FFD986B3-19E4-7AB2-78B5-8467DE729EC4}"/>
                </a:ext>
              </a:extLst>
            </p:cNvPr>
            <p:cNvSpPr/>
            <p:nvPr/>
          </p:nvSpPr>
          <p:spPr>
            <a:xfrm>
              <a:off x="7306501" y="2381294"/>
              <a:ext cx="3204000" cy="3240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28083F5-201C-C45B-52AB-C771BCD00F6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0490" y="2413283"/>
              <a:ext cx="3176022" cy="317602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730564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20F05-1CC1-8819-2426-A373AAB518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3F66589-EEC7-939E-E77C-650F8FC7DB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SWOT analysis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F5E57E-15FB-D69C-7A26-AB30E3225A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GB" b="1" dirty="0"/>
              <a:t>SWOT</a:t>
            </a:r>
            <a:r>
              <a:rPr lang="en-GB" dirty="0"/>
              <a:t> is an acronym for:</a:t>
            </a:r>
          </a:p>
          <a:p>
            <a:pPr lvl="0"/>
            <a:r>
              <a:rPr lang="en-GB" b="1" u="sng" dirty="0"/>
              <a:t>S</a:t>
            </a:r>
            <a:r>
              <a:rPr lang="en-GB" b="1" dirty="0"/>
              <a:t>trengths</a:t>
            </a:r>
            <a:r>
              <a:rPr lang="en-GB" dirty="0"/>
              <a:t> → internal advantages the business has </a:t>
            </a:r>
          </a:p>
          <a:p>
            <a:pPr lvl="0"/>
            <a:r>
              <a:rPr lang="en-GB" b="1" u="sng" dirty="0"/>
              <a:t>W</a:t>
            </a:r>
            <a:r>
              <a:rPr lang="en-GB" b="1" dirty="0"/>
              <a:t>eaknesses</a:t>
            </a:r>
            <a:r>
              <a:rPr lang="en-GB" dirty="0"/>
              <a:t> → internal areas that need improvement </a:t>
            </a:r>
          </a:p>
          <a:p>
            <a:pPr lvl="0"/>
            <a:r>
              <a:rPr lang="en-GB" b="1" u="sng" dirty="0"/>
              <a:t>O</a:t>
            </a:r>
            <a:r>
              <a:rPr lang="en-GB" b="1" dirty="0"/>
              <a:t>pportunities</a:t>
            </a:r>
            <a:r>
              <a:rPr lang="en-GB" dirty="0"/>
              <a:t> → external chances to grow or improve </a:t>
            </a:r>
          </a:p>
          <a:p>
            <a:r>
              <a:rPr lang="en-GB" b="1" u="sng" dirty="0"/>
              <a:t>T</a:t>
            </a:r>
            <a:r>
              <a:rPr lang="en-GB" b="1" dirty="0"/>
              <a:t>hreats</a:t>
            </a:r>
            <a:r>
              <a:rPr lang="en-GB" dirty="0"/>
              <a:t> → external risks that could cause problems</a:t>
            </a:r>
          </a:p>
          <a:p>
            <a:pPr marL="0" indent="0">
              <a:buNone/>
            </a:pPr>
            <a:r>
              <a:rPr lang="en-GB" dirty="0"/>
              <a:t>A </a:t>
            </a:r>
            <a:r>
              <a:rPr lang="en-GB" b="1" dirty="0"/>
              <a:t>SWOT analysis</a:t>
            </a:r>
            <a:r>
              <a:rPr lang="en-GB" dirty="0"/>
              <a:t> is a business tool used to evaluate a company’s current position and help with decision-making, especially when planning growth or change.</a:t>
            </a:r>
          </a:p>
        </p:txBody>
      </p:sp>
      <p:pic>
        <p:nvPicPr>
          <p:cNvPr id="3" name="Picture 2" descr="A blank SWOT analysis template showing four boxes around a central circle. The central circle is labelled SWOT analysis. Clockwise from top left, the boxes are labelled S for Strength, W for Weakness, T for Threat and O for Opportunity.">
            <a:extLst>
              <a:ext uri="{FF2B5EF4-FFF2-40B4-BE49-F238E27FC236}">
                <a16:creationId xmlns:a16="http://schemas.microsoft.com/office/drawing/2014/main" id="{38E45EC4-7217-BC86-A81A-37A40A920B1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4969" y="2452049"/>
            <a:ext cx="4189707" cy="2793138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E7589AB-D2F8-54A5-F0B1-58B95FB7C3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23A0F279-777D-4DDB-5549-5189AB0A27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39867213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F45ACF-68A7-7F65-446C-5C4605C9AC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7BA47-3A7E-050F-81FB-2EA4BACBA6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Picture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C6EEDB-1C8E-7F42-FD50-04038C50B2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9924393" cy="4351338"/>
          </a:xfrm>
        </p:spPr>
        <p:txBody>
          <a:bodyPr>
            <a:normAutofit/>
          </a:bodyPr>
          <a:lstStyle/>
          <a:p>
            <a:pPr lvl="0"/>
            <a:r>
              <a:rPr lang="en-GB" dirty="0"/>
              <a:t>SWOT analysis helps organisations understand where they are now, so they can decide where to go next.</a:t>
            </a:r>
          </a:p>
          <a:p>
            <a:pPr lvl="0"/>
            <a:r>
              <a:rPr lang="en-GB" dirty="0"/>
              <a:t>89% of Fortune 500 companies use SWOT analysis in annual strategic planning (Source: </a:t>
            </a:r>
            <a:r>
              <a:rPr lang="en-GB" dirty="0">
                <a:hlinkClick r:id="rId3"/>
              </a:rPr>
              <a:t>Amra &amp; Elma</a:t>
            </a:r>
            <a:r>
              <a:rPr lang="en-GB" dirty="0"/>
              <a:t>, 2026).</a:t>
            </a:r>
          </a:p>
          <a:p>
            <a:pPr lvl="0"/>
            <a:r>
              <a:rPr lang="en-GB" dirty="0"/>
              <a:t>SWOT analysis is considered one of the most commonly used strategic tools worldwide.</a:t>
            </a:r>
          </a:p>
          <a:p>
            <a:pPr lvl="0"/>
            <a:r>
              <a:rPr lang="en-GB" dirty="0"/>
              <a:t>Studies show SWOT analysis contributes to improved organisational performance and decision-making.</a:t>
            </a:r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34E7E143-CA82-0EC3-5A3C-729223AF6C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756DB2-9643-B446-AF2B-249A4522CA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3843783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21F45CD-4CFF-FB81-AE7A-6BA9A144B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Advantages and disadvantages</a:t>
            </a:r>
          </a:p>
        </p:txBody>
      </p:sp>
      <p:graphicFrame>
        <p:nvGraphicFramePr>
          <p:cNvPr id="6" name="Table 5" descr="Table of two columns. The left-hand column lists advantages of SWOT analysis. Advantage 1: Businesses can quickly organise ideas into four clear sections. Advantage 2: SWOT analysis helps a business look honestly at what it does well and what needs improving. Advantage 3: SWOT analysis can help a business decide whether an idea is worth pursuing. The right-hand column lists disadvantages of SWOT analysis. Disadvantage 1: Although being simple is useful, SWOT analysis can sometimes be too basic. Disadvantage 2: SWOT analysis can be subjective (i.e. it depends on the opinions of the person analysing). Disadvantage 3: SWOT analysis identifies issues, but it does not automatically tell a business what to do next.">
            <a:extLst>
              <a:ext uri="{FF2B5EF4-FFF2-40B4-BE49-F238E27FC236}">
                <a16:creationId xmlns:a16="http://schemas.microsoft.com/office/drawing/2014/main" id="{AD072063-C734-BB24-9DC2-15D2FCB138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8551583"/>
              </p:ext>
            </p:extLst>
          </p:nvPr>
        </p:nvGraphicFramePr>
        <p:xfrm>
          <a:off x="838199" y="1574799"/>
          <a:ext cx="10354938" cy="46224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77469">
                  <a:extLst>
                    <a:ext uri="{9D8B030D-6E8A-4147-A177-3AD203B41FA5}">
                      <a16:colId xmlns:a16="http://schemas.microsoft.com/office/drawing/2014/main" val="241076726"/>
                    </a:ext>
                  </a:extLst>
                </a:gridCol>
                <a:gridCol w="5177469">
                  <a:extLst>
                    <a:ext uri="{9D8B030D-6E8A-4147-A177-3AD203B41FA5}">
                      <a16:colId xmlns:a16="http://schemas.microsoft.com/office/drawing/2014/main" val="289219862"/>
                    </a:ext>
                  </a:extLst>
                </a:gridCol>
              </a:tblGrid>
              <a:tr h="597433"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Advantages</a:t>
                      </a:r>
                    </a:p>
                  </a:txBody>
                  <a:tcPr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1" dirty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Disadvantages</a:t>
                      </a:r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822688"/>
                  </a:ext>
                </a:extLst>
              </a:tr>
              <a:tr h="949596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Businesses can quickly organise ideas into four clear sections.</a:t>
                      </a:r>
                      <a:endParaRPr lang="en-GB" sz="2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Although being simple is useful, SWOT analysis can sometimes be too basic. </a:t>
                      </a:r>
                      <a:endParaRPr lang="en-GB" sz="2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4239901328"/>
                  </a:ext>
                </a:extLst>
              </a:tr>
              <a:tr h="1430165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SWOT analysis helps a business </a:t>
                      </a:r>
                      <a:b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look honestly at what it does well </a:t>
                      </a:r>
                      <a:b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 what needs improving.</a:t>
                      </a:r>
                      <a:endParaRPr lang="en-GB" sz="2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SWOT analysis can be subjective </a:t>
                      </a:r>
                      <a:b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(i.e. it depends on the opinions of </a:t>
                      </a:r>
                      <a:b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person analysing). </a:t>
                      </a:r>
                      <a:endParaRPr lang="en-GB" sz="2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295998977"/>
                  </a:ext>
                </a:extLst>
              </a:tr>
              <a:tr h="1430165"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SWOT analysis can help a business decide whether an idea is worth pursuing.</a:t>
                      </a:r>
                      <a:endParaRPr lang="en-GB" sz="2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n-GB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SWOT analysis identifies issues, but it does not automatically tell a business what to do next.</a:t>
                      </a:r>
                      <a:endParaRPr lang="en-GB" sz="2400" kern="100" dirty="0">
                        <a:effectLst/>
                        <a:latin typeface="Arial" panose="020B0604020202020204" pitchFamily="34" charset="0"/>
                        <a:ea typeface="Aptos" panose="020B00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9525" anchor="ctr"/>
                </a:tc>
                <a:extLst>
                  <a:ext uri="{0D108BD9-81ED-4DB2-BD59-A6C34878D82A}">
                    <a16:rowId xmlns:a16="http://schemas.microsoft.com/office/drawing/2014/main" val="1880654679"/>
                  </a:ext>
                </a:extLst>
              </a:tr>
            </a:tbl>
          </a:graphicData>
        </a:graphic>
      </p:graphicFrame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2B0385-2AD6-4857-DB2C-01174F2C31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7C0CA1-8C43-7371-8268-DCB97A3DA4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</p:spTree>
    <p:extLst>
      <p:ext uri="{BB962C8B-B14F-4D97-AF65-F5344CB8AC3E}">
        <p14:creationId xmlns:p14="http://schemas.microsoft.com/office/powerpoint/2010/main" val="2557784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785672-55E4-A6CD-B99E-97072D75B1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47DAA03-3ACD-819B-3265-240A36B0BA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SWOT analysis pitfalls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E8B4096B-592A-36D7-FA85-B3827CF58B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dirty="0"/>
              <a:t>Mixing up internal vs external (e.g. competition = threat, not weakness)</a:t>
            </a:r>
          </a:p>
          <a:p>
            <a:r>
              <a:rPr lang="en-GB" dirty="0"/>
              <a:t>Being too generic (avoid vague points like “bad marketing”)</a:t>
            </a:r>
          </a:p>
          <a:p>
            <a:r>
              <a:rPr lang="en-GB" dirty="0"/>
              <a:t>Listing too many points (stick to 3</a:t>
            </a:r>
            <a:r>
              <a:rPr lang="en-GB" dirty="0">
                <a:ea typeface="Calibri" panose="020F0502020204030204" pitchFamily="34" charset="0"/>
              </a:rPr>
              <a:t>–</a:t>
            </a:r>
            <a:r>
              <a:rPr lang="en-GB" dirty="0"/>
              <a:t>6 key ideas)</a:t>
            </a:r>
          </a:p>
          <a:p>
            <a:r>
              <a:rPr lang="en-GB" dirty="0"/>
              <a:t>Not linking to context (make points specific to the business)</a:t>
            </a:r>
          </a:p>
          <a:p>
            <a:r>
              <a:rPr lang="en-GB" dirty="0"/>
              <a:t>Confusing strengths and opportunities</a:t>
            </a:r>
          </a:p>
          <a:p>
            <a:r>
              <a:rPr lang="en-GB" dirty="0"/>
              <a:t>Ignoring weaknesses or threats (lack of balance)</a:t>
            </a:r>
          </a:p>
          <a:p>
            <a:r>
              <a:rPr lang="en-GB" dirty="0"/>
              <a:t>No prioritisation (focus on biggest impact first)</a:t>
            </a:r>
          </a:p>
          <a:p>
            <a:r>
              <a:rPr lang="en-GB" dirty="0"/>
              <a:t>No evidence or explanation (justify each point)</a:t>
            </a:r>
          </a:p>
          <a:p>
            <a:r>
              <a:rPr lang="en-GB" dirty="0"/>
              <a:t>Treating SWOT analysis as just a list (no conclusions or insight)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33BD92-6453-CE8E-4301-5DD792A80A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GB" dirty="0"/>
              <a:t>Introduction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ED79A5F-EFD7-8E8E-2CBE-909CD58823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276802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2427FF-C5DC-C687-B4F9-60746DD5C5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CA9C7D-8E3C-E145-A71B-6F8AFED6BCD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1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4ABE3A-9DBF-2D17-C492-CEE4ACCCDA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latin typeface="Arial"/>
                <a:cs typeface="Arial"/>
              </a:rPr>
              <a:t>Fit Life Performance  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EAFBC5-E55E-533F-3300-52B627D14B9D}"/>
              </a:ext>
            </a:extLst>
          </p:cNvPr>
          <p:cNvSpPr txBox="1"/>
          <p:nvPr/>
        </p:nvSpPr>
        <p:spPr>
          <a:xfrm>
            <a:off x="7704083" y="2368669"/>
            <a:ext cx="4348391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Read the case study.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What gap in the market did Jordan identify when creating Fit Life Performance?</a:t>
            </a:r>
          </a:p>
          <a:p>
            <a:pPr marL="342900" indent="-342900">
              <a:buFont typeface="+mj-lt"/>
              <a:buAutoNum type="arabicPeriod"/>
            </a:pP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Identify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two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key services the gym offers that make it different from typical gyms.</a:t>
            </a:r>
          </a:p>
          <a:p>
            <a:pPr marL="342900" indent="-342900">
              <a:buFont typeface="+mj-lt"/>
              <a:buAutoNum type="arabicPeriod"/>
            </a:pP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What is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major weakness or issue with the current Fit Life Performance gym?</a:t>
            </a:r>
          </a:p>
          <a:p>
            <a:pPr marL="342900" indent="-342900">
              <a:buFont typeface="+mj-lt"/>
              <a:buAutoNum type="arabicPeriod"/>
            </a:pP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Why is the business planning to open a new gym in a city centre location?</a:t>
            </a:r>
          </a:p>
          <a:p>
            <a:pPr marL="342900" indent="-342900">
              <a:buFont typeface="+mj-lt"/>
              <a:buAutoNum type="arabicPeriod"/>
            </a:pPr>
            <a:endParaRPr lang="en-GB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As the Business Analyst, what is </a:t>
            </a:r>
            <a:r>
              <a:rPr lang="en-GB" sz="1600" b="1" dirty="0">
                <a:latin typeface="Arial" panose="020B0604020202020204" pitchFamily="34" charset="0"/>
                <a:cs typeface="Arial" panose="020B0604020202020204" pitchFamily="34" charset="0"/>
              </a:rPr>
              <a:t>one</a:t>
            </a:r>
            <a:r>
              <a:rPr lang="en-GB" sz="1600" dirty="0">
                <a:latin typeface="Arial" panose="020B0604020202020204" pitchFamily="34" charset="0"/>
                <a:cs typeface="Arial" panose="020B0604020202020204" pitchFamily="34" charset="0"/>
              </a:rPr>
              <a:t> responsibility you will have in supporting the expansion?</a:t>
            </a:r>
          </a:p>
        </p:txBody>
      </p:sp>
      <p:pic>
        <p:nvPicPr>
          <p:cNvPr id="3" name="Content Placeholder 13" descr="Exercise equipment inside a gym">
            <a:extLst>
              <a:ext uri="{FF2B5EF4-FFF2-40B4-BE49-F238E27FC236}">
                <a16:creationId xmlns:a16="http://schemas.microsoft.com/office/drawing/2014/main" id="{996EB3A2-7049-FB7F-876F-64E06AEC6F5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1867694"/>
            <a:ext cx="6400800" cy="4267200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9D13DD-A49F-C07A-336A-3EBC60A0ED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38164194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5F282D0-7B16-C75A-00E9-EB5C41883F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Activity 2</a:t>
            </a:r>
            <a:endParaRPr lang="en-GB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D3E3615-E713-3D8E-B249-AC2265C52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Market research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40599D-0B4D-1B20-5CED-228673C216EB}"/>
              </a:ext>
            </a:extLst>
          </p:cNvPr>
          <p:cNvSpPr>
            <a:spLocks noGrp="1"/>
          </p:cNvSpPr>
          <p:nvPr>
            <p:ph sz="half" idx="10"/>
          </p:nvPr>
        </p:nvSpPr>
        <p:spPr/>
        <p:txBody>
          <a:bodyPr>
            <a:normAutofit lnSpcReduction="10000"/>
          </a:bodyPr>
          <a:lstStyle/>
          <a:p>
            <a:r>
              <a:rPr lang="en-GB" sz="1600" dirty="0"/>
              <a:t>To produce an effective SWOT analysis, businesses need to conduct further market research.</a:t>
            </a:r>
          </a:p>
          <a:p>
            <a:r>
              <a:rPr lang="en-GB" sz="1600" dirty="0"/>
              <a:t>Research data can come from primary research methods or secondary sources of data:</a:t>
            </a:r>
          </a:p>
          <a:p>
            <a:pPr lvl="1"/>
            <a:r>
              <a:rPr lang="en-GB" sz="1600" dirty="0"/>
              <a:t>Primary research methods involve collecting </a:t>
            </a:r>
            <a:r>
              <a:rPr lang="en-GB" sz="1600" b="1" dirty="0"/>
              <a:t>first-hand data directly from customers or potential customers</a:t>
            </a:r>
            <a:r>
              <a:rPr lang="en-GB" sz="1600" dirty="0"/>
              <a:t>.</a:t>
            </a:r>
          </a:p>
          <a:p>
            <a:pPr lvl="1"/>
            <a:r>
              <a:rPr lang="en-GB" sz="1600" dirty="0"/>
              <a:t>Secondary sources provide </a:t>
            </a:r>
            <a:r>
              <a:rPr lang="en-GB" sz="1600" b="1" dirty="0"/>
              <a:t>existing data that has already been collected by others</a:t>
            </a:r>
            <a:r>
              <a:rPr lang="en-GB" sz="1600" dirty="0"/>
              <a:t>. </a:t>
            </a:r>
          </a:p>
          <a:p>
            <a:r>
              <a:rPr lang="en-GB" sz="1600" dirty="0"/>
              <a:t>In the context of a SWOT analysis:</a:t>
            </a:r>
          </a:p>
          <a:p>
            <a:pPr lvl="1"/>
            <a:r>
              <a:rPr lang="en-GB" sz="1600" dirty="0"/>
              <a:t>primary research methods are useful for identifying strengths and weaknesses; </a:t>
            </a:r>
          </a:p>
          <a:p>
            <a:pPr lvl="1"/>
            <a:r>
              <a:rPr lang="en-GB" sz="1600" dirty="0"/>
              <a:t>secondary sources are useful for identifying opportunities and threats.</a:t>
            </a:r>
          </a:p>
        </p:txBody>
      </p:sp>
      <p:pic>
        <p:nvPicPr>
          <p:cNvPr id="14" name="Picture Placeholder 13" descr="A sheet of paper labelled market research, showing a bar chart, with a pencil and notepad resting on top of the paper">
            <a:extLst>
              <a:ext uri="{FF2B5EF4-FFF2-40B4-BE49-F238E27FC236}">
                <a16:creationId xmlns:a16="http://schemas.microsoft.com/office/drawing/2014/main" id="{04AF8227-2285-DC86-6323-B91C8D955B7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268935-2397-E2B8-F71E-B4C820714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Lesson 1: SWOT analysis</a:t>
            </a:r>
          </a:p>
        </p:txBody>
      </p:sp>
    </p:spTree>
    <p:extLst>
      <p:ext uri="{BB962C8B-B14F-4D97-AF65-F5344CB8AC3E}">
        <p14:creationId xmlns:p14="http://schemas.microsoft.com/office/powerpoint/2010/main" val="2745959601"/>
      </p:ext>
    </p:extLst>
  </p:cSld>
  <p:clrMapOvr>
    <a:masterClrMapping/>
  </p:clrMapOvr>
</p:sld>
</file>

<file path=ppt/theme/theme1.xml><?xml version="1.0" encoding="utf-8"?>
<a:theme xmlns:a="http://schemas.openxmlformats.org/drawingml/2006/main" name="Gatsb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1420</Words>
  <Application>Microsoft Office PowerPoint</Application>
  <PresentationFormat>Widescreen</PresentationFormat>
  <Paragraphs>188</Paragraphs>
  <Slides>14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Arial</vt:lpstr>
      <vt:lpstr>Arial Narrow</vt:lpstr>
      <vt:lpstr>Calibri</vt:lpstr>
      <vt:lpstr>Gatsby</vt:lpstr>
      <vt:lpstr>Management and Administration</vt:lpstr>
      <vt:lpstr>In this lesson, we will:</vt:lpstr>
      <vt:lpstr>What do you know about SWOT analysis?</vt:lpstr>
      <vt:lpstr>SWOT analysis</vt:lpstr>
      <vt:lpstr>Big Picture</vt:lpstr>
      <vt:lpstr>Advantages and disadvantages</vt:lpstr>
      <vt:lpstr>SWOT analysis pitfalls</vt:lpstr>
      <vt:lpstr>Fit Life Performance  </vt:lpstr>
      <vt:lpstr>Market research</vt:lpstr>
      <vt:lpstr>What makes a reliable source?</vt:lpstr>
      <vt:lpstr>Primary research methods  </vt:lpstr>
      <vt:lpstr>Secondary sources</vt:lpstr>
      <vt:lpstr>In this lesson, we have:</vt:lpstr>
      <vt:lpstr>Consolidation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2026-08-14T11:56:48Z</dcterms:created>
  <dcterms:modified xsi:type="dcterms:W3CDTF">2026-08-14T11:57:00Z</dcterms:modified>
</cp:coreProperties>
</file>