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8"/>
  </p:notesMasterIdLst>
  <p:handoutMasterIdLst>
    <p:handoutMasterId r:id="rId19"/>
  </p:handoutMasterIdLst>
  <p:sldIdLst>
    <p:sldId id="267" r:id="rId2"/>
    <p:sldId id="284" r:id="rId3"/>
    <p:sldId id="306" r:id="rId4"/>
    <p:sldId id="272" r:id="rId5"/>
    <p:sldId id="312" r:id="rId6"/>
    <p:sldId id="301" r:id="rId7"/>
    <p:sldId id="328" r:id="rId8"/>
    <p:sldId id="320" r:id="rId9"/>
    <p:sldId id="323" r:id="rId10"/>
    <p:sldId id="324" r:id="rId11"/>
    <p:sldId id="325" r:id="rId12"/>
    <p:sldId id="280" r:id="rId13"/>
    <p:sldId id="326" r:id="rId14"/>
    <p:sldId id="322" r:id="rId15"/>
    <p:sldId id="327"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E3D4"/>
    <a:srgbClr val="F1995C"/>
    <a:srgbClr val="FFF5C4"/>
    <a:srgbClr val="A44A00"/>
    <a:srgbClr val="EEDDDD"/>
    <a:srgbClr val="851414"/>
    <a:srgbClr val="EBDDF4"/>
    <a:srgbClr val="432673"/>
    <a:srgbClr val="534C29"/>
    <a:srgbClr val="8E53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BB77DB-50CA-456E-A890-761A877E17E0}" v="11" dt="2026-08-14T12:01:52.7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47" autoAdjust="0"/>
    <p:restoredTop sz="87446" autoAdjust="0"/>
  </p:normalViewPr>
  <p:slideViewPr>
    <p:cSldViewPr snapToGrid="0">
      <p:cViewPr varScale="1">
        <p:scale>
          <a:sx n="97" d="100"/>
          <a:sy n="97" d="100"/>
        </p:scale>
        <p:origin x="576"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18" d="100"/>
          <a:sy n="118" d="100"/>
        </p:scale>
        <p:origin x="280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A41D0A8-53FF-630C-A836-51A3FCF679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a:extLst>
              <a:ext uri="{FF2B5EF4-FFF2-40B4-BE49-F238E27FC236}">
                <a16:creationId xmlns:a16="http://schemas.microsoft.com/office/drawing/2014/main" id="{C02E7DE2-9C0D-6BF3-1161-3FCE11A4D7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090100-C4EB-4E88-91FA-DBDEB754A07B}" type="datetimeFigureOut">
              <a:rPr lang="en-GB" smtClean="0"/>
              <a:t>14/08/2026</a:t>
            </a:fld>
            <a:endParaRPr lang="en-GB" dirty="0"/>
          </a:p>
        </p:txBody>
      </p:sp>
      <p:sp>
        <p:nvSpPr>
          <p:cNvPr id="4" name="Footer Placeholder 3">
            <a:extLst>
              <a:ext uri="{FF2B5EF4-FFF2-40B4-BE49-F238E27FC236}">
                <a16:creationId xmlns:a16="http://schemas.microsoft.com/office/drawing/2014/main" id="{90F8F44F-3644-328A-AC9D-5615F79C6C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6" name="Slide Number Placeholder 5">
            <a:extLst>
              <a:ext uri="{FF2B5EF4-FFF2-40B4-BE49-F238E27FC236}">
                <a16:creationId xmlns:a16="http://schemas.microsoft.com/office/drawing/2014/main" id="{719DFE00-70B8-9624-0D12-55AEF16C7C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DBE69C-86F9-4AFD-A89E-85F0E027EAC0}" type="slidenum">
              <a:rPr lang="en-GB" smtClean="0"/>
              <a:t>‹#›</a:t>
            </a:fld>
            <a:endParaRPr lang="en-GB" dirty="0"/>
          </a:p>
        </p:txBody>
      </p:sp>
    </p:spTree>
    <p:extLst>
      <p:ext uri="{BB962C8B-B14F-4D97-AF65-F5344CB8AC3E}">
        <p14:creationId xmlns:p14="http://schemas.microsoft.com/office/powerpoint/2010/main" val="1513877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5EAD9E-BB4A-40B0-BE7B-1946AA427F01}" type="datetimeFigureOut">
              <a:rPr lang="en-GB" smtClean="0"/>
              <a:t>14/08/2026</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81C7CD-4980-4292-A97E-9E6021FEE908}" type="slidenum">
              <a:rPr lang="en-GB" smtClean="0"/>
              <a:t>‹#›</a:t>
            </a:fld>
            <a:endParaRPr lang="en-GB" dirty="0"/>
          </a:p>
        </p:txBody>
      </p:sp>
    </p:spTree>
    <p:extLst>
      <p:ext uri="{BB962C8B-B14F-4D97-AF65-F5344CB8AC3E}">
        <p14:creationId xmlns:p14="http://schemas.microsoft.com/office/powerpoint/2010/main" val="3567794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Image © Shutterstock/nampix</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1</a:t>
            </a:fld>
            <a:endParaRPr lang="en-GB" dirty="0"/>
          </a:p>
        </p:txBody>
      </p:sp>
    </p:spTree>
    <p:extLst>
      <p:ext uri="{BB962C8B-B14F-4D97-AF65-F5344CB8AC3E}">
        <p14:creationId xmlns:p14="http://schemas.microsoft.com/office/powerpoint/2010/main" val="66901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D5E23-0613-8BE0-C68D-56F3092351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726B1F-F3BB-43F2-9DD4-CBDB2D5DB8A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562CA7A-C47E-4F0D-EE55-D15A03D997B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985FDBF-DEE8-8F13-B467-6C97712D018D}"/>
              </a:ext>
            </a:extLst>
          </p:cNvPr>
          <p:cNvSpPr>
            <a:spLocks noGrp="1"/>
          </p:cNvSpPr>
          <p:nvPr>
            <p:ph type="sldNum" sz="quarter" idx="5"/>
          </p:nvPr>
        </p:nvSpPr>
        <p:spPr/>
        <p:txBody>
          <a:bodyPr/>
          <a:lstStyle/>
          <a:p>
            <a:fld id="{3681C7CD-4980-4292-A97E-9E6021FEE908}" type="slidenum">
              <a:rPr lang="en-GB" smtClean="0"/>
              <a:t>3</a:t>
            </a:fld>
            <a:endParaRPr lang="en-GB" dirty="0"/>
          </a:p>
        </p:txBody>
      </p:sp>
    </p:spTree>
    <p:extLst>
      <p:ext uri="{BB962C8B-B14F-4D97-AF65-F5344CB8AC3E}">
        <p14:creationId xmlns:p14="http://schemas.microsoft.com/office/powerpoint/2010/main" val="320253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4</a:t>
            </a:fld>
            <a:endParaRPr lang="en-GB" dirty="0"/>
          </a:p>
        </p:txBody>
      </p:sp>
    </p:spTree>
    <p:extLst>
      <p:ext uri="{BB962C8B-B14F-4D97-AF65-F5344CB8AC3E}">
        <p14:creationId xmlns:p14="http://schemas.microsoft.com/office/powerpoint/2010/main" val="1463514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8A29E-7C08-2F14-A8C5-CC5755CF90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E87E57-5218-1B99-D3D3-D6F7A3D378F1}"/>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3752B71-245A-CF60-ED0C-0B1DA3DC38B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Hand out copies of Activity 1 Worksheet. </a:t>
            </a:r>
            <a:r>
              <a:rPr lang="en-GB" dirty="0"/>
              <a:t>Suggested answers are provided.</a:t>
            </a:r>
          </a:p>
        </p:txBody>
      </p:sp>
      <p:sp>
        <p:nvSpPr>
          <p:cNvPr id="4" name="Slide Number Placeholder 3">
            <a:extLst>
              <a:ext uri="{FF2B5EF4-FFF2-40B4-BE49-F238E27FC236}">
                <a16:creationId xmlns:a16="http://schemas.microsoft.com/office/drawing/2014/main" id="{35C91CE7-9BDE-7372-0ED6-C58989215310}"/>
              </a:ext>
            </a:extLst>
          </p:cNvPr>
          <p:cNvSpPr>
            <a:spLocks noGrp="1"/>
          </p:cNvSpPr>
          <p:nvPr>
            <p:ph type="sldNum" sz="quarter" idx="5"/>
          </p:nvPr>
        </p:nvSpPr>
        <p:spPr/>
        <p:txBody>
          <a:bodyPr/>
          <a:lstStyle/>
          <a:p>
            <a:fld id="{3681C7CD-4980-4292-A97E-9E6021FEE908}" type="slidenum">
              <a:rPr lang="en-GB" smtClean="0"/>
              <a:t>7</a:t>
            </a:fld>
            <a:endParaRPr lang="en-GB" dirty="0"/>
          </a:p>
        </p:txBody>
      </p:sp>
    </p:spTree>
    <p:extLst>
      <p:ext uri="{BB962C8B-B14F-4D97-AF65-F5344CB8AC3E}">
        <p14:creationId xmlns:p14="http://schemas.microsoft.com/office/powerpoint/2010/main" val="4220583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951029-AB19-BB77-3EE5-9664F9A90C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56BEBD-C233-5174-4585-0C1B3FB38C3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12B1D45-C6F4-0805-F348-D8D6D086805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Hand out copies of Activity 3 Worksheet. </a:t>
            </a:r>
            <a:r>
              <a:rPr lang="en-GB" dirty="0"/>
              <a:t>Suggested answers are provided.</a:t>
            </a:r>
          </a:p>
        </p:txBody>
      </p:sp>
      <p:sp>
        <p:nvSpPr>
          <p:cNvPr id="4" name="Slide Number Placeholder 3">
            <a:extLst>
              <a:ext uri="{FF2B5EF4-FFF2-40B4-BE49-F238E27FC236}">
                <a16:creationId xmlns:a16="http://schemas.microsoft.com/office/drawing/2014/main" id="{F0BFA7EF-2D3D-FA5A-FEC7-70A170D5BF95}"/>
              </a:ext>
            </a:extLst>
          </p:cNvPr>
          <p:cNvSpPr>
            <a:spLocks noGrp="1"/>
          </p:cNvSpPr>
          <p:nvPr>
            <p:ph type="sldNum" sz="quarter" idx="5"/>
          </p:nvPr>
        </p:nvSpPr>
        <p:spPr/>
        <p:txBody>
          <a:bodyPr/>
          <a:lstStyle/>
          <a:p>
            <a:fld id="{3681C7CD-4980-4292-A97E-9E6021FEE908}" type="slidenum">
              <a:rPr lang="en-GB" smtClean="0"/>
              <a:t>10</a:t>
            </a:fld>
            <a:endParaRPr lang="en-GB" dirty="0"/>
          </a:p>
        </p:txBody>
      </p:sp>
    </p:spTree>
    <p:extLst>
      <p:ext uri="{BB962C8B-B14F-4D97-AF65-F5344CB8AC3E}">
        <p14:creationId xmlns:p14="http://schemas.microsoft.com/office/powerpoint/2010/main" val="3680474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8B860-8927-0F89-B649-C18841E1C4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3CCDE9-A251-5C9A-C028-5C9A2339A56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DE0CF84-BB79-4B46-86DE-0EDD7110ACA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3BD7DC61-D23F-9642-60E3-307E53914002}"/>
              </a:ext>
            </a:extLst>
          </p:cNvPr>
          <p:cNvSpPr>
            <a:spLocks noGrp="1"/>
          </p:cNvSpPr>
          <p:nvPr>
            <p:ph type="sldNum" sz="quarter" idx="5"/>
          </p:nvPr>
        </p:nvSpPr>
        <p:spPr/>
        <p:txBody>
          <a:bodyPr/>
          <a:lstStyle/>
          <a:p>
            <a:fld id="{3681C7CD-4980-4292-A97E-9E6021FEE908}" type="slidenum">
              <a:rPr lang="en-GB" smtClean="0"/>
              <a:t>11</a:t>
            </a:fld>
            <a:endParaRPr lang="en-GB" dirty="0"/>
          </a:p>
        </p:txBody>
      </p:sp>
    </p:spTree>
    <p:extLst>
      <p:ext uri="{BB962C8B-B14F-4D97-AF65-F5344CB8AC3E}">
        <p14:creationId xmlns:p14="http://schemas.microsoft.com/office/powerpoint/2010/main" val="846925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Image © Shutterstock/Procreators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Hand out copies of Activity 4 Worksheet. </a:t>
            </a:r>
            <a:r>
              <a:rPr lang="en-GB" dirty="0"/>
              <a:t>Suggested answers are provided.</a:t>
            </a:r>
          </a:p>
        </p:txBody>
      </p:sp>
      <p:sp>
        <p:nvSpPr>
          <p:cNvPr id="4" name="Slide Number Placeholder 3"/>
          <p:cNvSpPr>
            <a:spLocks noGrp="1"/>
          </p:cNvSpPr>
          <p:nvPr>
            <p:ph type="sldNum" sz="quarter" idx="5"/>
          </p:nvPr>
        </p:nvSpPr>
        <p:spPr/>
        <p:txBody>
          <a:bodyPr/>
          <a:lstStyle/>
          <a:p>
            <a:fld id="{3681C7CD-4980-4292-A97E-9E6021FEE908}" type="slidenum">
              <a:rPr lang="en-GB" smtClean="0"/>
              <a:t>12</a:t>
            </a:fld>
            <a:endParaRPr lang="en-GB" dirty="0"/>
          </a:p>
        </p:txBody>
      </p:sp>
    </p:spTree>
    <p:extLst>
      <p:ext uri="{BB962C8B-B14F-4D97-AF65-F5344CB8AC3E}">
        <p14:creationId xmlns:p14="http://schemas.microsoft.com/office/powerpoint/2010/main" val="2063573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Image © Shutterstock/Zurijeta</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13</a:t>
            </a:fld>
            <a:endParaRPr lang="en-GB" dirty="0"/>
          </a:p>
        </p:txBody>
      </p:sp>
    </p:spTree>
    <p:extLst>
      <p:ext uri="{BB962C8B-B14F-4D97-AF65-F5344CB8AC3E}">
        <p14:creationId xmlns:p14="http://schemas.microsoft.com/office/powerpoint/2010/main" val="30563454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Shutterstock/88studio</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Hand out copies of the Case study: Root and Leaf Café.</a:t>
            </a:r>
            <a:endParaRPr lang="en-GB" dirty="0"/>
          </a:p>
          <a:p>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14</a:t>
            </a:fld>
            <a:endParaRPr lang="en-GB" dirty="0"/>
          </a:p>
        </p:txBody>
      </p:sp>
    </p:spTree>
    <p:extLst>
      <p:ext uri="{BB962C8B-B14F-4D97-AF65-F5344CB8AC3E}">
        <p14:creationId xmlns:p14="http://schemas.microsoft.com/office/powerpoint/2010/main" val="16153854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4" name="Picture 3" descr="Three adult professionals collaborating and analyzing reports on digital tablets and documents at a modern office desk">
            <a:extLst>
              <a:ext uri="{FF2B5EF4-FFF2-40B4-BE49-F238E27FC236}">
                <a16:creationId xmlns:a16="http://schemas.microsoft.com/office/drawing/2014/main" id="{7F4EFB3A-122E-359C-3FAF-5B5F8E8600E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1" y="0"/>
            <a:ext cx="12191999" cy="4890377"/>
          </a:xfrm>
          <a:prstGeom prst="rect">
            <a:avLst/>
          </a:prstGeom>
        </p:spPr>
      </p:pic>
      <p:pic>
        <p:nvPicPr>
          <p:cNvPr id="7" name="Picture 6" descr="A close up of a pink and black corner&#10;&#10;AI-generated content may be incorrect.">
            <a:extLst>
              <a:ext uri="{FF2B5EF4-FFF2-40B4-BE49-F238E27FC236}">
                <a16:creationId xmlns:a16="http://schemas.microsoft.com/office/drawing/2014/main" id="{C6413536-7DBF-86AA-49BE-887E4E43217C}"/>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0" y="2220491"/>
            <a:ext cx="12192000" cy="4637509"/>
          </a:xfrm>
          <a:prstGeom prst="rect">
            <a:avLst/>
          </a:prstGeom>
        </p:spPr>
      </p:pic>
      <p:pic>
        <p:nvPicPr>
          <p:cNvPr id="2" name="Picture 1">
            <a:extLst>
              <a:ext uri="{FF2B5EF4-FFF2-40B4-BE49-F238E27FC236}">
                <a16:creationId xmlns:a16="http://schemas.microsoft.com/office/drawing/2014/main" id="{FBBBE294-FC64-6EC2-46AF-75CCFAE40474}"/>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5196000" y="1904694"/>
            <a:ext cx="1799997" cy="1799997"/>
          </a:xfrm>
          <a:prstGeom prst="rect">
            <a:avLst/>
          </a:prstGeom>
        </p:spPr>
      </p:pic>
      <p:sp>
        <p:nvSpPr>
          <p:cNvPr id="8" name="Title 1">
            <a:extLst>
              <a:ext uri="{FF2B5EF4-FFF2-40B4-BE49-F238E27FC236}">
                <a16:creationId xmlns:a16="http://schemas.microsoft.com/office/drawing/2014/main" id="{2AE04597-155A-6B3A-1944-370275A2C241}"/>
              </a:ext>
            </a:extLst>
          </p:cNvPr>
          <p:cNvSpPr>
            <a:spLocks noGrp="1"/>
          </p:cNvSpPr>
          <p:nvPr>
            <p:ph type="ctrTitle" hasCustomPrompt="1"/>
          </p:nvPr>
        </p:nvSpPr>
        <p:spPr>
          <a:xfrm>
            <a:off x="703163" y="3829221"/>
            <a:ext cx="11016505" cy="875845"/>
          </a:xfrm>
        </p:spPr>
        <p:txBody>
          <a:bodyPr anchor="b" anchorCtr="0">
            <a:noAutofit/>
          </a:bodyPr>
          <a:lstStyle>
            <a:lvl1pPr algn="ctr">
              <a:defRPr sz="5200" b="1">
                <a:solidFill>
                  <a:srgbClr val="A44A00"/>
                </a:solidFill>
                <a:latin typeface="Arial" panose="020B0604020202020204" pitchFamily="34" charset="0"/>
                <a:cs typeface="Arial" panose="020B0604020202020204" pitchFamily="34" charset="0"/>
              </a:defRPr>
            </a:lvl1pPr>
          </a:lstStyle>
          <a:p>
            <a:r>
              <a:rPr lang="en-US" dirty="0"/>
              <a:t>Click to add title</a:t>
            </a:r>
            <a:endParaRPr lang="en-GB" dirty="0"/>
          </a:p>
        </p:txBody>
      </p:sp>
      <p:sp>
        <p:nvSpPr>
          <p:cNvPr id="10" name="Subtitle 2">
            <a:extLst>
              <a:ext uri="{FF2B5EF4-FFF2-40B4-BE49-F238E27FC236}">
                <a16:creationId xmlns:a16="http://schemas.microsoft.com/office/drawing/2014/main" id="{7DDE4753-3D21-8D68-A3C9-DBE0C643A3D7}"/>
              </a:ext>
            </a:extLst>
          </p:cNvPr>
          <p:cNvSpPr>
            <a:spLocks noGrp="1"/>
          </p:cNvSpPr>
          <p:nvPr>
            <p:ph type="subTitle" idx="1" hasCustomPrompt="1"/>
          </p:nvPr>
        </p:nvSpPr>
        <p:spPr>
          <a:xfrm>
            <a:off x="703163" y="4897304"/>
            <a:ext cx="11016505" cy="583211"/>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topic</a:t>
            </a:r>
            <a:endParaRPr lang="en-GB" dirty="0"/>
          </a:p>
        </p:txBody>
      </p:sp>
      <p:sp>
        <p:nvSpPr>
          <p:cNvPr id="11" name="Footer Placeholder 4">
            <a:extLst>
              <a:ext uri="{FF2B5EF4-FFF2-40B4-BE49-F238E27FC236}">
                <a16:creationId xmlns:a16="http://schemas.microsoft.com/office/drawing/2014/main" id="{E33622E4-CEE5-F34B-4F3F-C30CEBF6A7A0}"/>
              </a:ext>
            </a:extLst>
          </p:cNvPr>
          <p:cNvSpPr txBox="1">
            <a:spLocks/>
          </p:cNvSpPr>
          <p:nvPr userDrawn="1"/>
        </p:nvSpPr>
        <p:spPr>
          <a:xfrm>
            <a:off x="4038600" y="635046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14" name="Text Placeholder 5">
            <a:extLst>
              <a:ext uri="{FF2B5EF4-FFF2-40B4-BE49-F238E27FC236}">
                <a16:creationId xmlns:a16="http://schemas.microsoft.com/office/drawing/2014/main" id="{382D39ED-89CE-10BF-CA4F-114ADD68CA65}"/>
              </a:ext>
            </a:extLst>
          </p:cNvPr>
          <p:cNvSpPr>
            <a:spLocks noGrp="1"/>
          </p:cNvSpPr>
          <p:nvPr>
            <p:ph type="body" sz="quarter" idx="10" hasCustomPrompt="1"/>
          </p:nvPr>
        </p:nvSpPr>
        <p:spPr>
          <a:xfrm>
            <a:off x="7001714" y="3101456"/>
            <a:ext cx="4717953" cy="369332"/>
          </a:xfrm>
        </p:spPr>
        <p:txBody>
          <a:bodyPr>
            <a:spAutoFit/>
          </a:bodyPr>
          <a:lstStyle>
            <a:lvl1pPr marL="0" indent="0" algn="r">
              <a:buNone/>
              <a:defRPr sz="1800" b="1" i="0" u="none">
                <a:solidFill>
                  <a:srgbClr val="A44A00"/>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add Route</a:t>
            </a:r>
          </a:p>
        </p:txBody>
      </p:sp>
      <p:sp>
        <p:nvSpPr>
          <p:cNvPr id="15" name="Text Placeholder 9">
            <a:extLst>
              <a:ext uri="{FF2B5EF4-FFF2-40B4-BE49-F238E27FC236}">
                <a16:creationId xmlns:a16="http://schemas.microsoft.com/office/drawing/2014/main" id="{46EF1A25-418E-44D5-1531-10C67B17DD48}"/>
              </a:ext>
            </a:extLst>
          </p:cNvPr>
          <p:cNvSpPr>
            <a:spLocks noGrp="1"/>
          </p:cNvSpPr>
          <p:nvPr>
            <p:ph type="body" sz="quarter" idx="11" hasCustomPrompt="1"/>
          </p:nvPr>
        </p:nvSpPr>
        <p:spPr>
          <a:xfrm>
            <a:off x="703163" y="5619978"/>
            <a:ext cx="11016505" cy="458004"/>
          </a:xfrm>
        </p:spPr>
        <p:txBody>
          <a:bodyPr>
            <a:noAutofit/>
          </a:bodyPr>
          <a:lstStyle>
            <a:lvl1pPr marL="0" indent="0" algn="ctr">
              <a:buNone/>
              <a:defRPr sz="2400">
                <a:solidFill>
                  <a:schemeClr val="tx1">
                    <a:lumMod val="85000"/>
                    <a:lumOff val="15000"/>
                  </a:schemeClr>
                </a:solidFill>
              </a:defRPr>
            </a:lvl1pPr>
          </a:lstStyle>
          <a:p>
            <a:pPr lvl="0"/>
            <a:r>
              <a:rPr lang="en-US" dirty="0"/>
              <a:t>Click to add resource info</a:t>
            </a:r>
          </a:p>
        </p:txBody>
      </p:sp>
      <p:pic>
        <p:nvPicPr>
          <p:cNvPr id="12" name="Picture 11" descr="A picture containing screenshot, graphics, pattern, circle&#10;&#10;Description automatically generated">
            <a:extLst>
              <a:ext uri="{FF2B5EF4-FFF2-40B4-BE49-F238E27FC236}">
                <a16:creationId xmlns:a16="http://schemas.microsoft.com/office/drawing/2014/main" id="{0AB31EAA-B3FD-B9A5-574E-4FE687C7AD5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163" y="2486257"/>
            <a:ext cx="2049637" cy="860482"/>
          </a:xfrm>
          <a:prstGeom prst="rect">
            <a:avLst/>
          </a:prstGeom>
        </p:spPr>
      </p:pic>
    </p:spTree>
    <p:extLst>
      <p:ext uri="{BB962C8B-B14F-4D97-AF65-F5344CB8AC3E}">
        <p14:creationId xmlns:p14="http://schemas.microsoft.com/office/powerpoint/2010/main" val="3409507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ctivity_answers">
    <p:spTree>
      <p:nvGrpSpPr>
        <p:cNvPr id="1" name=""/>
        <p:cNvGrpSpPr/>
        <p:nvPr/>
      </p:nvGrpSpPr>
      <p:grpSpPr>
        <a:xfrm>
          <a:off x="0" y="0"/>
          <a:ext cx="0" cy="0"/>
          <a:chOff x="0" y="0"/>
          <a:chExt cx="0" cy="0"/>
        </a:xfrm>
      </p:grpSpPr>
      <p:pic>
        <p:nvPicPr>
          <p:cNvPr id="10" name="Picture 9" descr="A close up of a pink and black corner&#10;&#10;AI-generated content may be incorrect.">
            <a:extLst>
              <a:ext uri="{FF2B5EF4-FFF2-40B4-BE49-F238E27FC236}">
                <a16:creationId xmlns:a16="http://schemas.microsoft.com/office/drawing/2014/main" id="{A2A051CE-96CF-BB7F-E21F-EFC96054D60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7556311" y="1610869"/>
            <a:ext cx="4635689" cy="5247131"/>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hasCustomPrompt="1"/>
          </p:nvPr>
        </p:nvSpPr>
        <p:spPr>
          <a:xfrm>
            <a:off x="838200" y="365125"/>
            <a:ext cx="10515600" cy="1325563"/>
          </a:xfrm>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59635E-39ED-F784-26B0-6A6520D6ADE2}"/>
              </a:ext>
            </a:extLst>
          </p:cNvPr>
          <p:cNvSpPr>
            <a:spLocks noGrp="1"/>
          </p:cNvSpPr>
          <p:nvPr>
            <p:ph type="body" sz="quarter" idx="10"/>
          </p:nvPr>
        </p:nvSpPr>
        <p:spPr>
          <a:xfrm>
            <a:off x="8175008" y="2892829"/>
            <a:ext cx="3507474" cy="3284134"/>
          </a:xfrm>
        </p:spPr>
        <p:txBody>
          <a:bodyPr>
            <a:normAutofit/>
          </a:bodyPr>
          <a:lstStyle>
            <a:lvl1pPr marL="0" indent="0">
              <a:buNone/>
              <a:defRPr sz="2000">
                <a:solidFill>
                  <a:srgbClr val="10283A"/>
                </a:solidFill>
              </a:defRPr>
            </a:lvl1pPr>
            <a:lvl2pPr marL="457200" indent="0">
              <a:buNone/>
              <a:defRPr sz="2000">
                <a:solidFill>
                  <a:srgbClr val="10283A"/>
                </a:solidFill>
              </a:defRPr>
            </a:lvl2pPr>
            <a:lvl3pPr marL="914400" indent="0">
              <a:buNone/>
              <a:defRPr sz="2000">
                <a:solidFill>
                  <a:srgbClr val="10283A"/>
                </a:solidFill>
              </a:defRPr>
            </a:lvl3pPr>
            <a:lvl4pPr marL="1371600" indent="0">
              <a:buNone/>
              <a:defRPr sz="2000">
                <a:solidFill>
                  <a:srgbClr val="10283A"/>
                </a:solidFill>
              </a:defRPr>
            </a:lvl4pPr>
            <a:lvl5pPr marL="1828800" indent="0">
              <a:buNone/>
              <a:defRPr sz="2000">
                <a:solidFill>
                  <a:srgbClr val="10283A"/>
                </a:solidFill>
              </a:defRPr>
            </a:lvl5pPr>
          </a:lstStyle>
          <a:p>
            <a:pPr lvl="0"/>
            <a:r>
              <a:rPr lang="en-US" dirty="0"/>
              <a:t>Click to edit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4">
            <a:extLst>
              <a:ext uri="{FF2B5EF4-FFF2-40B4-BE49-F238E27FC236}">
                <a16:creationId xmlns:a16="http://schemas.microsoft.com/office/drawing/2014/main" id="{EEAC885B-A4A4-DCB2-7EAC-A1F1A996CE75}"/>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4" name="Text Placeholder 4">
            <a:extLst>
              <a:ext uri="{FF2B5EF4-FFF2-40B4-BE49-F238E27FC236}">
                <a16:creationId xmlns:a16="http://schemas.microsoft.com/office/drawing/2014/main" id="{614E3177-C0BC-55FC-4E39-B45CD33145B8}"/>
              </a:ext>
            </a:extLst>
          </p:cNvPr>
          <p:cNvSpPr>
            <a:spLocks noGrp="1"/>
          </p:cNvSpPr>
          <p:nvPr>
            <p:ph type="body" sz="quarter" idx="11"/>
          </p:nvPr>
        </p:nvSpPr>
        <p:spPr>
          <a:xfrm>
            <a:off x="8175008" y="2055812"/>
            <a:ext cx="2689727" cy="620511"/>
          </a:xfrm>
        </p:spPr>
        <p:txBody>
          <a:bodyPr>
            <a:normAutofit/>
          </a:bodyPr>
          <a:lstStyle>
            <a:lvl1pPr marL="0" indent="0">
              <a:buNone/>
              <a:defRPr sz="2800" b="1">
                <a:solidFill>
                  <a:srgbClr val="10283A"/>
                </a:solidFill>
              </a:defRPr>
            </a:lvl1pPr>
            <a:lvl2pPr marL="457200" indent="0">
              <a:buNone/>
              <a:defRPr sz="2000">
                <a:solidFill>
                  <a:srgbClr val="FF0000"/>
                </a:solidFill>
              </a:defRPr>
            </a:lvl2pPr>
            <a:lvl3pPr marL="914400" indent="0">
              <a:buNone/>
              <a:defRPr sz="2000">
                <a:solidFill>
                  <a:srgbClr val="FF0000"/>
                </a:solidFill>
              </a:defRPr>
            </a:lvl3pPr>
            <a:lvl4pPr marL="1371600" indent="0">
              <a:buNone/>
              <a:defRPr sz="2000">
                <a:solidFill>
                  <a:srgbClr val="FF0000"/>
                </a:solidFill>
              </a:defRPr>
            </a:lvl4pPr>
            <a:lvl5pPr marL="1828800" indent="0">
              <a:buNone/>
              <a:defRPr sz="2000">
                <a:solidFill>
                  <a:srgbClr val="FF0000"/>
                </a:solidFill>
              </a:defRPr>
            </a:lvl5pPr>
          </a:lstStyle>
          <a:p>
            <a:pPr lvl="0"/>
            <a:r>
              <a:rPr lang="en-US" dirty="0"/>
              <a:t>Click to edit</a:t>
            </a:r>
          </a:p>
        </p:txBody>
      </p:sp>
      <p:sp>
        <p:nvSpPr>
          <p:cNvPr id="9" name="Text Placeholder 12">
            <a:extLst>
              <a:ext uri="{FF2B5EF4-FFF2-40B4-BE49-F238E27FC236}">
                <a16:creationId xmlns:a16="http://schemas.microsoft.com/office/drawing/2014/main" id="{38E42E70-E1D6-307E-10B0-2F5B246987F6}"/>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11" name="Text Placeholder 5">
            <a:extLst>
              <a:ext uri="{FF2B5EF4-FFF2-40B4-BE49-F238E27FC236}">
                <a16:creationId xmlns:a16="http://schemas.microsoft.com/office/drawing/2014/main" id="{C688E37B-3A75-DC2A-18E6-0C9A78AF4980}"/>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13145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ctivity_text+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7E2D6-6541-EB56-B25E-8362BF154465}"/>
              </a:ext>
            </a:extLst>
          </p:cNvPr>
          <p:cNvSpPr>
            <a:spLocks noGrp="1"/>
          </p:cNvSpPr>
          <p:nvPr>
            <p:ph type="title" hasCustomPrompt="1"/>
          </p:nvPr>
        </p:nvSpPr>
        <p:spPr>
          <a:xfrm>
            <a:off x="839788" y="359229"/>
            <a:ext cx="10514012" cy="1324800"/>
          </a:xfrm>
        </p:spPr>
        <p:txBody>
          <a:bodyPr lIns="90000" anchor="ctr" anchorCtr="0">
            <a:normAutofit/>
          </a:bodyPr>
          <a:lstStyle>
            <a:lvl1pPr>
              <a:defRPr sz="4000"/>
            </a:lvl1pPr>
          </a:lstStyle>
          <a:p>
            <a:r>
              <a:rPr lang="en-US" dirty="0"/>
              <a:t>Click to add title</a:t>
            </a:r>
            <a:endParaRPr lang="en-GB" dirty="0"/>
          </a:p>
        </p:txBody>
      </p:sp>
      <p:sp>
        <p:nvSpPr>
          <p:cNvPr id="9" name="Content Placeholder 3">
            <a:extLst>
              <a:ext uri="{FF2B5EF4-FFF2-40B4-BE49-F238E27FC236}">
                <a16:creationId xmlns:a16="http://schemas.microsoft.com/office/drawing/2014/main" id="{81CF4477-6D3D-2D7E-2E3D-CAC0483B27E4}"/>
              </a:ext>
            </a:extLst>
          </p:cNvPr>
          <p:cNvSpPr>
            <a:spLocks noGrp="1"/>
          </p:cNvSpPr>
          <p:nvPr>
            <p:ph sz="half" idx="10"/>
          </p:nvPr>
        </p:nvSpPr>
        <p:spPr>
          <a:xfrm>
            <a:off x="839786" y="1825625"/>
            <a:ext cx="5925600" cy="4351338"/>
          </a:xfrm>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Footer Placeholder 4">
            <a:extLst>
              <a:ext uri="{FF2B5EF4-FFF2-40B4-BE49-F238E27FC236}">
                <a16:creationId xmlns:a16="http://schemas.microsoft.com/office/drawing/2014/main" id="{42425175-C340-950A-69CF-C6171BA23D5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13" name="Text Placeholder 12">
            <a:extLst>
              <a:ext uri="{FF2B5EF4-FFF2-40B4-BE49-F238E27FC236}">
                <a16:creationId xmlns:a16="http://schemas.microsoft.com/office/drawing/2014/main" id="{4B12EA37-2B28-33A5-1D17-A7374800F6F7}"/>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Picture Placeholder 6">
            <a:extLst>
              <a:ext uri="{FF2B5EF4-FFF2-40B4-BE49-F238E27FC236}">
                <a16:creationId xmlns:a16="http://schemas.microsoft.com/office/drawing/2014/main" id="{CA4EBAB2-2311-6FE2-E181-A5CFDE273693}"/>
              </a:ext>
            </a:extLst>
          </p:cNvPr>
          <p:cNvSpPr>
            <a:spLocks noGrp="1"/>
          </p:cNvSpPr>
          <p:nvPr>
            <p:ph type="pic" sz="quarter" idx="15"/>
          </p:nvPr>
        </p:nvSpPr>
        <p:spPr>
          <a:xfrm>
            <a:off x="6989083" y="1825625"/>
            <a:ext cx="4364717" cy="4351338"/>
          </a:xfrm>
        </p:spPr>
        <p:txBody>
          <a:bodyPr/>
          <a:lstStyle/>
          <a:p>
            <a:endParaRPr lang="en-GB" dirty="0"/>
          </a:p>
        </p:txBody>
      </p:sp>
      <p:sp>
        <p:nvSpPr>
          <p:cNvPr id="4" name="Text Placeholder 5">
            <a:extLst>
              <a:ext uri="{FF2B5EF4-FFF2-40B4-BE49-F238E27FC236}">
                <a16:creationId xmlns:a16="http://schemas.microsoft.com/office/drawing/2014/main" id="{7E500551-D285-656B-C70E-28D67588B21B}"/>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1346948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_half+half_box out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8" name="Text Placeholder 12">
            <a:extLst>
              <a:ext uri="{FF2B5EF4-FFF2-40B4-BE49-F238E27FC236}">
                <a16:creationId xmlns:a16="http://schemas.microsoft.com/office/drawing/2014/main" id="{E5148E20-5D43-7AC1-2CBA-646804B0C41F}"/>
              </a:ext>
            </a:extLst>
          </p:cNvPr>
          <p:cNvSpPr>
            <a:spLocks noGrp="1"/>
          </p:cNvSpPr>
          <p:nvPr>
            <p:ph type="body" sz="quarter" idx="12"/>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Content Placeholder 2">
            <a:extLst>
              <a:ext uri="{FF2B5EF4-FFF2-40B4-BE49-F238E27FC236}">
                <a16:creationId xmlns:a16="http://schemas.microsoft.com/office/drawing/2014/main" id="{0DD5482B-AD0D-3C27-8EAF-545874468D9B}"/>
              </a:ext>
            </a:extLst>
          </p:cNvPr>
          <p:cNvSpPr>
            <a:spLocks noGrp="1"/>
          </p:cNvSpPr>
          <p:nvPr>
            <p:ph idx="1"/>
          </p:nvPr>
        </p:nvSpPr>
        <p:spPr>
          <a:xfrm>
            <a:off x="838200" y="1825625"/>
            <a:ext cx="5185755" cy="4351338"/>
          </a:xfrm>
          <a:noFill/>
          <a:ln w="28575">
            <a:solidFill>
              <a:srgbClr val="F7E3D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Content Placeholder 2">
            <a:extLst>
              <a:ext uri="{FF2B5EF4-FFF2-40B4-BE49-F238E27FC236}">
                <a16:creationId xmlns:a16="http://schemas.microsoft.com/office/drawing/2014/main" id="{9A6B4E72-9314-1FB6-C6F9-E376D38B8B14}"/>
              </a:ext>
            </a:extLst>
          </p:cNvPr>
          <p:cNvSpPr>
            <a:spLocks noGrp="1"/>
          </p:cNvSpPr>
          <p:nvPr>
            <p:ph idx="15"/>
          </p:nvPr>
        </p:nvSpPr>
        <p:spPr>
          <a:xfrm>
            <a:off x="6168047" y="1825625"/>
            <a:ext cx="5185755" cy="4351338"/>
          </a:xfrm>
          <a:noFill/>
          <a:ln w="28575">
            <a:solidFill>
              <a:srgbClr val="F7E3D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5">
            <a:extLst>
              <a:ext uri="{FF2B5EF4-FFF2-40B4-BE49-F238E27FC236}">
                <a16:creationId xmlns:a16="http://schemas.microsoft.com/office/drawing/2014/main" id="{696E6C59-88A6-6AAD-2EF9-640ABA1F3F07}"/>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34371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ctivity_text+resources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7083829" cy="4351338"/>
          </a:xfrm>
          <a:solidFill>
            <a:schemeClr val="bg1"/>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B5360CA8-9563-DFF9-85DA-504D23632949}"/>
              </a:ext>
            </a:extLst>
          </p:cNvPr>
          <p:cNvSpPr>
            <a:spLocks noGrp="1"/>
          </p:cNvSpPr>
          <p:nvPr>
            <p:ph idx="10" hasCustomPrompt="1"/>
          </p:nvPr>
        </p:nvSpPr>
        <p:spPr>
          <a:xfrm>
            <a:off x="8179724" y="1825625"/>
            <a:ext cx="3174076" cy="4351338"/>
          </a:xfrm>
          <a:custGeom>
            <a:avLst/>
            <a:gdLst>
              <a:gd name="connsiteX0" fmla="*/ 0 w 3174076"/>
              <a:gd name="connsiteY0" fmla="*/ 0 h 4351338"/>
              <a:gd name="connsiteX1" fmla="*/ 539593 w 3174076"/>
              <a:gd name="connsiteY1" fmla="*/ 0 h 4351338"/>
              <a:gd name="connsiteX2" fmla="*/ 1079186 w 3174076"/>
              <a:gd name="connsiteY2" fmla="*/ 0 h 4351338"/>
              <a:gd name="connsiteX3" fmla="*/ 1650520 w 3174076"/>
              <a:gd name="connsiteY3" fmla="*/ 0 h 4351338"/>
              <a:gd name="connsiteX4" fmla="*/ 2253594 w 3174076"/>
              <a:gd name="connsiteY4" fmla="*/ 0 h 4351338"/>
              <a:gd name="connsiteX5" fmla="*/ 3174076 w 3174076"/>
              <a:gd name="connsiteY5" fmla="*/ 0 h 4351338"/>
              <a:gd name="connsiteX6" fmla="*/ 3174076 w 3174076"/>
              <a:gd name="connsiteY6" fmla="*/ 708646 h 4351338"/>
              <a:gd name="connsiteX7" fmla="*/ 3174076 w 3174076"/>
              <a:gd name="connsiteY7" fmla="*/ 1199726 h 4351338"/>
              <a:gd name="connsiteX8" fmla="*/ 3174076 w 3174076"/>
              <a:gd name="connsiteY8" fmla="*/ 1734319 h 4351338"/>
              <a:gd name="connsiteX9" fmla="*/ 3174076 w 3174076"/>
              <a:gd name="connsiteY9" fmla="*/ 2312425 h 4351338"/>
              <a:gd name="connsiteX10" fmla="*/ 3174076 w 3174076"/>
              <a:gd name="connsiteY10" fmla="*/ 2890532 h 4351338"/>
              <a:gd name="connsiteX11" fmla="*/ 3174076 w 3174076"/>
              <a:gd name="connsiteY11" fmla="*/ 3425125 h 4351338"/>
              <a:gd name="connsiteX12" fmla="*/ 3174076 w 3174076"/>
              <a:gd name="connsiteY12" fmla="*/ 4351338 h 4351338"/>
              <a:gd name="connsiteX13" fmla="*/ 2475779 w 3174076"/>
              <a:gd name="connsiteY13" fmla="*/ 4351338 h 4351338"/>
              <a:gd name="connsiteX14" fmla="*/ 1809223 w 3174076"/>
              <a:gd name="connsiteY14" fmla="*/ 4351338 h 4351338"/>
              <a:gd name="connsiteX15" fmla="*/ 1206149 w 3174076"/>
              <a:gd name="connsiteY15" fmla="*/ 4351338 h 4351338"/>
              <a:gd name="connsiteX16" fmla="*/ 0 w 3174076"/>
              <a:gd name="connsiteY16" fmla="*/ 4351338 h 4351338"/>
              <a:gd name="connsiteX17" fmla="*/ 0 w 3174076"/>
              <a:gd name="connsiteY17" fmla="*/ 3642692 h 4351338"/>
              <a:gd name="connsiteX18" fmla="*/ 0 w 3174076"/>
              <a:gd name="connsiteY18" fmla="*/ 3151612 h 4351338"/>
              <a:gd name="connsiteX19" fmla="*/ 0 w 3174076"/>
              <a:gd name="connsiteY19" fmla="*/ 2486479 h 4351338"/>
              <a:gd name="connsiteX20" fmla="*/ 0 w 3174076"/>
              <a:gd name="connsiteY20" fmla="*/ 1995399 h 4351338"/>
              <a:gd name="connsiteX21" fmla="*/ 0 w 3174076"/>
              <a:gd name="connsiteY21" fmla="*/ 1286753 h 4351338"/>
              <a:gd name="connsiteX22" fmla="*/ 0 w 3174076"/>
              <a:gd name="connsiteY22" fmla="*/ 665133 h 4351338"/>
              <a:gd name="connsiteX23" fmla="*/ 0 w 3174076"/>
              <a:gd name="connsiteY23" fmla="*/ 0 h 43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F7E3D4"/>
          </a:solidFill>
          <a:ln w="19050" cap="sq">
            <a:solidFill>
              <a:srgbClr val="A44A00"/>
            </a:solidFill>
            <a:extLst>
              <a:ext uri="{C807C97D-BFC1-408E-A445-0C87EB9F89A2}">
                <ask:lineSketchStyleProps xmlns:ask="http://schemas.microsoft.com/office/drawing/2018/sketchyshapes" sd="809461488">
                  <ask:type>
                    <ask:lineSketchFreehand/>
                  </ask:type>
                </ask:lineSketchStyleProps>
              </a:ext>
            </a:extLst>
          </a:ln>
        </p:spPr>
        <p:txBody>
          <a:bodyPr lIns="180000" tIns="180000" rIns="180000" bIns="180000"/>
          <a:lstStyle>
            <a:lvl1pPr>
              <a:buClr>
                <a:srgbClr val="534C29"/>
              </a:buClr>
              <a:buFont typeface="Arial" panose="020B0604020202020204" pitchFamily="34" charset="0"/>
              <a:buChar char="•"/>
              <a:defRPr/>
            </a:lvl1pPr>
            <a:lvl2pPr>
              <a:buClr>
                <a:srgbClr val="534C29"/>
              </a:buClr>
              <a:defRPr/>
            </a:lvl2pPr>
            <a:lvl3pPr>
              <a:buClr>
                <a:srgbClr val="534C29"/>
              </a:buClr>
              <a:defRPr/>
            </a:lvl3pPr>
            <a:lvl4pPr>
              <a:buClr>
                <a:srgbClr val="534C29"/>
              </a:buClr>
              <a:defRPr/>
            </a:lvl4pPr>
            <a:lvl5pPr>
              <a:buClr>
                <a:srgbClr val="534C29"/>
              </a:buClr>
              <a:defRPr/>
            </a:lvl5pPr>
          </a:lstStyle>
          <a:p>
            <a:pPr lvl="0"/>
            <a:r>
              <a:rPr lang="en-US" dirty="0"/>
              <a:t>Click to edit Resources needed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12">
            <a:extLst>
              <a:ext uri="{FF2B5EF4-FFF2-40B4-BE49-F238E27FC236}">
                <a16:creationId xmlns:a16="http://schemas.microsoft.com/office/drawing/2014/main" id="{6EB070F2-6F26-BF10-67CE-69E180ABB023}"/>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9" name="Text Placeholder 5">
            <a:extLst>
              <a:ext uri="{FF2B5EF4-FFF2-40B4-BE49-F238E27FC236}">
                <a16:creationId xmlns:a16="http://schemas.microsoft.com/office/drawing/2014/main" id="{2A0DF2A7-0629-D96D-E8DE-CF6382205B53}"/>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2681580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ctivity_video+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838200" y="1825625"/>
            <a:ext cx="10515600" cy="3714142"/>
          </a:xfrm>
        </p:spPr>
        <p:txBody>
          <a:bodyPr/>
          <a:lstStyle/>
          <a:p>
            <a:endParaRPr lang="en-GB" dirty="0"/>
          </a:p>
        </p:txBody>
      </p:sp>
      <p:sp>
        <p:nvSpPr>
          <p:cNvPr id="14" name="Footer Placeholder 4">
            <a:extLst>
              <a:ext uri="{FF2B5EF4-FFF2-40B4-BE49-F238E27FC236}">
                <a16:creationId xmlns:a16="http://schemas.microsoft.com/office/drawing/2014/main" id="{42B8CCDF-DB6F-8C00-F908-1C017D9AF93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Content Placeholder 2">
            <a:extLst>
              <a:ext uri="{FF2B5EF4-FFF2-40B4-BE49-F238E27FC236}">
                <a16:creationId xmlns:a16="http://schemas.microsoft.com/office/drawing/2014/main" id="{49AF71F1-E160-0253-6C35-1902EF17E141}"/>
              </a:ext>
            </a:extLst>
          </p:cNvPr>
          <p:cNvSpPr>
            <a:spLocks noGrp="1"/>
          </p:cNvSpPr>
          <p:nvPr>
            <p:ph idx="1" hasCustomPrompt="1"/>
          </p:nvPr>
        </p:nvSpPr>
        <p:spPr>
          <a:xfrm>
            <a:off x="838199" y="5744095"/>
            <a:ext cx="10515599" cy="432867"/>
          </a:xfrm>
        </p:spPr>
        <p:txBody>
          <a:bodyPr>
            <a:normAutofit/>
          </a:bodyPr>
          <a:lstStyle>
            <a:lvl1pPr marL="0" indent="0">
              <a:buNone/>
              <a:defRPr sz="1800"/>
            </a:lvl1pPr>
          </a:lstStyle>
          <a:p>
            <a:pPr lvl="0"/>
            <a:r>
              <a:rPr lang="en-US" dirty="0"/>
              <a:t>Click to add video caption</a:t>
            </a:r>
          </a:p>
        </p:txBody>
      </p:sp>
      <p:sp>
        <p:nvSpPr>
          <p:cNvPr id="6" name="Text Placeholder 5">
            <a:extLst>
              <a:ext uri="{FF2B5EF4-FFF2-40B4-BE49-F238E27FC236}">
                <a16:creationId xmlns:a16="http://schemas.microsoft.com/office/drawing/2014/main" id="{C0F22526-93EA-A54F-8955-72F18A8777F6}"/>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1816483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ctivity_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1345277" y="1825625"/>
            <a:ext cx="2863468" cy="2014538"/>
          </a:xfrm>
        </p:spPr>
        <p:txBody>
          <a:bodyPr/>
          <a:lstStyle/>
          <a:p>
            <a:endParaRPr lang="en-GB" dirty="0"/>
          </a:p>
        </p:txBody>
      </p:sp>
      <p:sp>
        <p:nvSpPr>
          <p:cNvPr id="14" name="Footer Placeholder 4">
            <a:extLst>
              <a:ext uri="{FF2B5EF4-FFF2-40B4-BE49-F238E27FC236}">
                <a16:creationId xmlns:a16="http://schemas.microsoft.com/office/drawing/2014/main" id="{42B8CCDF-DB6F-8C00-F908-1C017D9AF93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9" name="Media Placeholder 9">
            <a:extLst>
              <a:ext uri="{FF2B5EF4-FFF2-40B4-BE49-F238E27FC236}">
                <a16:creationId xmlns:a16="http://schemas.microsoft.com/office/drawing/2014/main" id="{7C2FE202-B601-6147-0FB5-4AB7192AC6B6}"/>
              </a:ext>
            </a:extLst>
          </p:cNvPr>
          <p:cNvSpPr>
            <a:spLocks noGrp="1"/>
          </p:cNvSpPr>
          <p:nvPr>
            <p:ph type="media" sz="quarter" idx="16"/>
          </p:nvPr>
        </p:nvSpPr>
        <p:spPr>
          <a:xfrm>
            <a:off x="4913252" y="1825625"/>
            <a:ext cx="2868020" cy="2014538"/>
          </a:xfrm>
        </p:spPr>
        <p:txBody>
          <a:bodyPr/>
          <a:lstStyle/>
          <a:p>
            <a:endParaRPr lang="en-GB" dirty="0"/>
          </a:p>
        </p:txBody>
      </p:sp>
      <p:sp>
        <p:nvSpPr>
          <p:cNvPr id="11" name="Media Placeholder 9">
            <a:extLst>
              <a:ext uri="{FF2B5EF4-FFF2-40B4-BE49-F238E27FC236}">
                <a16:creationId xmlns:a16="http://schemas.microsoft.com/office/drawing/2014/main" id="{F0776623-6A70-FD98-13E7-8CFD1D7A8CD8}"/>
              </a:ext>
            </a:extLst>
          </p:cNvPr>
          <p:cNvSpPr>
            <a:spLocks noGrp="1"/>
          </p:cNvSpPr>
          <p:nvPr>
            <p:ph type="media" sz="quarter" idx="17"/>
          </p:nvPr>
        </p:nvSpPr>
        <p:spPr>
          <a:xfrm>
            <a:off x="8485779" y="1825625"/>
            <a:ext cx="2868020" cy="2014538"/>
          </a:xfrm>
        </p:spPr>
        <p:txBody>
          <a:bodyPr/>
          <a:lstStyle/>
          <a:p>
            <a:endParaRPr lang="en-GB" dirty="0"/>
          </a:p>
        </p:txBody>
      </p:sp>
      <p:sp>
        <p:nvSpPr>
          <p:cNvPr id="15" name="Media Placeholder 9">
            <a:extLst>
              <a:ext uri="{FF2B5EF4-FFF2-40B4-BE49-F238E27FC236}">
                <a16:creationId xmlns:a16="http://schemas.microsoft.com/office/drawing/2014/main" id="{80610CF5-9B18-B334-BD20-03A5707860BB}"/>
              </a:ext>
            </a:extLst>
          </p:cNvPr>
          <p:cNvSpPr>
            <a:spLocks noGrp="1"/>
          </p:cNvSpPr>
          <p:nvPr>
            <p:ph type="media" sz="quarter" idx="18"/>
          </p:nvPr>
        </p:nvSpPr>
        <p:spPr>
          <a:xfrm>
            <a:off x="3128522" y="4046026"/>
            <a:ext cx="2869506" cy="2014538"/>
          </a:xfrm>
        </p:spPr>
        <p:txBody>
          <a:bodyPr/>
          <a:lstStyle/>
          <a:p>
            <a:endParaRPr lang="en-GB" dirty="0"/>
          </a:p>
        </p:txBody>
      </p:sp>
      <p:sp>
        <p:nvSpPr>
          <p:cNvPr id="16" name="Media Placeholder 9">
            <a:extLst>
              <a:ext uri="{FF2B5EF4-FFF2-40B4-BE49-F238E27FC236}">
                <a16:creationId xmlns:a16="http://schemas.microsoft.com/office/drawing/2014/main" id="{97A3AAEF-B4B9-1F0C-2696-3B9A63ECF378}"/>
              </a:ext>
            </a:extLst>
          </p:cNvPr>
          <p:cNvSpPr>
            <a:spLocks noGrp="1"/>
          </p:cNvSpPr>
          <p:nvPr>
            <p:ph type="media" sz="quarter" idx="19"/>
          </p:nvPr>
        </p:nvSpPr>
        <p:spPr>
          <a:xfrm>
            <a:off x="6701049" y="4046026"/>
            <a:ext cx="2869506" cy="2014538"/>
          </a:xfrm>
        </p:spPr>
        <p:txBody>
          <a:bodyPr/>
          <a:lstStyle/>
          <a:p>
            <a:endParaRPr lang="en-GB" dirty="0"/>
          </a:p>
        </p:txBody>
      </p:sp>
      <p:sp>
        <p:nvSpPr>
          <p:cNvPr id="17" name="Oval 16">
            <a:extLst>
              <a:ext uri="{FF2B5EF4-FFF2-40B4-BE49-F238E27FC236}">
                <a16:creationId xmlns:a16="http://schemas.microsoft.com/office/drawing/2014/main" id="{3B25DEF2-95E9-AF12-BA85-B95BD95DF635}"/>
              </a:ext>
            </a:extLst>
          </p:cNvPr>
          <p:cNvSpPr/>
          <p:nvPr userDrawn="1"/>
        </p:nvSpPr>
        <p:spPr>
          <a:xfrm>
            <a:off x="838200" y="1825625"/>
            <a:ext cx="507077" cy="507077"/>
          </a:xfrm>
          <a:prstGeom prst="ellipse">
            <a:avLst/>
          </a:prstGeom>
          <a:solidFill>
            <a:srgbClr val="A44A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1</a:t>
            </a:r>
          </a:p>
        </p:txBody>
      </p:sp>
      <p:sp>
        <p:nvSpPr>
          <p:cNvPr id="18" name="Oval 17">
            <a:extLst>
              <a:ext uri="{FF2B5EF4-FFF2-40B4-BE49-F238E27FC236}">
                <a16:creationId xmlns:a16="http://schemas.microsoft.com/office/drawing/2014/main" id="{E458A704-8E63-8F81-D087-D63DDA59B5B6}"/>
              </a:ext>
            </a:extLst>
          </p:cNvPr>
          <p:cNvSpPr/>
          <p:nvPr userDrawn="1"/>
        </p:nvSpPr>
        <p:spPr>
          <a:xfrm>
            <a:off x="4406175" y="1825625"/>
            <a:ext cx="507077" cy="507077"/>
          </a:xfrm>
          <a:prstGeom prst="ellipse">
            <a:avLst/>
          </a:prstGeom>
          <a:solidFill>
            <a:srgbClr val="A44A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2</a:t>
            </a:r>
          </a:p>
        </p:txBody>
      </p:sp>
      <p:sp>
        <p:nvSpPr>
          <p:cNvPr id="19" name="Oval 18">
            <a:extLst>
              <a:ext uri="{FF2B5EF4-FFF2-40B4-BE49-F238E27FC236}">
                <a16:creationId xmlns:a16="http://schemas.microsoft.com/office/drawing/2014/main" id="{F33E243A-5AF3-2E4C-DF7E-DFCFF2A8F8EF}"/>
              </a:ext>
            </a:extLst>
          </p:cNvPr>
          <p:cNvSpPr/>
          <p:nvPr userDrawn="1"/>
        </p:nvSpPr>
        <p:spPr>
          <a:xfrm>
            <a:off x="7983254" y="1825625"/>
            <a:ext cx="507077" cy="507077"/>
          </a:xfrm>
          <a:prstGeom prst="ellipse">
            <a:avLst/>
          </a:prstGeom>
          <a:solidFill>
            <a:srgbClr val="A44A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3</a:t>
            </a:r>
          </a:p>
        </p:txBody>
      </p:sp>
      <p:sp>
        <p:nvSpPr>
          <p:cNvPr id="20" name="Oval 19">
            <a:extLst>
              <a:ext uri="{FF2B5EF4-FFF2-40B4-BE49-F238E27FC236}">
                <a16:creationId xmlns:a16="http://schemas.microsoft.com/office/drawing/2014/main" id="{B7C2A6B0-34D4-2DD9-9C4C-3A414954B402}"/>
              </a:ext>
            </a:extLst>
          </p:cNvPr>
          <p:cNvSpPr/>
          <p:nvPr userDrawn="1"/>
        </p:nvSpPr>
        <p:spPr>
          <a:xfrm>
            <a:off x="2621445" y="4046026"/>
            <a:ext cx="507077" cy="507077"/>
          </a:xfrm>
          <a:prstGeom prst="ellipse">
            <a:avLst/>
          </a:prstGeom>
          <a:solidFill>
            <a:srgbClr val="A44A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4</a:t>
            </a:r>
          </a:p>
        </p:txBody>
      </p:sp>
      <p:sp>
        <p:nvSpPr>
          <p:cNvPr id="21" name="Oval 20">
            <a:extLst>
              <a:ext uri="{FF2B5EF4-FFF2-40B4-BE49-F238E27FC236}">
                <a16:creationId xmlns:a16="http://schemas.microsoft.com/office/drawing/2014/main" id="{E5FF401B-B15A-7261-E346-3FFC29F079E8}"/>
              </a:ext>
            </a:extLst>
          </p:cNvPr>
          <p:cNvSpPr/>
          <p:nvPr userDrawn="1"/>
        </p:nvSpPr>
        <p:spPr>
          <a:xfrm>
            <a:off x="6193974" y="4046026"/>
            <a:ext cx="507077" cy="507077"/>
          </a:xfrm>
          <a:prstGeom prst="ellipse">
            <a:avLst/>
          </a:prstGeom>
          <a:solidFill>
            <a:srgbClr val="A44A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5</a:t>
            </a:r>
          </a:p>
        </p:txBody>
      </p:sp>
      <p:sp>
        <p:nvSpPr>
          <p:cNvPr id="6" name="Text Placeholder 5">
            <a:extLst>
              <a:ext uri="{FF2B5EF4-FFF2-40B4-BE49-F238E27FC236}">
                <a16:creationId xmlns:a16="http://schemas.microsoft.com/office/drawing/2014/main" id="{5C96D3EB-C064-812A-53FA-D4FC59E58892}"/>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13122564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Rounded Rectangle 5">
            <a:extLst>
              <a:ext uri="{FF2B5EF4-FFF2-40B4-BE49-F238E27FC236}">
                <a16:creationId xmlns:a16="http://schemas.microsoft.com/office/drawing/2014/main" id="{48AC809D-7F66-4616-8AE9-3559164B2725}"/>
              </a:ext>
            </a:extLst>
          </p:cNvPr>
          <p:cNvSpPr/>
          <p:nvPr userDrawn="1"/>
        </p:nvSpPr>
        <p:spPr>
          <a:xfrm>
            <a:off x="9973929" y="162686"/>
            <a:ext cx="2078545" cy="365125"/>
          </a:xfrm>
          <a:prstGeom prst="roundRect">
            <a:avLst/>
          </a:prstGeom>
          <a:solidFill>
            <a:srgbClr val="8E53EF"/>
          </a:solidFill>
          <a:ln>
            <a:noFill/>
          </a:ln>
        </p:spPr>
        <p:style>
          <a:lnRef idx="2">
            <a:schemeClr val="accent1">
              <a:shade val="15000"/>
            </a:schemeClr>
          </a:lnRef>
          <a:fillRef idx="1">
            <a:schemeClr val="accent1"/>
          </a:fillRef>
          <a:effectRef idx="0">
            <a:schemeClr val="accent1"/>
          </a:effectRef>
          <a:fontRef idx="minor">
            <a:schemeClr val="lt1"/>
          </a:fontRef>
        </p:style>
        <p:txBody>
          <a:bodyPr lIns="90000" rtlCol="0" anchor="t" anchorCtr="0"/>
          <a:lstStyle/>
          <a:p>
            <a:pPr algn="l"/>
            <a:r>
              <a:rPr lang="en-US" sz="1400" b="1" i="0" dirty="0">
                <a:latin typeface="Arial Narrow" panose="020B0604020202020204" pitchFamily="34" charset="0"/>
                <a:cs typeface="Arial Narrow" panose="020B0604020202020204" pitchFamily="34" charset="0"/>
              </a:rPr>
              <a:t>Consolidation</a:t>
            </a:r>
          </a:p>
        </p:txBody>
      </p:sp>
    </p:spTree>
    <p:extLst>
      <p:ext uri="{BB962C8B-B14F-4D97-AF65-F5344CB8AC3E}">
        <p14:creationId xmlns:p14="http://schemas.microsoft.com/office/powerpoint/2010/main" val="1520476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Plenary_In this resour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6400800" cy="4351338"/>
          </a:xfrm>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9" name="Text Placeholder 8">
            <a:extLst>
              <a:ext uri="{FF2B5EF4-FFF2-40B4-BE49-F238E27FC236}">
                <a16:creationId xmlns:a16="http://schemas.microsoft.com/office/drawing/2014/main" id="{A5DD11EB-73B6-9FA1-9358-3BB8241E05F7}"/>
              </a:ext>
            </a:extLst>
          </p:cNvPr>
          <p:cNvSpPr>
            <a:spLocks noGrp="1"/>
          </p:cNvSpPr>
          <p:nvPr>
            <p:ph type="body" sz="quarter" idx="10" hasCustomPrompt="1"/>
          </p:nvPr>
        </p:nvSpPr>
        <p:spPr>
          <a:xfrm>
            <a:off x="7530353" y="1825625"/>
            <a:ext cx="3823447" cy="4351338"/>
          </a:xfrm>
          <a:solidFill>
            <a:schemeClr val="bg1"/>
          </a:solidFill>
          <a:ln w="28575">
            <a:solidFill>
              <a:srgbClr val="88A2FF"/>
            </a:solidFill>
          </a:ln>
        </p:spPr>
        <p:txBody>
          <a:bodyPr lIns="180000" tIns="144000" rIns="180000" bIns="144000">
            <a:noAutofit/>
          </a:bodyPr>
          <a:lstStyle>
            <a:lvl1pPr marL="0" indent="0">
              <a:buNone/>
              <a:defRPr sz="1800" u="none"/>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 Skills and General competencies</a:t>
            </a:r>
          </a:p>
        </p:txBody>
      </p:sp>
      <p:sp>
        <p:nvSpPr>
          <p:cNvPr id="11" name="Text Placeholder 12">
            <a:extLst>
              <a:ext uri="{FF2B5EF4-FFF2-40B4-BE49-F238E27FC236}">
                <a16:creationId xmlns:a16="http://schemas.microsoft.com/office/drawing/2014/main" id="{35391365-8BD4-3948-009B-4610525006BF}"/>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4" name="Text Placeholder 5">
            <a:extLst>
              <a:ext uri="{FF2B5EF4-FFF2-40B4-BE49-F238E27FC236}">
                <a16:creationId xmlns:a16="http://schemas.microsoft.com/office/drawing/2014/main" id="{08655A02-99DC-61B1-2336-5D080E557AE8}"/>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Tree>
    <p:extLst>
      <p:ext uri="{BB962C8B-B14F-4D97-AF65-F5344CB8AC3E}">
        <p14:creationId xmlns:p14="http://schemas.microsoft.com/office/powerpoint/2010/main" val="2946103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Plenary_text_full width_plai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no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Title 4">
            <a:extLst>
              <a:ext uri="{FF2B5EF4-FFF2-40B4-BE49-F238E27FC236}">
                <a16:creationId xmlns:a16="http://schemas.microsoft.com/office/drawing/2014/main" id="{6A735EC5-DC07-D418-27AB-D7661B63936D}"/>
              </a:ext>
            </a:extLst>
          </p:cNvPr>
          <p:cNvSpPr>
            <a:spLocks noGrp="1"/>
          </p:cNvSpPr>
          <p:nvPr>
            <p:ph type="title" hasCustomPrompt="1"/>
          </p:nvPr>
        </p:nvSpPr>
        <p:spPr/>
        <p:txBody>
          <a:bodyPr/>
          <a:lstStyle/>
          <a:p>
            <a:r>
              <a:rPr lang="en-GB" dirty="0"/>
              <a:t>Click to add title</a:t>
            </a:r>
            <a:endParaRPr lang="en-US" dirty="0"/>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Tree>
    <p:extLst>
      <p:ext uri="{BB962C8B-B14F-4D97-AF65-F5344CB8AC3E}">
        <p14:creationId xmlns:p14="http://schemas.microsoft.com/office/powerpoint/2010/main" val="3508713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Plenary_text_full width_box out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solidFill>
              <a:srgbClr val="F7E3D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4062100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Plenary_text_full width_box fil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solidFill>
            <a:srgbClr val="F7E3D4"/>
          </a:solid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
        <p:nvSpPr>
          <p:cNvPr id="7" name="Text Placeholder 12">
            <a:extLst>
              <a:ext uri="{FF2B5EF4-FFF2-40B4-BE49-F238E27FC236}">
                <a16:creationId xmlns:a16="http://schemas.microsoft.com/office/drawing/2014/main" id="{927FA953-FAA1-35E6-D6EB-E529BDA03F7B}"/>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10244703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Plenary_text+image_box fil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solidFill>
            <a:srgbClr val="F7E3D4"/>
          </a:solid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dirty="0"/>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2421874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Plenary_text+image_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no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dirty="0"/>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1639015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ctivity_text_full width_plain">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735EC5-DC07-D418-27AB-D7661B63936D}"/>
              </a:ext>
            </a:extLst>
          </p:cNvPr>
          <p:cNvSpPr>
            <a:spLocks noGrp="1"/>
          </p:cNvSpPr>
          <p:nvPr>
            <p:ph type="title" hasCustomPrompt="1"/>
          </p:nvPr>
        </p:nvSpPr>
        <p:spPr/>
        <p:txBody>
          <a:bodyPr/>
          <a:lstStyle/>
          <a:p>
            <a:r>
              <a:rPr lang="en-GB" dirty="0"/>
              <a:t>Click to add title</a:t>
            </a:r>
            <a:endParaRPr lang="en-US"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no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2" name="Text Placeholder 5">
            <a:extLst>
              <a:ext uri="{FF2B5EF4-FFF2-40B4-BE49-F238E27FC236}">
                <a16:creationId xmlns:a16="http://schemas.microsoft.com/office/drawing/2014/main" id="{3E3A2DDC-893D-4175-1696-3EB4EE3B2824}"/>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7003920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_questions">
    <p:spTree>
      <p:nvGrpSpPr>
        <p:cNvPr id="1" name=""/>
        <p:cNvGrpSpPr/>
        <p:nvPr/>
      </p:nvGrpSpPr>
      <p:grpSpPr>
        <a:xfrm>
          <a:off x="0" y="0"/>
          <a:ext cx="0" cy="0"/>
          <a:chOff x="0" y="0"/>
          <a:chExt cx="0" cy="0"/>
        </a:xfrm>
      </p:grpSpPr>
      <p:pic>
        <p:nvPicPr>
          <p:cNvPr id="9" name="Picture 8" descr="A close up of a pink and black corner&#10;&#10;AI-generated content may be incorrect.">
            <a:extLst>
              <a:ext uri="{FF2B5EF4-FFF2-40B4-BE49-F238E27FC236}">
                <a16:creationId xmlns:a16="http://schemas.microsoft.com/office/drawing/2014/main" id="{3B602469-97B8-5CC1-00B3-AAA5DAF08A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7556311" y="1610869"/>
            <a:ext cx="4635689" cy="5247131"/>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4">
            <a:extLst>
              <a:ext uri="{FF2B5EF4-FFF2-40B4-BE49-F238E27FC236}">
                <a16:creationId xmlns:a16="http://schemas.microsoft.com/office/drawing/2014/main" id="{5A4879B2-B6EE-DE7B-2C83-25EEB102F0B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5" name="Text Placeholder 12">
            <a:extLst>
              <a:ext uri="{FF2B5EF4-FFF2-40B4-BE49-F238E27FC236}">
                <a16:creationId xmlns:a16="http://schemas.microsoft.com/office/drawing/2014/main" id="{1F936F32-0F00-143C-23D0-72E9A6BD48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Text Placeholder 5">
            <a:extLst>
              <a:ext uri="{FF2B5EF4-FFF2-40B4-BE49-F238E27FC236}">
                <a16:creationId xmlns:a16="http://schemas.microsoft.com/office/drawing/2014/main" id="{841A34A0-B3C7-9D8F-29D1-E90D2E46B937}"/>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3047574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5B8F53A4-0DF1-3C51-19B7-D75F9E1C727A}"/>
              </a:ext>
            </a:extLst>
          </p:cNvPr>
          <p:cNvSpPr>
            <a:spLocks noGrp="1"/>
          </p:cNvSpPr>
          <p:nvPr>
            <p:ph type="ftr" sz="quarter" idx="3"/>
          </p:nvPr>
        </p:nvSpPr>
        <p:spPr>
          <a:xfrm>
            <a:off x="838200" y="6356350"/>
            <a:ext cx="4114800" cy="365124"/>
          </a:xfrm>
          <a:prstGeom prst="rect">
            <a:avLst/>
          </a:prstGeom>
        </p:spPr>
        <p:txBody>
          <a:bodyPr vert="horz" lIns="91440" tIns="45720" rIns="91440" bIns="45720" rtlCol="0" anchor="ctr"/>
          <a:lstStyle>
            <a:lvl1pPr algn="l">
              <a:defRPr sz="1200">
                <a:solidFill>
                  <a:schemeClr val="tx1">
                    <a:tint val="82000"/>
                  </a:schemeClr>
                </a:solidFill>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2" name="Title Placeholder 1">
            <a:extLst>
              <a:ext uri="{FF2B5EF4-FFF2-40B4-BE49-F238E27FC236}">
                <a16:creationId xmlns:a16="http://schemas.microsoft.com/office/drawing/2014/main" id="{FD72BFA8-2D39-244F-4F2A-031D91E2EE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DD84677-D669-F58E-69CC-70B9AE12C1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75293567"/>
      </p:ext>
    </p:extLst>
  </p:cSld>
  <p:clrMap bg1="lt1" tx1="dk1" bg2="lt2" tx2="dk2" accent1="accent1" accent2="accent2" accent3="accent3" accent4="accent4" accent5="accent5" accent6="accent6" hlink="hlink" folHlink="folHlink"/>
  <p:sldLayoutIdLst>
    <p:sldLayoutId id="2147483666" r:id="rId1"/>
    <p:sldLayoutId id="2147483650" r:id="rId2"/>
    <p:sldLayoutId id="2147483672" r:id="rId3"/>
    <p:sldLayoutId id="2147483665" r:id="rId4"/>
    <p:sldLayoutId id="2147483661" r:id="rId5"/>
    <p:sldLayoutId id="2147483670" r:id="rId6"/>
    <p:sldLayoutId id="2147483674" r:id="rId7"/>
    <p:sldLayoutId id="2147483673" r:id="rId8"/>
    <p:sldLayoutId id="2147483652" r:id="rId9"/>
    <p:sldLayoutId id="2147483664" r:id="rId10"/>
    <p:sldLayoutId id="2147483657" r:id="rId11"/>
    <p:sldLayoutId id="2147483667" r:id="rId12"/>
    <p:sldLayoutId id="2147483668" r:id="rId13"/>
    <p:sldLayoutId id="2147483671" r:id="rId14"/>
    <p:sldLayoutId id="2147483662" r:id="rId15"/>
    <p:sldLayoutId id="2147483669" r:id="rId16"/>
  </p:sldLayoutIdLst>
  <p:txStyles>
    <p:titleStyle>
      <a:lvl1pPr algn="l" defTabSz="914400" rtl="0" eaLnBrk="1" latinLnBrk="0" hangingPunct="1">
        <a:lnSpc>
          <a:spcPct val="90000"/>
        </a:lnSpc>
        <a:spcBef>
          <a:spcPct val="0"/>
        </a:spcBef>
        <a:buNone/>
        <a:defRPr sz="40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8000"/>
        </a:lnSpc>
        <a:spcBef>
          <a:spcPts val="1000"/>
        </a:spcBef>
        <a:buClr>
          <a:srgbClr val="A44A00"/>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A44A00"/>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A44A00"/>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A44A00"/>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A44A00"/>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7867F5A-5A0F-C526-6E2A-AC6C470A9D34}"/>
              </a:ext>
            </a:extLst>
          </p:cNvPr>
          <p:cNvSpPr>
            <a:spLocks noGrp="1"/>
          </p:cNvSpPr>
          <p:nvPr>
            <p:ph type="body" sz="quarter" idx="10"/>
          </p:nvPr>
        </p:nvSpPr>
        <p:spPr/>
        <p:txBody>
          <a:bodyPr>
            <a:noAutofit/>
          </a:bodyPr>
          <a:lstStyle/>
          <a:p>
            <a:r>
              <a:rPr lang="en-GB" dirty="0"/>
              <a:t>Route: Business and Administration</a:t>
            </a:r>
          </a:p>
        </p:txBody>
      </p:sp>
      <p:sp>
        <p:nvSpPr>
          <p:cNvPr id="6" name="Title 5">
            <a:extLst>
              <a:ext uri="{FF2B5EF4-FFF2-40B4-BE49-F238E27FC236}">
                <a16:creationId xmlns:a16="http://schemas.microsoft.com/office/drawing/2014/main" id="{9DCE04C9-F46F-4224-A880-738B1633B564}"/>
              </a:ext>
            </a:extLst>
          </p:cNvPr>
          <p:cNvSpPr>
            <a:spLocks noGrp="1"/>
          </p:cNvSpPr>
          <p:nvPr>
            <p:ph type="ctrTitle"/>
          </p:nvPr>
        </p:nvSpPr>
        <p:spPr/>
        <p:txBody>
          <a:bodyPr>
            <a:noAutofit/>
          </a:bodyPr>
          <a:lstStyle/>
          <a:p>
            <a:r>
              <a:rPr lang="en-US" dirty="0"/>
              <a:t>Management and Administration</a:t>
            </a:r>
            <a:endParaRPr lang="en-GB" dirty="0"/>
          </a:p>
        </p:txBody>
      </p:sp>
      <p:sp>
        <p:nvSpPr>
          <p:cNvPr id="7" name="Subtitle 6">
            <a:extLst>
              <a:ext uri="{FF2B5EF4-FFF2-40B4-BE49-F238E27FC236}">
                <a16:creationId xmlns:a16="http://schemas.microsoft.com/office/drawing/2014/main" id="{1F5EADF3-A590-4AFE-1185-A6960C9D1B6A}"/>
              </a:ext>
            </a:extLst>
          </p:cNvPr>
          <p:cNvSpPr>
            <a:spLocks noGrp="1"/>
          </p:cNvSpPr>
          <p:nvPr>
            <p:ph type="subTitle" idx="1"/>
          </p:nvPr>
        </p:nvSpPr>
        <p:spPr/>
        <p:txBody>
          <a:bodyPr>
            <a:normAutofit/>
          </a:bodyPr>
          <a:lstStyle/>
          <a:p>
            <a:r>
              <a:rPr lang="en-US" dirty="0"/>
              <a:t>Topic: </a:t>
            </a:r>
            <a:r>
              <a:rPr lang="en-GB" dirty="0"/>
              <a:t>Research skills</a:t>
            </a:r>
            <a:endParaRPr lang="en-US" dirty="0"/>
          </a:p>
        </p:txBody>
      </p:sp>
      <p:sp>
        <p:nvSpPr>
          <p:cNvPr id="5" name="Text Placeholder 4">
            <a:extLst>
              <a:ext uri="{FF2B5EF4-FFF2-40B4-BE49-F238E27FC236}">
                <a16:creationId xmlns:a16="http://schemas.microsoft.com/office/drawing/2014/main" id="{47751806-CAEB-6B9E-B21F-4278168228FD}"/>
              </a:ext>
            </a:extLst>
          </p:cNvPr>
          <p:cNvSpPr>
            <a:spLocks noGrp="1"/>
          </p:cNvSpPr>
          <p:nvPr>
            <p:ph type="body" sz="quarter" idx="11"/>
          </p:nvPr>
        </p:nvSpPr>
        <p:spPr/>
        <p:txBody>
          <a:bodyPr/>
          <a:lstStyle/>
          <a:p>
            <a:r>
              <a:rPr lang="en-GB" dirty="0"/>
              <a:t>Lesson 2: PESTLE analysis</a:t>
            </a:r>
          </a:p>
        </p:txBody>
      </p:sp>
    </p:spTree>
    <p:extLst>
      <p:ext uri="{BB962C8B-B14F-4D97-AF65-F5344CB8AC3E}">
        <p14:creationId xmlns:p14="http://schemas.microsoft.com/office/powerpoint/2010/main" val="1924075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264AA-D713-3BD3-CD55-825234DC77CD}"/>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699BFD0-5025-2F6A-FB87-EE9932FE60A5}"/>
              </a:ext>
            </a:extLst>
          </p:cNvPr>
          <p:cNvSpPr>
            <a:spLocks noGrp="1"/>
          </p:cNvSpPr>
          <p:nvPr>
            <p:ph type="body" sz="quarter" idx="14"/>
          </p:nvPr>
        </p:nvSpPr>
        <p:spPr/>
        <p:txBody>
          <a:bodyPr/>
          <a:lstStyle/>
          <a:p>
            <a:r>
              <a:rPr lang="en-US" dirty="0"/>
              <a:t>Activity 3</a:t>
            </a:r>
          </a:p>
        </p:txBody>
      </p:sp>
      <p:sp>
        <p:nvSpPr>
          <p:cNvPr id="2" name="Title 1">
            <a:extLst>
              <a:ext uri="{FF2B5EF4-FFF2-40B4-BE49-F238E27FC236}">
                <a16:creationId xmlns:a16="http://schemas.microsoft.com/office/drawing/2014/main" id="{9CCDCFA3-17FC-2A42-44B2-AF69ECE6BAD6}"/>
              </a:ext>
            </a:extLst>
          </p:cNvPr>
          <p:cNvSpPr>
            <a:spLocks noGrp="1"/>
          </p:cNvSpPr>
          <p:nvPr>
            <p:ph type="title"/>
          </p:nvPr>
        </p:nvSpPr>
        <p:spPr/>
        <p:txBody>
          <a:bodyPr/>
          <a:lstStyle/>
          <a:p>
            <a:r>
              <a:rPr lang="en-GB" dirty="0">
                <a:latin typeface="Arial"/>
                <a:cs typeface="Arial"/>
              </a:rPr>
              <a:t>Secondary sources</a:t>
            </a:r>
          </a:p>
        </p:txBody>
      </p:sp>
      <p:sp>
        <p:nvSpPr>
          <p:cNvPr id="3" name="Content Placeholder 2">
            <a:extLst>
              <a:ext uri="{FF2B5EF4-FFF2-40B4-BE49-F238E27FC236}">
                <a16:creationId xmlns:a16="http://schemas.microsoft.com/office/drawing/2014/main" id="{A095B248-FC48-9EA6-EC6A-A933B8E42CE0}"/>
              </a:ext>
            </a:extLst>
          </p:cNvPr>
          <p:cNvSpPr>
            <a:spLocks noGrp="1"/>
          </p:cNvSpPr>
          <p:nvPr>
            <p:ph sz="half" idx="1"/>
          </p:nvPr>
        </p:nvSpPr>
        <p:spPr>
          <a:xfrm>
            <a:off x="597600" y="1422000"/>
            <a:ext cx="6922800" cy="5072400"/>
          </a:xfrm>
        </p:spPr>
        <p:txBody>
          <a:bodyPr>
            <a:normAutofit fontScale="85000" lnSpcReduction="20000"/>
          </a:bodyPr>
          <a:lstStyle/>
          <a:p>
            <a:pPr lvl="0"/>
            <a:r>
              <a:rPr lang="en-GB" b="1" dirty="0"/>
              <a:t>Government statistics</a:t>
            </a:r>
            <a:r>
              <a:rPr lang="en-GB" dirty="0"/>
              <a:t> (e.g. population, employment, health data) </a:t>
            </a:r>
          </a:p>
          <a:p>
            <a:pPr lvl="0"/>
            <a:r>
              <a:rPr lang="en-GB" b="1" dirty="0"/>
              <a:t>Industry reports</a:t>
            </a:r>
            <a:r>
              <a:rPr lang="en-GB" dirty="0"/>
              <a:t> (e.g. trends, market growth) </a:t>
            </a:r>
          </a:p>
          <a:p>
            <a:pPr lvl="0"/>
            <a:r>
              <a:rPr lang="en-GB" b="1" dirty="0"/>
              <a:t>Competitor websites and pricing analysis </a:t>
            </a:r>
            <a:r>
              <a:rPr lang="en-GB" dirty="0"/>
              <a:t>(e.g. membership, services, prices) </a:t>
            </a:r>
          </a:p>
          <a:p>
            <a:pPr lvl="0"/>
            <a:r>
              <a:rPr lang="en-GB" b="1" dirty="0"/>
              <a:t>Online reviews</a:t>
            </a:r>
            <a:r>
              <a:rPr lang="en-GB" dirty="0"/>
              <a:t> (e.g. Google reviews, Trustpilot) </a:t>
            </a:r>
          </a:p>
          <a:p>
            <a:pPr lvl="0"/>
            <a:r>
              <a:rPr lang="en-GB" b="1" dirty="0"/>
              <a:t>Market research reports</a:t>
            </a:r>
            <a:r>
              <a:rPr lang="en-GB" dirty="0"/>
              <a:t> (e.g. market intelligence agencies) </a:t>
            </a:r>
          </a:p>
          <a:p>
            <a:pPr lvl="0"/>
            <a:r>
              <a:rPr lang="en-GB" b="1" dirty="0"/>
              <a:t>Social media analysis</a:t>
            </a:r>
            <a:r>
              <a:rPr lang="en-GB" dirty="0"/>
              <a:t> (e.g. trends, engagement, competitors) </a:t>
            </a:r>
          </a:p>
          <a:p>
            <a:pPr lvl="0"/>
            <a:r>
              <a:rPr lang="en-GB" b="1" dirty="0"/>
              <a:t>News articles and business publications </a:t>
            </a:r>
            <a:r>
              <a:rPr lang="en-GB" dirty="0"/>
              <a:t>(e.g. current events/developments) </a:t>
            </a:r>
          </a:p>
          <a:p>
            <a:pPr lvl="0"/>
            <a:r>
              <a:rPr lang="en-GB" b="1" dirty="0"/>
              <a:t>Local council or city data</a:t>
            </a:r>
            <a:r>
              <a:rPr lang="en-GB" dirty="0"/>
              <a:t> (e.g. footfall, development plans)</a:t>
            </a:r>
          </a:p>
        </p:txBody>
      </p:sp>
      <p:sp>
        <p:nvSpPr>
          <p:cNvPr id="6" name="TextBox 5">
            <a:extLst>
              <a:ext uri="{FF2B5EF4-FFF2-40B4-BE49-F238E27FC236}">
                <a16:creationId xmlns:a16="http://schemas.microsoft.com/office/drawing/2014/main" id="{751F1F69-6D01-1BD2-05E9-5F4CAC48C58F}"/>
              </a:ext>
            </a:extLst>
          </p:cNvPr>
          <p:cNvSpPr txBox="1"/>
          <p:nvPr/>
        </p:nvSpPr>
        <p:spPr>
          <a:xfrm>
            <a:off x="7941924" y="2363056"/>
            <a:ext cx="3904179" cy="3754874"/>
          </a:xfrm>
          <a:prstGeom prst="rect">
            <a:avLst/>
          </a:prstGeom>
          <a:noFill/>
        </p:spPr>
        <p:txBody>
          <a:bodyPr wrap="square" rtlCol="0">
            <a:spAutoFit/>
          </a:bodyPr>
          <a:lstStyle/>
          <a:p>
            <a:pPr marL="342900" lvl="0" indent="-342900">
              <a:buFont typeface="+mj-lt"/>
              <a:buAutoNum type="arabicPeriod"/>
            </a:pPr>
            <a:r>
              <a:rPr lang="en-GB" dirty="0">
                <a:latin typeface="Arial" panose="020B0604020202020204" pitchFamily="34" charset="0"/>
                <a:cs typeface="Arial" panose="020B0604020202020204" pitchFamily="34" charset="0"/>
              </a:rPr>
              <a:t>Select </a:t>
            </a:r>
            <a:r>
              <a:rPr lang="en-GB" b="1" dirty="0">
                <a:latin typeface="Arial" panose="020B0604020202020204" pitchFamily="34" charset="0"/>
                <a:cs typeface="Arial" panose="020B0604020202020204" pitchFamily="34" charset="0"/>
              </a:rPr>
              <a:t>three</a:t>
            </a:r>
            <a:r>
              <a:rPr lang="en-GB" dirty="0">
                <a:latin typeface="Arial" panose="020B0604020202020204" pitchFamily="34" charset="0"/>
                <a:cs typeface="Arial" panose="020B0604020202020204" pitchFamily="34" charset="0"/>
              </a:rPr>
              <a:t> sources of data which would be the most useful to Fit Life Performance.</a:t>
            </a:r>
          </a:p>
          <a:p>
            <a:pPr marL="342900" lvl="0" indent="-342900">
              <a:buFont typeface="+mj-lt"/>
              <a:buAutoNum type="arabicPeriod"/>
            </a:pPr>
            <a:endParaRPr lang="en-GB" sz="1000" dirty="0">
              <a:latin typeface="Arial" panose="020B0604020202020204" pitchFamily="34" charset="0"/>
              <a:cs typeface="Arial" panose="020B0604020202020204" pitchFamily="34" charset="0"/>
            </a:endParaRPr>
          </a:p>
          <a:p>
            <a:pPr marL="342900" lvl="0" indent="-342900">
              <a:buFont typeface="+mj-lt"/>
              <a:buAutoNum type="arabicPeriod"/>
            </a:pPr>
            <a:r>
              <a:rPr lang="en-GB" dirty="0">
                <a:latin typeface="Arial"/>
                <a:cs typeface="Arial"/>
              </a:rPr>
              <a:t>For each chosen source, identify:</a:t>
            </a:r>
          </a:p>
          <a:p>
            <a:pPr marL="342900" lvl="0" indent="-342900">
              <a:buFont typeface="+mj-lt"/>
              <a:buAutoNum type="arabicPeriod"/>
            </a:pPr>
            <a:endParaRPr lang="en-GB" sz="1000" dirty="0">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r>
              <a:rPr lang="en-GB" dirty="0">
                <a:latin typeface="Arial" panose="020B0604020202020204" pitchFamily="34" charset="0"/>
                <a:cs typeface="Arial" panose="020B0604020202020204" pitchFamily="34" charset="0"/>
              </a:rPr>
              <a:t>why it is useful for Fit Life Performance;</a:t>
            </a:r>
          </a:p>
          <a:p>
            <a:pPr marL="800100" lvl="1" indent="-342900">
              <a:buFont typeface="Arial" panose="020B0604020202020204" pitchFamily="34" charset="0"/>
              <a:buChar char="•"/>
            </a:pPr>
            <a:endParaRPr lang="en-GB" sz="1000" dirty="0">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r>
              <a:rPr lang="en-GB" dirty="0">
                <a:latin typeface="Arial" panose="020B0604020202020204" pitchFamily="34" charset="0"/>
                <a:cs typeface="Arial" panose="020B0604020202020204" pitchFamily="34" charset="0"/>
              </a:rPr>
              <a:t>which parts of the PESTLE analysis it could provide data for;</a:t>
            </a:r>
          </a:p>
          <a:p>
            <a:pPr marL="800100" lvl="1" indent="-342900">
              <a:buFont typeface="Arial" panose="020B0604020202020204" pitchFamily="34" charset="0"/>
              <a:buChar char="•"/>
            </a:pPr>
            <a:endParaRPr lang="en-GB" sz="1000" dirty="0">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r>
              <a:rPr lang="en-GB" dirty="0">
                <a:latin typeface="Arial" panose="020B0604020202020204" pitchFamily="34" charset="0"/>
                <a:cs typeface="Arial" panose="020B0604020202020204" pitchFamily="34" charset="0"/>
              </a:rPr>
              <a:t>what the limitations are of using the source.</a:t>
            </a:r>
          </a:p>
        </p:txBody>
      </p:sp>
      <p:sp>
        <p:nvSpPr>
          <p:cNvPr id="4" name="Text Placeholder 3">
            <a:extLst>
              <a:ext uri="{FF2B5EF4-FFF2-40B4-BE49-F238E27FC236}">
                <a16:creationId xmlns:a16="http://schemas.microsoft.com/office/drawing/2014/main" id="{9397D448-2BC7-6FCF-DAD9-7190A8B8E06E}"/>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Lesson 2: PESTLE analysis</a:t>
            </a:r>
          </a:p>
        </p:txBody>
      </p:sp>
    </p:spTree>
    <p:extLst>
      <p:ext uri="{BB962C8B-B14F-4D97-AF65-F5344CB8AC3E}">
        <p14:creationId xmlns:p14="http://schemas.microsoft.com/office/powerpoint/2010/main" val="3543561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65171-26C5-E1E7-6217-D92FE927E3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CCD43C-A157-C919-174D-BF4E4767CA38}"/>
              </a:ext>
            </a:extLst>
          </p:cNvPr>
          <p:cNvSpPr>
            <a:spLocks noGrp="1"/>
          </p:cNvSpPr>
          <p:nvPr>
            <p:ph type="title"/>
          </p:nvPr>
        </p:nvSpPr>
        <p:spPr/>
        <p:txBody>
          <a:bodyPr/>
          <a:lstStyle/>
          <a:p>
            <a:r>
              <a:rPr lang="en-GB" dirty="0">
                <a:latin typeface="Arial"/>
                <a:cs typeface="Arial"/>
              </a:rPr>
              <a:t>Sources and PESTLE analysis factors</a:t>
            </a:r>
          </a:p>
        </p:txBody>
      </p:sp>
      <p:sp>
        <p:nvSpPr>
          <p:cNvPr id="3" name="Content Placeholder 2">
            <a:extLst>
              <a:ext uri="{FF2B5EF4-FFF2-40B4-BE49-F238E27FC236}">
                <a16:creationId xmlns:a16="http://schemas.microsoft.com/office/drawing/2014/main" id="{FC68CA5E-00CE-828B-E8D0-CA97C542B582}"/>
              </a:ext>
            </a:extLst>
          </p:cNvPr>
          <p:cNvSpPr>
            <a:spLocks noGrp="1"/>
          </p:cNvSpPr>
          <p:nvPr>
            <p:ph idx="1"/>
          </p:nvPr>
        </p:nvSpPr>
        <p:spPr/>
        <p:txBody>
          <a:bodyPr>
            <a:normAutofit fontScale="92500"/>
          </a:bodyPr>
          <a:lstStyle/>
          <a:p>
            <a:pPr lvl="0"/>
            <a:r>
              <a:rPr lang="en-GB" b="1" dirty="0"/>
              <a:t>Government statistics</a:t>
            </a:r>
            <a:r>
              <a:rPr lang="en-GB" dirty="0"/>
              <a:t> – Political, Economic, Social </a:t>
            </a:r>
          </a:p>
          <a:p>
            <a:pPr lvl="0"/>
            <a:r>
              <a:rPr lang="en-GB" b="1" dirty="0"/>
              <a:t>Industry reports</a:t>
            </a:r>
            <a:r>
              <a:rPr lang="en-GB" dirty="0"/>
              <a:t> – Economic, Social, Technological</a:t>
            </a:r>
          </a:p>
          <a:p>
            <a:pPr lvl="0"/>
            <a:r>
              <a:rPr lang="en-GB" b="1" dirty="0"/>
              <a:t>Competitor websites and pricing analysis </a:t>
            </a:r>
            <a:r>
              <a:rPr lang="en-GB" dirty="0"/>
              <a:t>–</a:t>
            </a:r>
            <a:r>
              <a:rPr lang="en-GB" b="1" dirty="0"/>
              <a:t> </a:t>
            </a:r>
            <a:r>
              <a:rPr lang="en-GB" dirty="0"/>
              <a:t>Economic, Social, Technological </a:t>
            </a:r>
          </a:p>
          <a:p>
            <a:pPr lvl="0"/>
            <a:r>
              <a:rPr lang="en-GB" b="1" dirty="0"/>
              <a:t>Online reviews </a:t>
            </a:r>
            <a:r>
              <a:rPr lang="en-GB" dirty="0"/>
              <a:t>– Social, Technological, Legal </a:t>
            </a:r>
          </a:p>
          <a:p>
            <a:pPr lvl="0"/>
            <a:r>
              <a:rPr lang="en-GB" b="1" dirty="0"/>
              <a:t>Market research reports</a:t>
            </a:r>
            <a:r>
              <a:rPr lang="en-GB" dirty="0"/>
              <a:t> – Economic, Social, Technological </a:t>
            </a:r>
          </a:p>
          <a:p>
            <a:pPr lvl="0"/>
            <a:r>
              <a:rPr lang="en-GB" b="1" dirty="0"/>
              <a:t>Social media analysis</a:t>
            </a:r>
            <a:r>
              <a:rPr lang="en-GB" dirty="0"/>
              <a:t> – Economic, Social, Technological </a:t>
            </a:r>
          </a:p>
          <a:p>
            <a:r>
              <a:rPr lang="en-GB" b="1" dirty="0"/>
              <a:t>News articles and business publications </a:t>
            </a:r>
            <a:r>
              <a:rPr lang="en-GB" dirty="0"/>
              <a:t>–</a:t>
            </a:r>
            <a:r>
              <a:rPr lang="en-GB" b="1" dirty="0"/>
              <a:t> </a:t>
            </a:r>
            <a:r>
              <a:rPr lang="en-GB" dirty="0"/>
              <a:t>Political, Economic, Legal</a:t>
            </a:r>
          </a:p>
          <a:p>
            <a:pPr lvl="0"/>
            <a:r>
              <a:rPr lang="en-GB" b="1" dirty="0"/>
              <a:t>Local council or city data</a:t>
            </a:r>
            <a:r>
              <a:rPr lang="en-GB" dirty="0"/>
              <a:t> – Economic, Social, Environmental </a:t>
            </a:r>
          </a:p>
        </p:txBody>
      </p:sp>
      <p:sp>
        <p:nvSpPr>
          <p:cNvPr id="5" name="Text Placeholder 4">
            <a:extLst>
              <a:ext uri="{FF2B5EF4-FFF2-40B4-BE49-F238E27FC236}">
                <a16:creationId xmlns:a16="http://schemas.microsoft.com/office/drawing/2014/main" id="{7C92670C-37B9-F4B3-5B41-7231C3E3C55F}"/>
              </a:ext>
              <a:ext uri="{C183D7F6-B498-43B3-948B-1728B52AA6E4}">
                <adec:decorative xmlns:adec="http://schemas.microsoft.com/office/drawing/2017/decorative" val="1"/>
              </a:ext>
            </a:extLst>
          </p:cNvPr>
          <p:cNvSpPr>
            <a:spLocks noGrp="1"/>
          </p:cNvSpPr>
          <p:nvPr>
            <p:ph type="body" sz="quarter" idx="14"/>
          </p:nvPr>
        </p:nvSpPr>
        <p:spPr/>
        <p:txBody>
          <a:bodyPr/>
          <a:lstStyle/>
          <a:p>
            <a:r>
              <a:rPr lang="en-US" dirty="0"/>
              <a:t>Activity 3</a:t>
            </a:r>
          </a:p>
        </p:txBody>
      </p:sp>
      <p:sp>
        <p:nvSpPr>
          <p:cNvPr id="4" name="Text Placeholder 3">
            <a:extLst>
              <a:ext uri="{FF2B5EF4-FFF2-40B4-BE49-F238E27FC236}">
                <a16:creationId xmlns:a16="http://schemas.microsoft.com/office/drawing/2014/main" id="{B7831A21-7E0A-B84D-E381-90826AB31F44}"/>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Lesson 2: PESTLE analysis</a:t>
            </a:r>
          </a:p>
        </p:txBody>
      </p:sp>
    </p:spTree>
    <p:extLst>
      <p:ext uri="{BB962C8B-B14F-4D97-AF65-F5344CB8AC3E}">
        <p14:creationId xmlns:p14="http://schemas.microsoft.com/office/powerpoint/2010/main" val="2204861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98E6CA5-029E-2480-8513-10865A009106}"/>
              </a:ext>
            </a:extLst>
          </p:cNvPr>
          <p:cNvSpPr>
            <a:spLocks noGrp="1"/>
          </p:cNvSpPr>
          <p:nvPr>
            <p:ph type="body" sz="quarter" idx="14"/>
          </p:nvPr>
        </p:nvSpPr>
        <p:spPr/>
        <p:txBody>
          <a:bodyPr/>
          <a:lstStyle/>
          <a:p>
            <a:r>
              <a:rPr lang="en-US" dirty="0"/>
              <a:t>Activity 4</a:t>
            </a:r>
          </a:p>
        </p:txBody>
      </p:sp>
      <p:sp>
        <p:nvSpPr>
          <p:cNvPr id="2" name="Title 1">
            <a:extLst>
              <a:ext uri="{FF2B5EF4-FFF2-40B4-BE49-F238E27FC236}">
                <a16:creationId xmlns:a16="http://schemas.microsoft.com/office/drawing/2014/main" id="{9507AF9D-6615-2ABE-3A0C-AA5A177F232E}"/>
              </a:ext>
            </a:extLst>
          </p:cNvPr>
          <p:cNvSpPr>
            <a:spLocks noGrp="1"/>
          </p:cNvSpPr>
          <p:nvPr>
            <p:ph type="title"/>
          </p:nvPr>
        </p:nvSpPr>
        <p:spPr/>
        <p:txBody>
          <a:bodyPr/>
          <a:lstStyle/>
          <a:p>
            <a:r>
              <a:rPr lang="en-GB" dirty="0">
                <a:latin typeface="Arial"/>
                <a:cs typeface="Arial"/>
              </a:rPr>
              <a:t>PESTLE analysis for Fit Life Performance</a:t>
            </a:r>
            <a:endParaRPr lang="en-US" dirty="0">
              <a:latin typeface="Arial"/>
              <a:cs typeface="Arial"/>
            </a:endParaRPr>
          </a:p>
        </p:txBody>
      </p:sp>
      <p:sp>
        <p:nvSpPr>
          <p:cNvPr id="4" name="Text Placeholder 3">
            <a:extLst>
              <a:ext uri="{FF2B5EF4-FFF2-40B4-BE49-F238E27FC236}">
                <a16:creationId xmlns:a16="http://schemas.microsoft.com/office/drawing/2014/main" id="{0EA8F628-0D8C-7FEC-2098-56BBC3D609DB}"/>
              </a:ext>
            </a:extLst>
          </p:cNvPr>
          <p:cNvSpPr>
            <a:spLocks noGrp="1"/>
          </p:cNvSpPr>
          <p:nvPr>
            <p:ph type="body" sz="quarter" idx="10"/>
          </p:nvPr>
        </p:nvSpPr>
        <p:spPr>
          <a:xfrm>
            <a:off x="8069580" y="2440884"/>
            <a:ext cx="3549840" cy="3284134"/>
          </a:xfrm>
        </p:spPr>
        <p:txBody>
          <a:bodyPr vert="horz" lIns="91440" tIns="45720" rIns="91440" bIns="45720" rtlCol="0" anchor="t">
            <a:normAutofit/>
          </a:bodyPr>
          <a:lstStyle/>
          <a:p>
            <a:pPr marL="342900" indent="-342900">
              <a:buFont typeface="Arial" panose="020B0604020202020204" pitchFamily="34" charset="0"/>
              <a:buChar char="•"/>
            </a:pPr>
            <a:r>
              <a:rPr lang="en-US" dirty="0"/>
              <a:t>Using the case study and other data (notes from Activity 3), complete a PESTLE analysis for Fit Life Performance. </a:t>
            </a:r>
          </a:p>
          <a:p>
            <a:pPr marL="342900" indent="-342900">
              <a:buFont typeface="Arial" panose="020B0604020202020204" pitchFamily="34" charset="0"/>
              <a:buChar char="•"/>
            </a:pPr>
            <a:r>
              <a:rPr lang="en-US" dirty="0">
                <a:latin typeface="Arial"/>
                <a:cs typeface="Arial"/>
              </a:rPr>
              <a:t>Take another look at the common PESTLE analysis limitations (slide 6). </a:t>
            </a:r>
          </a:p>
        </p:txBody>
      </p:sp>
      <p:pic>
        <p:nvPicPr>
          <p:cNvPr id="14" name="Content Placeholder 13" descr="Exercise equipment inside a gym">
            <a:extLst>
              <a:ext uri="{FF2B5EF4-FFF2-40B4-BE49-F238E27FC236}">
                <a16:creationId xmlns:a16="http://schemas.microsoft.com/office/drawing/2014/main" id="{B691B12C-FCFB-CD09-CE92-7C71C3AD7DF7}"/>
              </a:ext>
            </a:extLst>
          </p:cNvPr>
          <p:cNvPicPr>
            <a:picLocks noGrp="1" noChangeAspect="1"/>
          </p:cNvPicPr>
          <p:nvPr>
            <p:ph sz="half" idx="1"/>
          </p:nvPr>
        </p:nvPicPr>
        <p:blipFill>
          <a:blip r:embed="rId3" cstate="screen">
            <a:extLst>
              <a:ext uri="{28A0092B-C50C-407E-A947-70E740481C1C}">
                <a14:useLocalDpi xmlns:a14="http://schemas.microsoft.com/office/drawing/2010/main"/>
              </a:ext>
            </a:extLst>
          </a:blip>
          <a:stretch>
            <a:fillRect/>
          </a:stretch>
        </p:blipFill>
        <p:spPr>
          <a:xfrm>
            <a:off x="838200" y="1867694"/>
            <a:ext cx="6400800" cy="4267200"/>
          </a:xfrm>
          <a:prstGeom prst="rect">
            <a:avLst/>
          </a:prstGeom>
        </p:spPr>
      </p:pic>
      <p:sp>
        <p:nvSpPr>
          <p:cNvPr id="6" name="Text Placeholder 5">
            <a:extLst>
              <a:ext uri="{FF2B5EF4-FFF2-40B4-BE49-F238E27FC236}">
                <a16:creationId xmlns:a16="http://schemas.microsoft.com/office/drawing/2014/main" id="{2CF6340D-7E94-2EFD-F9DF-DCD5E3A397DF}"/>
              </a:ext>
              <a:ext uri="{C183D7F6-B498-43B3-948B-1728B52AA6E4}">
                <adec:decorative xmlns:adec="http://schemas.microsoft.com/office/drawing/2017/decorative" val="1"/>
              </a:ext>
            </a:extLst>
          </p:cNvPr>
          <p:cNvSpPr>
            <a:spLocks noGrp="1"/>
          </p:cNvSpPr>
          <p:nvPr>
            <p:ph type="body" sz="quarter" idx="15"/>
          </p:nvPr>
        </p:nvSpPr>
        <p:spPr/>
        <p:txBody>
          <a:bodyPr/>
          <a:lstStyle/>
          <a:p>
            <a:r>
              <a:rPr lang="en-GB" dirty="0"/>
              <a:t>Lesson 2: PESTLE analysis</a:t>
            </a:r>
          </a:p>
        </p:txBody>
      </p:sp>
    </p:spTree>
    <p:extLst>
      <p:ext uri="{BB962C8B-B14F-4D97-AF65-F5344CB8AC3E}">
        <p14:creationId xmlns:p14="http://schemas.microsoft.com/office/powerpoint/2010/main" val="22435064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1B796-AF77-0CBE-0498-F33F1A386ACC}"/>
              </a:ext>
            </a:extLst>
          </p:cNvPr>
          <p:cNvSpPr>
            <a:spLocks noGrp="1"/>
          </p:cNvSpPr>
          <p:nvPr>
            <p:ph type="title"/>
          </p:nvPr>
        </p:nvSpPr>
        <p:spPr/>
        <p:txBody>
          <a:bodyPr/>
          <a:lstStyle/>
          <a:p>
            <a:r>
              <a:rPr lang="en-GB" dirty="0"/>
              <a:t>Success criteria for PESTLE analysis</a:t>
            </a:r>
          </a:p>
        </p:txBody>
      </p:sp>
      <p:sp>
        <p:nvSpPr>
          <p:cNvPr id="3" name="Content Placeholder 2">
            <a:extLst>
              <a:ext uri="{FF2B5EF4-FFF2-40B4-BE49-F238E27FC236}">
                <a16:creationId xmlns:a16="http://schemas.microsoft.com/office/drawing/2014/main" id="{0BDA4163-983E-4EF5-35CD-895ADA8BDBB3}"/>
              </a:ext>
            </a:extLst>
          </p:cNvPr>
          <p:cNvSpPr>
            <a:spLocks noGrp="1"/>
          </p:cNvSpPr>
          <p:nvPr>
            <p:ph sz="half" idx="10"/>
          </p:nvPr>
        </p:nvSpPr>
        <p:spPr/>
        <p:txBody>
          <a:bodyPr/>
          <a:lstStyle/>
          <a:p>
            <a:pPr marL="0" lvl="0" indent="0">
              <a:buNone/>
            </a:pPr>
            <a:r>
              <a:rPr lang="en-GB" dirty="0"/>
              <a:t>A strong answer will:</a:t>
            </a:r>
          </a:p>
          <a:p>
            <a:pPr lvl="0"/>
            <a:r>
              <a:rPr lang="en-GB" dirty="0"/>
              <a:t>clearly identify a PESTLE analysis factor; </a:t>
            </a:r>
          </a:p>
          <a:p>
            <a:pPr lvl="0"/>
            <a:r>
              <a:rPr lang="en-GB" dirty="0"/>
              <a:t>link it directly to the case study;</a:t>
            </a:r>
          </a:p>
          <a:p>
            <a:pPr lvl="0"/>
            <a:r>
              <a:rPr lang="en-GB" dirty="0"/>
              <a:t>explain the short-term impact; </a:t>
            </a:r>
          </a:p>
          <a:p>
            <a:pPr lvl="0"/>
            <a:r>
              <a:rPr lang="en-GB" dirty="0"/>
              <a:t>explain the long-term impact; </a:t>
            </a:r>
          </a:p>
          <a:p>
            <a:r>
              <a:rPr lang="en-GB" dirty="0"/>
              <a:t>use realistic business reasoning. </a:t>
            </a:r>
          </a:p>
        </p:txBody>
      </p:sp>
      <p:pic>
        <p:nvPicPr>
          <p:cNvPr id="10" name="Picture Placeholder 9" descr="A female fitness trainer assisting a woman wearing a hijab using equipment in a gym">
            <a:extLst>
              <a:ext uri="{FF2B5EF4-FFF2-40B4-BE49-F238E27FC236}">
                <a16:creationId xmlns:a16="http://schemas.microsoft.com/office/drawing/2014/main" id="{22B8F030-67FB-A91D-4A93-72CBD8CEFEEF}"/>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a:prstGeom prst="rect">
            <a:avLst/>
          </a:prstGeom>
        </p:spPr>
      </p:pic>
      <p:sp>
        <p:nvSpPr>
          <p:cNvPr id="6" name="Text Placeholder 5">
            <a:extLst>
              <a:ext uri="{FF2B5EF4-FFF2-40B4-BE49-F238E27FC236}">
                <a16:creationId xmlns:a16="http://schemas.microsoft.com/office/drawing/2014/main" id="{485E6FDA-CE08-B141-5C2D-8914AF819832}"/>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Activity 4</a:t>
            </a:r>
          </a:p>
        </p:txBody>
      </p:sp>
      <p:sp>
        <p:nvSpPr>
          <p:cNvPr id="4" name="Text Placeholder 3">
            <a:extLst>
              <a:ext uri="{FF2B5EF4-FFF2-40B4-BE49-F238E27FC236}">
                <a16:creationId xmlns:a16="http://schemas.microsoft.com/office/drawing/2014/main" id="{269759A9-27C9-52A3-D5B1-54C122E2B08E}"/>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Lesson 2: PESTLE analysis</a:t>
            </a:r>
          </a:p>
        </p:txBody>
      </p:sp>
    </p:spTree>
    <p:extLst>
      <p:ext uri="{BB962C8B-B14F-4D97-AF65-F5344CB8AC3E}">
        <p14:creationId xmlns:p14="http://schemas.microsoft.com/office/powerpoint/2010/main" val="20549376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E1CF1-0491-DD45-406D-3533D979FDA1}"/>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B103137-B780-48C4-9507-5972E0BB9E52}"/>
              </a:ext>
            </a:extLst>
          </p:cNvPr>
          <p:cNvSpPr>
            <a:spLocks noGrp="1"/>
          </p:cNvSpPr>
          <p:nvPr>
            <p:ph type="body" sz="quarter" idx="14"/>
          </p:nvPr>
        </p:nvSpPr>
        <p:spPr/>
        <p:txBody>
          <a:bodyPr/>
          <a:lstStyle/>
          <a:p>
            <a:r>
              <a:rPr lang="en-US" dirty="0"/>
              <a:t>Activity 5</a:t>
            </a:r>
          </a:p>
        </p:txBody>
      </p:sp>
      <p:sp>
        <p:nvSpPr>
          <p:cNvPr id="2" name="Title 1">
            <a:extLst>
              <a:ext uri="{FF2B5EF4-FFF2-40B4-BE49-F238E27FC236}">
                <a16:creationId xmlns:a16="http://schemas.microsoft.com/office/drawing/2014/main" id="{62676893-050F-6256-B409-92C757A1C391}"/>
              </a:ext>
            </a:extLst>
          </p:cNvPr>
          <p:cNvSpPr>
            <a:spLocks noGrp="1"/>
          </p:cNvSpPr>
          <p:nvPr>
            <p:ph type="title"/>
          </p:nvPr>
        </p:nvSpPr>
        <p:spPr/>
        <p:txBody>
          <a:bodyPr/>
          <a:lstStyle/>
          <a:p>
            <a:r>
              <a:rPr lang="en-GB" dirty="0">
                <a:latin typeface="Arial"/>
                <a:cs typeface="Arial"/>
              </a:rPr>
              <a:t>Independent case study: Root and Leaf Café</a:t>
            </a:r>
            <a:endParaRPr lang="en-US" dirty="0">
              <a:latin typeface="Arial"/>
              <a:cs typeface="Arial"/>
            </a:endParaRPr>
          </a:p>
        </p:txBody>
      </p:sp>
      <p:sp>
        <p:nvSpPr>
          <p:cNvPr id="4" name="Text Placeholder 3">
            <a:extLst>
              <a:ext uri="{FF2B5EF4-FFF2-40B4-BE49-F238E27FC236}">
                <a16:creationId xmlns:a16="http://schemas.microsoft.com/office/drawing/2014/main" id="{527CFE22-3556-02B2-5290-3D568B5D80E3}"/>
              </a:ext>
            </a:extLst>
          </p:cNvPr>
          <p:cNvSpPr>
            <a:spLocks noGrp="1"/>
          </p:cNvSpPr>
          <p:nvPr>
            <p:ph type="body" sz="quarter" idx="10"/>
          </p:nvPr>
        </p:nvSpPr>
        <p:spPr>
          <a:xfrm>
            <a:off x="8149589" y="2343171"/>
            <a:ext cx="3451861" cy="4013178"/>
          </a:xfrm>
        </p:spPr>
        <p:txBody>
          <a:bodyPr vert="horz" lIns="91440" tIns="45720" rIns="91440" bIns="45720" rtlCol="0" anchor="t">
            <a:normAutofit/>
          </a:bodyPr>
          <a:lstStyle/>
          <a:p>
            <a:r>
              <a:rPr lang="en-GB" sz="1600" dirty="0"/>
              <a:t>Read through the case study carefully. Prepare notes to allow you to complete SWOT and PESTLE analyses.</a:t>
            </a:r>
          </a:p>
          <a:p>
            <a:r>
              <a:rPr lang="en-GB" sz="1600" b="1" dirty="0"/>
              <a:t>As you read, identify:</a:t>
            </a:r>
          </a:p>
          <a:p>
            <a:pPr marL="342900" indent="-342900">
              <a:buFont typeface="Arial" panose="020B0604020202020204" pitchFamily="34" charset="0"/>
              <a:buChar char="•"/>
            </a:pPr>
            <a:r>
              <a:rPr lang="en-GB" sz="1600" dirty="0"/>
              <a:t>important business information; </a:t>
            </a:r>
          </a:p>
          <a:p>
            <a:pPr marL="342900" indent="-342900">
              <a:buFont typeface="Arial" panose="020B0604020202020204" pitchFamily="34" charset="0"/>
              <a:buChar char="•"/>
            </a:pPr>
            <a:r>
              <a:rPr lang="en-GB" sz="1600" dirty="0"/>
              <a:t>problems or risks;</a:t>
            </a:r>
          </a:p>
          <a:p>
            <a:pPr marL="342900" indent="-342900">
              <a:buFont typeface="Arial" panose="020B0604020202020204" pitchFamily="34" charset="0"/>
              <a:buChar char="•"/>
            </a:pPr>
            <a:r>
              <a:rPr lang="en-GB" sz="1600" dirty="0"/>
              <a:t>opportunities for growth;</a:t>
            </a:r>
          </a:p>
          <a:p>
            <a:pPr marL="342900" indent="-342900">
              <a:buFont typeface="Arial" panose="020B0604020202020204" pitchFamily="34" charset="0"/>
              <a:buChar char="•"/>
            </a:pPr>
            <a:r>
              <a:rPr lang="en-GB" sz="1600" dirty="0"/>
              <a:t>customer information;</a:t>
            </a:r>
          </a:p>
          <a:p>
            <a:pPr marL="342900" indent="-342900">
              <a:buFont typeface="Arial" panose="020B0604020202020204" pitchFamily="34" charset="0"/>
              <a:buChar char="•"/>
            </a:pPr>
            <a:r>
              <a:rPr lang="en-GB" sz="1600" dirty="0"/>
              <a:t>anything linked to external changes.</a:t>
            </a:r>
          </a:p>
        </p:txBody>
      </p:sp>
      <p:pic>
        <p:nvPicPr>
          <p:cNvPr id="9" name="Content Placeholder 8" descr="A cup of hot Japanese matcha green tea with latte art">
            <a:extLst>
              <a:ext uri="{FF2B5EF4-FFF2-40B4-BE49-F238E27FC236}">
                <a16:creationId xmlns:a16="http://schemas.microsoft.com/office/drawing/2014/main" id="{8252362B-5CDA-135A-71B4-A0F1279CC3B9}"/>
              </a:ext>
            </a:extLst>
          </p:cNvPr>
          <p:cNvPicPr>
            <a:picLocks noGrp="1" noChangeAspect="1"/>
          </p:cNvPicPr>
          <p:nvPr>
            <p:ph sz="half" idx="1"/>
          </p:nvPr>
        </p:nvPicPr>
        <p:blipFill>
          <a:blip r:embed="rId3" cstate="screen">
            <a:extLst>
              <a:ext uri="{28A0092B-C50C-407E-A947-70E740481C1C}">
                <a14:useLocalDpi xmlns:a14="http://schemas.microsoft.com/office/drawing/2010/main"/>
              </a:ext>
            </a:extLst>
          </a:blip>
          <a:stretch>
            <a:fillRect/>
          </a:stretch>
        </p:blipFill>
        <p:spPr>
          <a:xfrm>
            <a:off x="838200" y="1867694"/>
            <a:ext cx="6400800" cy="4267200"/>
          </a:xfrm>
          <a:prstGeom prst="rect">
            <a:avLst/>
          </a:prstGeom>
        </p:spPr>
      </p:pic>
      <p:sp>
        <p:nvSpPr>
          <p:cNvPr id="6" name="Text Placeholder 5">
            <a:extLst>
              <a:ext uri="{FF2B5EF4-FFF2-40B4-BE49-F238E27FC236}">
                <a16:creationId xmlns:a16="http://schemas.microsoft.com/office/drawing/2014/main" id="{13E2E97F-C6EE-DA23-A396-DC7C1C16C310}"/>
              </a:ext>
              <a:ext uri="{C183D7F6-B498-43B3-948B-1728B52AA6E4}">
                <adec:decorative xmlns:adec="http://schemas.microsoft.com/office/drawing/2017/decorative" val="1"/>
              </a:ext>
            </a:extLst>
          </p:cNvPr>
          <p:cNvSpPr>
            <a:spLocks noGrp="1"/>
          </p:cNvSpPr>
          <p:nvPr>
            <p:ph type="body" sz="quarter" idx="15"/>
          </p:nvPr>
        </p:nvSpPr>
        <p:spPr/>
        <p:txBody>
          <a:bodyPr/>
          <a:lstStyle/>
          <a:p>
            <a:r>
              <a:rPr lang="en-GB" dirty="0"/>
              <a:t>Lesson 2: PESTLE analysis</a:t>
            </a:r>
          </a:p>
        </p:txBody>
      </p:sp>
    </p:spTree>
    <p:extLst>
      <p:ext uri="{BB962C8B-B14F-4D97-AF65-F5344CB8AC3E}">
        <p14:creationId xmlns:p14="http://schemas.microsoft.com/office/powerpoint/2010/main" val="11587345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8C24D-FBBE-BEF7-E3BA-44B124BF5F9A}"/>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D2DCF267-C7C4-4B2F-77E5-2DD7D43E681A}"/>
              </a:ext>
              <a:ext uri="{C183D7F6-B498-43B3-948B-1728B52AA6E4}">
                <adec:decorative xmlns:adec="http://schemas.microsoft.com/office/drawing/2017/decorative" val="0"/>
              </a:ext>
            </a:extLst>
          </p:cNvPr>
          <p:cNvSpPr>
            <a:spLocks noGrp="1"/>
          </p:cNvSpPr>
          <p:nvPr>
            <p:ph type="body" sz="quarter" idx="14"/>
          </p:nvPr>
        </p:nvSpPr>
        <p:spPr/>
        <p:txBody>
          <a:bodyPr/>
          <a:lstStyle/>
          <a:p>
            <a:r>
              <a:rPr lang="en-US" dirty="0"/>
              <a:t>Plenary</a:t>
            </a:r>
          </a:p>
        </p:txBody>
      </p:sp>
      <p:sp>
        <p:nvSpPr>
          <p:cNvPr id="2" name="Title 1">
            <a:extLst>
              <a:ext uri="{FF2B5EF4-FFF2-40B4-BE49-F238E27FC236}">
                <a16:creationId xmlns:a16="http://schemas.microsoft.com/office/drawing/2014/main" id="{A971153F-BE69-82A3-639A-1B0300E7750E}"/>
              </a:ext>
            </a:extLst>
          </p:cNvPr>
          <p:cNvSpPr>
            <a:spLocks noGrp="1"/>
          </p:cNvSpPr>
          <p:nvPr>
            <p:ph type="title"/>
          </p:nvPr>
        </p:nvSpPr>
        <p:spPr/>
        <p:txBody>
          <a:bodyPr/>
          <a:lstStyle/>
          <a:p>
            <a:r>
              <a:rPr lang="en-US" dirty="0">
                <a:latin typeface="Arial"/>
                <a:cs typeface="Arial"/>
              </a:rPr>
              <a:t>In this lesson, we have:</a:t>
            </a:r>
            <a:endParaRPr lang="en-US" dirty="0"/>
          </a:p>
        </p:txBody>
      </p:sp>
      <p:sp>
        <p:nvSpPr>
          <p:cNvPr id="3" name="Content Placeholder 2">
            <a:extLst>
              <a:ext uri="{FF2B5EF4-FFF2-40B4-BE49-F238E27FC236}">
                <a16:creationId xmlns:a16="http://schemas.microsoft.com/office/drawing/2014/main" id="{E11A0EF4-1D04-3E0B-4079-C9434EE0CE57}"/>
              </a:ext>
            </a:extLst>
          </p:cNvPr>
          <p:cNvSpPr>
            <a:spLocks noGrp="1"/>
          </p:cNvSpPr>
          <p:nvPr>
            <p:ph idx="1"/>
          </p:nvPr>
        </p:nvSpPr>
        <p:spPr>
          <a:xfrm>
            <a:off x="838200" y="1825625"/>
            <a:ext cx="5497286" cy="4351338"/>
          </a:xfrm>
        </p:spPr>
        <p:txBody>
          <a:bodyPr vert="horz" lIns="180000" tIns="180000" rIns="180000" bIns="180000" rtlCol="0" anchor="t">
            <a:normAutofit/>
          </a:bodyPr>
          <a:lstStyle/>
          <a:p>
            <a:pPr lvl="0"/>
            <a:r>
              <a:rPr lang="en-GB" dirty="0"/>
              <a:t>explained how external factors affect businesses, using PESTLE analysis</a:t>
            </a:r>
          </a:p>
          <a:p>
            <a:pPr lvl="0"/>
            <a:r>
              <a:rPr lang="en-GB" dirty="0">
                <a:latin typeface="Arial"/>
                <a:cs typeface="Arial"/>
              </a:rPr>
              <a:t>analysed the impact of key PESTLE factors on the strategic objectives and operational decision-making of Fit Life Performance.</a:t>
            </a:r>
            <a:endParaRPr lang="en-US" dirty="0"/>
          </a:p>
        </p:txBody>
      </p:sp>
      <p:sp>
        <p:nvSpPr>
          <p:cNvPr id="4" name="Google Shape;77;p3">
            <a:extLst>
              <a:ext uri="{FF2B5EF4-FFF2-40B4-BE49-F238E27FC236}">
                <a16:creationId xmlns:a16="http://schemas.microsoft.com/office/drawing/2014/main" id="{50D22ED9-F514-1578-326A-1CA58342C312}"/>
              </a:ext>
            </a:extLst>
          </p:cNvPr>
          <p:cNvSpPr txBox="1">
            <a:spLocks/>
          </p:cNvSpPr>
          <p:nvPr/>
        </p:nvSpPr>
        <p:spPr>
          <a:xfrm>
            <a:off x="7189754" y="1683205"/>
            <a:ext cx="3794921" cy="4067600"/>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228600" indent="-228600" algn="l" defTabSz="914400" rtl="0" eaLnBrk="1" latinLnBrk="0" hangingPunct="1">
              <a:lnSpc>
                <a:spcPct val="108000"/>
              </a:lnSpc>
              <a:spcBef>
                <a:spcPts val="1000"/>
              </a:spcBef>
              <a:buClr>
                <a:srgbClr val="A44A00"/>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A44A00"/>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A44A00"/>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A44A00"/>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A44A00"/>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ts val="1800"/>
              <a:buFont typeface="Arial" panose="020B0604020202020204" pitchFamily="34" charset="0"/>
              <a:buNone/>
            </a:pPr>
            <a:r>
              <a:rPr lang="en-GB" sz="1200" b="1" dirty="0"/>
              <a:t>Skills</a:t>
            </a:r>
            <a:endParaRPr lang="en-GB" sz="1200" dirty="0"/>
          </a:p>
          <a:p>
            <a:pPr marL="0" indent="0">
              <a:buClr>
                <a:schemeClr val="dk1"/>
              </a:buClr>
              <a:buSzPts val="1100"/>
              <a:buFont typeface="Arial"/>
              <a:buNone/>
            </a:pPr>
            <a:r>
              <a:rPr lang="en-GB" sz="1200" dirty="0">
                <a:solidFill>
                  <a:srgbClr val="0D0D0D"/>
                </a:solidFill>
              </a:rPr>
              <a:t>CSF: Undertaking research</a:t>
            </a:r>
            <a:endParaRPr lang="en-GB" sz="1200" dirty="0"/>
          </a:p>
          <a:p>
            <a:pPr marL="0" indent="0">
              <a:buSzPts val="1800"/>
              <a:buFont typeface="Arial" panose="020B0604020202020204" pitchFamily="34" charset="0"/>
              <a:buNone/>
            </a:pPr>
            <a:r>
              <a:rPr lang="en-GB" sz="1200" b="1" dirty="0"/>
              <a:t>General competencies</a:t>
            </a:r>
            <a:endParaRPr lang="en-GB" sz="1200" dirty="0"/>
          </a:p>
          <a:p>
            <a:pPr marL="0" indent="0">
              <a:buClr>
                <a:schemeClr val="dk1"/>
              </a:buClr>
              <a:buSzPts val="1100"/>
              <a:buFont typeface="Arial"/>
              <a:buNone/>
            </a:pPr>
            <a:r>
              <a:rPr lang="en-GB" sz="1200" dirty="0">
                <a:solidFill>
                  <a:srgbClr val="0D0D0D"/>
                </a:solidFill>
              </a:rPr>
              <a:t>English:</a:t>
            </a:r>
          </a:p>
          <a:p>
            <a:pPr marL="0" indent="0">
              <a:buClr>
                <a:schemeClr val="dk1"/>
              </a:buClr>
              <a:buSzPts val="1100"/>
              <a:buNone/>
            </a:pPr>
            <a:r>
              <a:rPr lang="en-GB" sz="1200" dirty="0">
                <a:solidFill>
                  <a:srgbClr val="0D0D0D"/>
                </a:solidFill>
              </a:rPr>
              <a:t>EC1 Convey technical information </a:t>
            </a:r>
            <a:r>
              <a:rPr lang="en-GB" sz="1200" dirty="0"/>
              <a:t>to different audiences</a:t>
            </a:r>
            <a:endParaRPr lang="en-GB" sz="1200" dirty="0">
              <a:solidFill>
                <a:srgbClr val="0D0D0D"/>
              </a:solidFill>
            </a:endParaRPr>
          </a:p>
          <a:p>
            <a:pPr marL="0" indent="0">
              <a:buClr>
                <a:schemeClr val="dk1"/>
              </a:buClr>
              <a:buSzPts val="1100"/>
              <a:buFont typeface="Arial"/>
              <a:buNone/>
            </a:pPr>
            <a:r>
              <a:rPr lang="en-GB" sz="1200" dirty="0">
                <a:solidFill>
                  <a:srgbClr val="0D0D0D"/>
                </a:solidFill>
              </a:rPr>
              <a:t>EC4 Summarise information/ideas</a:t>
            </a:r>
          </a:p>
          <a:p>
            <a:pPr marL="0" indent="0">
              <a:buClr>
                <a:schemeClr val="dk1"/>
              </a:buClr>
              <a:buSzPts val="1100"/>
              <a:buFont typeface="Arial"/>
              <a:buNone/>
            </a:pPr>
            <a:r>
              <a:rPr lang="en-GB" sz="1200" dirty="0">
                <a:solidFill>
                  <a:srgbClr val="0D0D0D"/>
                </a:solidFill>
              </a:rPr>
              <a:t>EC5 Synthesise information</a:t>
            </a:r>
          </a:p>
          <a:p>
            <a:pPr marL="0" indent="0">
              <a:buClr>
                <a:schemeClr val="dk1"/>
              </a:buClr>
              <a:buSzPts val="1100"/>
              <a:buFont typeface="Arial"/>
              <a:buNone/>
            </a:pPr>
            <a:r>
              <a:rPr lang="en-GB" sz="1200" dirty="0">
                <a:solidFill>
                  <a:srgbClr val="0D0D0D"/>
                </a:solidFill>
              </a:rPr>
              <a:t>Maths:</a:t>
            </a:r>
          </a:p>
          <a:p>
            <a:pPr marL="0" indent="0">
              <a:buClr>
                <a:schemeClr val="dk1"/>
              </a:buClr>
              <a:buSzPts val="1100"/>
              <a:buFont typeface="Arial"/>
              <a:buNone/>
            </a:pPr>
            <a:r>
              <a:rPr lang="en-GB" sz="1200" dirty="0">
                <a:solidFill>
                  <a:srgbClr val="0D0D0D"/>
                </a:solidFill>
              </a:rPr>
              <a:t>MC6 Understanding data and risk</a:t>
            </a:r>
          </a:p>
          <a:p>
            <a:pPr marL="0" indent="0">
              <a:buClr>
                <a:schemeClr val="dk1"/>
              </a:buClr>
              <a:buSzPts val="1100"/>
              <a:buFont typeface="Arial"/>
              <a:buNone/>
            </a:pPr>
            <a:r>
              <a:rPr lang="en-GB" sz="1200" dirty="0">
                <a:solidFill>
                  <a:srgbClr val="0D0D0D"/>
                </a:solidFill>
              </a:rPr>
              <a:t>Digital:</a:t>
            </a:r>
          </a:p>
          <a:p>
            <a:pPr marL="0" indent="0">
              <a:buClr>
                <a:schemeClr val="dk1"/>
              </a:buClr>
              <a:buSzPts val="1100"/>
              <a:buFont typeface="Arial"/>
              <a:buNone/>
            </a:pPr>
            <a:r>
              <a:rPr lang="en-GB" sz="1200" dirty="0">
                <a:solidFill>
                  <a:srgbClr val="0D0D0D"/>
                </a:solidFill>
              </a:rPr>
              <a:t>DC1 Use digital technology and media effectively </a:t>
            </a:r>
          </a:p>
        </p:txBody>
      </p:sp>
      <p:sp>
        <p:nvSpPr>
          <p:cNvPr id="5" name="Text Placeholder 4">
            <a:extLst>
              <a:ext uri="{FF2B5EF4-FFF2-40B4-BE49-F238E27FC236}">
                <a16:creationId xmlns:a16="http://schemas.microsoft.com/office/drawing/2014/main" id="{5CC554C0-63E7-E122-5E06-821425365CA2}"/>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Lesson 2: PESTLE analysis</a:t>
            </a:r>
          </a:p>
        </p:txBody>
      </p:sp>
    </p:spTree>
    <p:extLst>
      <p:ext uri="{BB962C8B-B14F-4D97-AF65-F5344CB8AC3E}">
        <p14:creationId xmlns:p14="http://schemas.microsoft.com/office/powerpoint/2010/main" val="21172086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2C4D470B-BCBB-F609-A7BC-53BC006B8FD7}"/>
              </a:ext>
            </a:extLst>
          </p:cNvPr>
          <p:cNvSpPr>
            <a:spLocks noGrp="1"/>
          </p:cNvSpPr>
          <p:nvPr>
            <p:ph type="title"/>
          </p:nvPr>
        </p:nvSpPr>
        <p:spPr/>
        <p:txBody>
          <a:bodyPr/>
          <a:lstStyle/>
          <a:p>
            <a:r>
              <a:rPr lang="en-GB" dirty="0"/>
              <a:t>Consolidation</a:t>
            </a:r>
          </a:p>
        </p:txBody>
      </p:sp>
      <p:sp>
        <p:nvSpPr>
          <p:cNvPr id="2" name="Content Placeholder 1">
            <a:extLst>
              <a:ext uri="{FF2B5EF4-FFF2-40B4-BE49-F238E27FC236}">
                <a16:creationId xmlns:a16="http://schemas.microsoft.com/office/drawing/2014/main" id="{28C25D94-9F77-B39D-E558-FE9AC170E3D8}"/>
              </a:ext>
            </a:extLst>
          </p:cNvPr>
          <p:cNvSpPr>
            <a:spLocks noGrp="1"/>
          </p:cNvSpPr>
          <p:nvPr>
            <p:ph idx="1"/>
          </p:nvPr>
        </p:nvSpPr>
        <p:spPr/>
        <p:txBody>
          <a:bodyPr/>
          <a:lstStyle/>
          <a:p>
            <a:r>
              <a:rPr lang="en-GB" dirty="0"/>
              <a:t>Undertake both a SWOT analysis and a PESTLE analysis of the factors that need to be considered in relation to the expansion of Root and Leaf Café.</a:t>
            </a:r>
          </a:p>
          <a:p>
            <a:r>
              <a:rPr lang="en-GB" dirty="0"/>
              <a:t>This task is to be completed independently. </a:t>
            </a:r>
          </a:p>
          <a:p>
            <a:pPr lvl="1"/>
            <a:endParaRPr lang="en-GB" dirty="0"/>
          </a:p>
        </p:txBody>
      </p:sp>
      <p:sp>
        <p:nvSpPr>
          <p:cNvPr id="18" name="Text Placeholder 17">
            <a:extLst>
              <a:ext uri="{FF2B5EF4-FFF2-40B4-BE49-F238E27FC236}">
                <a16:creationId xmlns:a16="http://schemas.microsoft.com/office/drawing/2014/main" id="{46E06462-B4F2-51F1-E838-FE0769744AA1}"/>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Lesson 2: PESTLE analysis</a:t>
            </a:r>
          </a:p>
        </p:txBody>
      </p:sp>
    </p:spTree>
    <p:extLst>
      <p:ext uri="{BB962C8B-B14F-4D97-AF65-F5344CB8AC3E}">
        <p14:creationId xmlns:p14="http://schemas.microsoft.com/office/powerpoint/2010/main" val="2058731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14BD2ED-1017-E37D-71BD-E22DE4298FC8}"/>
              </a:ext>
              <a:ext uri="{C183D7F6-B498-43B3-948B-1728B52AA6E4}">
                <adec:decorative xmlns:adec="http://schemas.microsoft.com/office/drawing/2017/decorative" val="0"/>
              </a:ext>
            </a:extLst>
          </p:cNvPr>
          <p:cNvSpPr>
            <a:spLocks noGrp="1"/>
          </p:cNvSpPr>
          <p:nvPr>
            <p:ph type="body" sz="quarter" idx="14"/>
          </p:nvPr>
        </p:nvSpPr>
        <p:spPr/>
        <p:txBody>
          <a:bodyPr/>
          <a:lstStyle/>
          <a:p>
            <a:r>
              <a:rPr lang="en-US" dirty="0"/>
              <a:t>Introduction</a:t>
            </a:r>
          </a:p>
        </p:txBody>
      </p:sp>
      <p:sp>
        <p:nvSpPr>
          <p:cNvPr id="2" name="Title 1">
            <a:extLst>
              <a:ext uri="{FF2B5EF4-FFF2-40B4-BE49-F238E27FC236}">
                <a16:creationId xmlns:a16="http://schemas.microsoft.com/office/drawing/2014/main" id="{05CB9152-50B8-A69F-3F6B-3E2FA718AA9C}"/>
              </a:ext>
            </a:extLst>
          </p:cNvPr>
          <p:cNvSpPr>
            <a:spLocks noGrp="1"/>
          </p:cNvSpPr>
          <p:nvPr>
            <p:ph type="title"/>
          </p:nvPr>
        </p:nvSpPr>
        <p:spPr/>
        <p:txBody>
          <a:bodyPr/>
          <a:lstStyle/>
          <a:p>
            <a:r>
              <a:rPr lang="en-US" dirty="0">
                <a:latin typeface="Arial"/>
                <a:cs typeface="Arial"/>
              </a:rPr>
              <a:t>In this lesson, we will:</a:t>
            </a:r>
            <a:endParaRPr lang="en-US" dirty="0"/>
          </a:p>
        </p:txBody>
      </p:sp>
      <p:sp>
        <p:nvSpPr>
          <p:cNvPr id="3" name="Content Placeholder 2">
            <a:extLst>
              <a:ext uri="{FF2B5EF4-FFF2-40B4-BE49-F238E27FC236}">
                <a16:creationId xmlns:a16="http://schemas.microsoft.com/office/drawing/2014/main" id="{1299CD3C-D8CD-F1A0-4928-2821334A57AB}"/>
              </a:ext>
            </a:extLst>
          </p:cNvPr>
          <p:cNvSpPr>
            <a:spLocks noGrp="1"/>
          </p:cNvSpPr>
          <p:nvPr>
            <p:ph idx="1"/>
          </p:nvPr>
        </p:nvSpPr>
        <p:spPr>
          <a:xfrm>
            <a:off x="838200" y="1825625"/>
            <a:ext cx="5497286" cy="4351338"/>
          </a:xfrm>
        </p:spPr>
        <p:txBody>
          <a:bodyPr vert="horz" lIns="180000" tIns="180000" rIns="180000" bIns="180000" rtlCol="0" anchor="t">
            <a:normAutofit/>
          </a:bodyPr>
          <a:lstStyle/>
          <a:p>
            <a:pPr lvl="0"/>
            <a:r>
              <a:rPr lang="en-GB" dirty="0"/>
              <a:t>explain how external factors affect businesses, using PESTLE analysis</a:t>
            </a:r>
          </a:p>
          <a:p>
            <a:pPr lvl="0"/>
            <a:r>
              <a:rPr lang="en-GB" dirty="0">
                <a:latin typeface="Arial"/>
                <a:cs typeface="Arial"/>
              </a:rPr>
              <a:t>analyse the impact of key PESTLE factors on the strategic objectives and operational decision-making of Fit Life Performance.</a:t>
            </a:r>
            <a:endParaRPr lang="en-US" dirty="0"/>
          </a:p>
        </p:txBody>
      </p:sp>
      <p:sp>
        <p:nvSpPr>
          <p:cNvPr id="4" name="Google Shape;77;p3">
            <a:extLst>
              <a:ext uri="{FF2B5EF4-FFF2-40B4-BE49-F238E27FC236}">
                <a16:creationId xmlns:a16="http://schemas.microsoft.com/office/drawing/2014/main" id="{182B3B60-9AF9-8EE5-9072-552E5336CABA}"/>
              </a:ext>
            </a:extLst>
          </p:cNvPr>
          <p:cNvSpPr txBox="1">
            <a:spLocks/>
          </p:cNvSpPr>
          <p:nvPr/>
        </p:nvSpPr>
        <p:spPr>
          <a:xfrm>
            <a:off x="7189754" y="1683205"/>
            <a:ext cx="3794921" cy="4100650"/>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228600" indent="-228600" algn="l" defTabSz="914400" rtl="0" eaLnBrk="1" latinLnBrk="0" hangingPunct="1">
              <a:lnSpc>
                <a:spcPct val="108000"/>
              </a:lnSpc>
              <a:spcBef>
                <a:spcPts val="1000"/>
              </a:spcBef>
              <a:buClr>
                <a:srgbClr val="A44A00"/>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A44A00"/>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A44A00"/>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A44A00"/>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A44A00"/>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ts val="1800"/>
              <a:buFont typeface="Arial" panose="020B0604020202020204" pitchFamily="34" charset="0"/>
              <a:buNone/>
            </a:pPr>
            <a:r>
              <a:rPr lang="en-GB" sz="1200" b="1" dirty="0"/>
              <a:t>Skills</a:t>
            </a:r>
            <a:endParaRPr lang="en-GB" sz="1200" dirty="0"/>
          </a:p>
          <a:p>
            <a:pPr marL="0" indent="0">
              <a:buClr>
                <a:schemeClr val="dk1"/>
              </a:buClr>
              <a:buSzPts val="1100"/>
              <a:buFont typeface="Arial"/>
              <a:buNone/>
            </a:pPr>
            <a:r>
              <a:rPr lang="en-GB" sz="1200" dirty="0">
                <a:solidFill>
                  <a:srgbClr val="0D0D0D"/>
                </a:solidFill>
              </a:rPr>
              <a:t>CSF: Undertaking research</a:t>
            </a:r>
            <a:endParaRPr lang="en-GB" sz="1200" dirty="0"/>
          </a:p>
          <a:p>
            <a:pPr marL="0" indent="0">
              <a:buSzPts val="1800"/>
              <a:buFont typeface="Arial" panose="020B0604020202020204" pitchFamily="34" charset="0"/>
              <a:buNone/>
            </a:pPr>
            <a:r>
              <a:rPr lang="en-GB" sz="1200" b="1" dirty="0"/>
              <a:t>General competencies</a:t>
            </a:r>
            <a:endParaRPr lang="en-GB" sz="1200" dirty="0"/>
          </a:p>
          <a:p>
            <a:pPr marL="0" indent="0">
              <a:buClr>
                <a:schemeClr val="dk1"/>
              </a:buClr>
              <a:buSzPts val="1100"/>
              <a:buFont typeface="Arial"/>
              <a:buNone/>
            </a:pPr>
            <a:r>
              <a:rPr lang="en-GB" sz="1200" dirty="0">
                <a:solidFill>
                  <a:srgbClr val="0D0D0D"/>
                </a:solidFill>
              </a:rPr>
              <a:t>English:</a:t>
            </a:r>
          </a:p>
          <a:p>
            <a:pPr marL="0" indent="0">
              <a:buClr>
                <a:schemeClr val="dk1"/>
              </a:buClr>
              <a:buSzPts val="1100"/>
              <a:buNone/>
            </a:pPr>
            <a:r>
              <a:rPr lang="en-GB" sz="1200" dirty="0">
                <a:solidFill>
                  <a:srgbClr val="0D0D0D"/>
                </a:solidFill>
              </a:rPr>
              <a:t>EC1 Convey technical information </a:t>
            </a:r>
            <a:r>
              <a:rPr lang="en-GB" sz="1200" dirty="0"/>
              <a:t>to different audiences</a:t>
            </a:r>
            <a:endParaRPr lang="en-GB" sz="1200" dirty="0">
              <a:solidFill>
                <a:srgbClr val="0D0D0D"/>
              </a:solidFill>
            </a:endParaRPr>
          </a:p>
          <a:p>
            <a:pPr marL="0" indent="0">
              <a:buClr>
                <a:schemeClr val="dk1"/>
              </a:buClr>
              <a:buSzPts val="1100"/>
              <a:buFont typeface="Arial"/>
              <a:buNone/>
            </a:pPr>
            <a:r>
              <a:rPr lang="en-GB" sz="1200" dirty="0">
                <a:solidFill>
                  <a:srgbClr val="0D0D0D"/>
                </a:solidFill>
              </a:rPr>
              <a:t>EC4 Summarise information/ideas</a:t>
            </a:r>
          </a:p>
          <a:p>
            <a:pPr marL="0" indent="0">
              <a:buClr>
                <a:schemeClr val="dk1"/>
              </a:buClr>
              <a:buSzPts val="1100"/>
              <a:buFont typeface="Arial"/>
              <a:buNone/>
            </a:pPr>
            <a:r>
              <a:rPr lang="en-GB" sz="1200" dirty="0">
                <a:solidFill>
                  <a:srgbClr val="0D0D0D"/>
                </a:solidFill>
              </a:rPr>
              <a:t>EC5 Synthesise information</a:t>
            </a:r>
          </a:p>
          <a:p>
            <a:pPr marL="0" indent="0">
              <a:buClr>
                <a:schemeClr val="dk1"/>
              </a:buClr>
              <a:buSzPts val="1100"/>
              <a:buFont typeface="Arial"/>
              <a:buNone/>
            </a:pPr>
            <a:r>
              <a:rPr lang="en-GB" sz="1200" dirty="0">
                <a:solidFill>
                  <a:srgbClr val="0D0D0D"/>
                </a:solidFill>
              </a:rPr>
              <a:t>Maths:</a:t>
            </a:r>
          </a:p>
          <a:p>
            <a:pPr marL="0" indent="0">
              <a:buClr>
                <a:schemeClr val="dk1"/>
              </a:buClr>
              <a:buSzPts val="1100"/>
              <a:buFont typeface="Arial"/>
              <a:buNone/>
            </a:pPr>
            <a:r>
              <a:rPr lang="en-GB" sz="1200" dirty="0">
                <a:solidFill>
                  <a:srgbClr val="0D0D0D"/>
                </a:solidFill>
              </a:rPr>
              <a:t>MC6 Understanding data and risk</a:t>
            </a:r>
          </a:p>
          <a:p>
            <a:pPr marL="0" indent="0">
              <a:buClr>
                <a:schemeClr val="dk1"/>
              </a:buClr>
              <a:buSzPts val="1100"/>
              <a:buFont typeface="Arial"/>
              <a:buNone/>
            </a:pPr>
            <a:r>
              <a:rPr lang="en-GB" sz="1200" dirty="0">
                <a:solidFill>
                  <a:srgbClr val="0D0D0D"/>
                </a:solidFill>
              </a:rPr>
              <a:t>Digital:</a:t>
            </a:r>
          </a:p>
          <a:p>
            <a:pPr marL="0" indent="0">
              <a:buClr>
                <a:schemeClr val="dk1"/>
              </a:buClr>
              <a:buSzPts val="1100"/>
              <a:buFont typeface="Arial"/>
              <a:buNone/>
            </a:pPr>
            <a:r>
              <a:rPr lang="en-GB" sz="1200" dirty="0">
                <a:solidFill>
                  <a:srgbClr val="0D0D0D"/>
                </a:solidFill>
              </a:rPr>
              <a:t>DC1 Use digital technology and media effectively </a:t>
            </a:r>
          </a:p>
        </p:txBody>
      </p:sp>
      <p:sp>
        <p:nvSpPr>
          <p:cNvPr id="5" name="Text Placeholder 4">
            <a:extLst>
              <a:ext uri="{FF2B5EF4-FFF2-40B4-BE49-F238E27FC236}">
                <a16:creationId xmlns:a16="http://schemas.microsoft.com/office/drawing/2014/main" id="{A8AA92DF-2677-6935-B5C0-603551AD64F1}"/>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Lesson 2: PESTLE analysis</a:t>
            </a:r>
          </a:p>
        </p:txBody>
      </p:sp>
    </p:spTree>
    <p:extLst>
      <p:ext uri="{BB962C8B-B14F-4D97-AF65-F5344CB8AC3E}">
        <p14:creationId xmlns:p14="http://schemas.microsoft.com/office/powerpoint/2010/main" val="85455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FDD288-06A4-63F4-E4EA-308859257B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3C6356-0C99-DBC1-AC18-4D17F0C6C6F2}"/>
              </a:ext>
            </a:extLst>
          </p:cNvPr>
          <p:cNvSpPr>
            <a:spLocks noGrp="1"/>
          </p:cNvSpPr>
          <p:nvPr>
            <p:ph type="title"/>
          </p:nvPr>
        </p:nvSpPr>
        <p:spPr/>
        <p:txBody>
          <a:bodyPr/>
          <a:lstStyle/>
          <a:p>
            <a:r>
              <a:rPr lang="en-US" dirty="0">
                <a:latin typeface="Arial"/>
                <a:cs typeface="Arial"/>
              </a:rPr>
              <a:t>What do you know about PESTLE analysis?</a:t>
            </a:r>
            <a:endParaRPr lang="en-US" dirty="0"/>
          </a:p>
        </p:txBody>
      </p:sp>
      <p:sp>
        <p:nvSpPr>
          <p:cNvPr id="3" name="Content Placeholder 2">
            <a:extLst>
              <a:ext uri="{FF2B5EF4-FFF2-40B4-BE49-F238E27FC236}">
                <a16:creationId xmlns:a16="http://schemas.microsoft.com/office/drawing/2014/main" id="{FB1F4623-4C36-1FB2-C45D-332C8B5E4ECB}"/>
              </a:ext>
            </a:extLst>
          </p:cNvPr>
          <p:cNvSpPr>
            <a:spLocks noGrp="1"/>
          </p:cNvSpPr>
          <p:nvPr>
            <p:ph idx="1"/>
          </p:nvPr>
        </p:nvSpPr>
        <p:spPr>
          <a:xfrm>
            <a:off x="838199" y="1825625"/>
            <a:ext cx="10354937" cy="4351338"/>
          </a:xfrm>
          <a:solidFill>
            <a:srgbClr val="F7E3D4"/>
          </a:solidFill>
        </p:spPr>
        <p:txBody>
          <a:bodyPr vert="horz" lIns="180000" tIns="180000" rIns="180000" bIns="180000" rtlCol="0" anchor="t">
            <a:normAutofit/>
          </a:bodyPr>
          <a:lstStyle/>
          <a:p>
            <a:r>
              <a:rPr lang="en-GB" dirty="0">
                <a:latin typeface="Arial"/>
                <a:cs typeface="Arial"/>
              </a:rPr>
              <a:t>What does each letter of PESTLE stand for?</a:t>
            </a:r>
          </a:p>
          <a:p>
            <a:r>
              <a:rPr lang="en-GB" dirty="0">
                <a:latin typeface="Arial"/>
                <a:cs typeface="Arial"/>
              </a:rPr>
              <a:t>What is PESTLE analysis used for? </a:t>
            </a:r>
            <a:endParaRPr lang="en-US" dirty="0">
              <a:latin typeface="Arial"/>
              <a:cs typeface="Arial"/>
            </a:endParaRPr>
          </a:p>
        </p:txBody>
      </p:sp>
      <p:sp>
        <p:nvSpPr>
          <p:cNvPr id="5" name="Text Placeholder 4">
            <a:extLst>
              <a:ext uri="{FF2B5EF4-FFF2-40B4-BE49-F238E27FC236}">
                <a16:creationId xmlns:a16="http://schemas.microsoft.com/office/drawing/2014/main" id="{FED643A3-2BD5-0CBE-601C-3D62F5C90481}"/>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Lesson 2: PESTLE analysis</a:t>
            </a:r>
          </a:p>
        </p:txBody>
      </p:sp>
      <p:sp>
        <p:nvSpPr>
          <p:cNvPr id="6" name="Text Placeholder 5">
            <a:extLst>
              <a:ext uri="{FF2B5EF4-FFF2-40B4-BE49-F238E27FC236}">
                <a16:creationId xmlns:a16="http://schemas.microsoft.com/office/drawing/2014/main" id="{526CA49F-45F8-133A-6176-5D0645DEE70C}"/>
              </a:ext>
              <a:ext uri="{C183D7F6-B498-43B3-948B-1728B52AA6E4}">
                <adec:decorative xmlns:adec="http://schemas.microsoft.com/office/drawing/2017/decorative" val="1"/>
              </a:ext>
            </a:extLst>
          </p:cNvPr>
          <p:cNvSpPr>
            <a:spLocks noGrp="1"/>
          </p:cNvSpPr>
          <p:nvPr>
            <p:ph type="body" sz="quarter" idx="14"/>
          </p:nvPr>
        </p:nvSpPr>
        <p:spPr/>
        <p:txBody>
          <a:bodyPr/>
          <a:lstStyle/>
          <a:p>
            <a:r>
              <a:rPr lang="en-US" dirty="0"/>
              <a:t>Introduction</a:t>
            </a:r>
          </a:p>
        </p:txBody>
      </p:sp>
      <p:grpSp>
        <p:nvGrpSpPr>
          <p:cNvPr id="9" name="Group 8">
            <a:extLst>
              <a:ext uri="{FF2B5EF4-FFF2-40B4-BE49-F238E27FC236}">
                <a16:creationId xmlns:a16="http://schemas.microsoft.com/office/drawing/2014/main" id="{FDBD5D75-77BE-58AF-0D1B-F247576B17E9}"/>
              </a:ext>
              <a:ext uri="{C183D7F6-B498-43B3-948B-1728B52AA6E4}">
                <adec:decorative xmlns:adec="http://schemas.microsoft.com/office/drawing/2017/decorative" val="1"/>
              </a:ext>
            </a:extLst>
          </p:cNvPr>
          <p:cNvGrpSpPr/>
          <p:nvPr/>
        </p:nvGrpSpPr>
        <p:grpSpPr>
          <a:xfrm>
            <a:off x="7306501" y="2381294"/>
            <a:ext cx="3204000" cy="3240000"/>
            <a:chOff x="7306501" y="2381294"/>
            <a:chExt cx="3204000" cy="3240000"/>
          </a:xfrm>
        </p:grpSpPr>
        <p:sp>
          <p:nvSpPr>
            <p:cNvPr id="10" name="Oval 9">
              <a:extLst>
                <a:ext uri="{FF2B5EF4-FFF2-40B4-BE49-F238E27FC236}">
                  <a16:creationId xmlns:a16="http://schemas.microsoft.com/office/drawing/2014/main" id="{A94F05BB-C0EE-911E-B11D-4F945F7686F0}"/>
                </a:ext>
              </a:extLst>
            </p:cNvPr>
            <p:cNvSpPr/>
            <p:nvPr/>
          </p:nvSpPr>
          <p:spPr>
            <a:xfrm>
              <a:off x="7306501" y="2381294"/>
              <a:ext cx="3204000" cy="324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1" name="Picture 10">
              <a:extLst>
                <a:ext uri="{FF2B5EF4-FFF2-40B4-BE49-F238E27FC236}">
                  <a16:creationId xmlns:a16="http://schemas.microsoft.com/office/drawing/2014/main" id="{3BE93D83-8A7A-419A-DB34-CD1959F7B8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20490" y="2413283"/>
              <a:ext cx="3176022" cy="3176022"/>
            </a:xfrm>
            <a:prstGeom prst="rect">
              <a:avLst/>
            </a:prstGeom>
          </p:spPr>
        </p:pic>
      </p:grpSp>
    </p:spTree>
    <p:extLst>
      <p:ext uri="{BB962C8B-B14F-4D97-AF65-F5344CB8AC3E}">
        <p14:creationId xmlns:p14="http://schemas.microsoft.com/office/powerpoint/2010/main" val="3173056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8DF8AA-D17B-CCC1-4F51-9BF424899A33}"/>
              </a:ext>
            </a:extLst>
          </p:cNvPr>
          <p:cNvSpPr>
            <a:spLocks noGrp="1"/>
          </p:cNvSpPr>
          <p:nvPr>
            <p:ph type="title"/>
          </p:nvPr>
        </p:nvSpPr>
        <p:spPr/>
        <p:txBody>
          <a:bodyPr>
            <a:normAutofit/>
          </a:bodyPr>
          <a:lstStyle/>
          <a:p>
            <a:r>
              <a:rPr lang="en-GB" dirty="0"/>
              <a:t>PESTLE analysis</a:t>
            </a:r>
          </a:p>
        </p:txBody>
      </p:sp>
      <p:sp>
        <p:nvSpPr>
          <p:cNvPr id="5" name="Content Placeholder 4">
            <a:extLst>
              <a:ext uri="{FF2B5EF4-FFF2-40B4-BE49-F238E27FC236}">
                <a16:creationId xmlns:a16="http://schemas.microsoft.com/office/drawing/2014/main" id="{F1AB0B37-6ED4-E961-0E13-1DB461DB5C1D}"/>
              </a:ext>
            </a:extLst>
          </p:cNvPr>
          <p:cNvSpPr>
            <a:spLocks noGrp="1"/>
          </p:cNvSpPr>
          <p:nvPr>
            <p:ph idx="1"/>
          </p:nvPr>
        </p:nvSpPr>
        <p:spPr>
          <a:xfrm>
            <a:off x="838199" y="1825625"/>
            <a:ext cx="11080532" cy="4301906"/>
          </a:xfrm>
        </p:spPr>
        <p:txBody>
          <a:bodyPr>
            <a:normAutofit/>
          </a:bodyPr>
          <a:lstStyle/>
          <a:p>
            <a:r>
              <a:rPr lang="en-GB" dirty="0"/>
              <a:t>A </a:t>
            </a:r>
            <a:r>
              <a:rPr lang="en-GB" b="1" dirty="0"/>
              <a:t>PESTLE analysis</a:t>
            </a:r>
            <a:r>
              <a:rPr lang="en-GB" dirty="0"/>
              <a:t> is a tool used by businesses to </a:t>
            </a:r>
            <a:r>
              <a:rPr lang="en-GB" b="1" dirty="0"/>
              <a:t>analyse external factors</a:t>
            </a:r>
            <a:r>
              <a:rPr lang="en-GB" dirty="0"/>
              <a:t> that could affect their operations and decisions.</a:t>
            </a:r>
          </a:p>
          <a:p>
            <a:r>
              <a:rPr lang="en-GB" dirty="0"/>
              <a:t>PESTLE stands for:</a:t>
            </a:r>
          </a:p>
          <a:p>
            <a:pPr lvl="1"/>
            <a:r>
              <a:rPr lang="en-GB" b="1" dirty="0"/>
              <a:t>P</a:t>
            </a:r>
            <a:r>
              <a:rPr lang="en-GB" dirty="0"/>
              <a:t> – Political </a:t>
            </a:r>
          </a:p>
          <a:p>
            <a:pPr lvl="1"/>
            <a:r>
              <a:rPr lang="en-GB" b="1" dirty="0"/>
              <a:t>E</a:t>
            </a:r>
            <a:r>
              <a:rPr lang="en-GB" dirty="0"/>
              <a:t> – Economic </a:t>
            </a:r>
          </a:p>
          <a:p>
            <a:pPr lvl="1"/>
            <a:r>
              <a:rPr lang="en-GB" b="1" dirty="0"/>
              <a:t>S</a:t>
            </a:r>
            <a:r>
              <a:rPr lang="en-GB" dirty="0"/>
              <a:t> – Social </a:t>
            </a:r>
          </a:p>
          <a:p>
            <a:pPr lvl="1"/>
            <a:r>
              <a:rPr lang="en-GB" b="1" dirty="0"/>
              <a:t>T</a:t>
            </a:r>
            <a:r>
              <a:rPr lang="en-GB" dirty="0"/>
              <a:t> – Technological </a:t>
            </a:r>
          </a:p>
          <a:p>
            <a:pPr lvl="1"/>
            <a:r>
              <a:rPr lang="en-GB" b="1" dirty="0"/>
              <a:t>L</a:t>
            </a:r>
            <a:r>
              <a:rPr lang="en-GB" dirty="0"/>
              <a:t> – Legal </a:t>
            </a:r>
          </a:p>
          <a:p>
            <a:pPr lvl="1"/>
            <a:r>
              <a:rPr lang="en-GB" b="1" dirty="0"/>
              <a:t>E</a:t>
            </a:r>
            <a:r>
              <a:rPr lang="en-GB" dirty="0"/>
              <a:t> – Environmental </a:t>
            </a:r>
          </a:p>
          <a:p>
            <a:pPr marL="0" indent="0">
              <a:buNone/>
            </a:pPr>
            <a:endParaRPr lang="en-GB" dirty="0"/>
          </a:p>
        </p:txBody>
      </p:sp>
      <p:sp>
        <p:nvSpPr>
          <p:cNvPr id="9" name="Text Placeholder 8">
            <a:extLst>
              <a:ext uri="{FF2B5EF4-FFF2-40B4-BE49-F238E27FC236}">
                <a16:creationId xmlns:a16="http://schemas.microsoft.com/office/drawing/2014/main" id="{E249B6B6-EDF2-03CD-BEF9-0F567EA56E45}"/>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Introduction</a:t>
            </a:r>
          </a:p>
        </p:txBody>
      </p:sp>
      <p:sp>
        <p:nvSpPr>
          <p:cNvPr id="16" name="Text Placeholder 15">
            <a:extLst>
              <a:ext uri="{FF2B5EF4-FFF2-40B4-BE49-F238E27FC236}">
                <a16:creationId xmlns:a16="http://schemas.microsoft.com/office/drawing/2014/main" id="{7BE8136D-0C89-D68D-F368-030DEA6F0B2E}"/>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Lesson 2: PESTLE analysis</a:t>
            </a:r>
          </a:p>
        </p:txBody>
      </p:sp>
    </p:spTree>
    <p:extLst>
      <p:ext uri="{BB962C8B-B14F-4D97-AF65-F5344CB8AC3E}">
        <p14:creationId xmlns:p14="http://schemas.microsoft.com/office/powerpoint/2010/main" val="1316791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10915-379B-A318-8624-22E52F9058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464BE1-5BA5-723A-877C-3B877F7C15BB}"/>
              </a:ext>
            </a:extLst>
          </p:cNvPr>
          <p:cNvSpPr>
            <a:spLocks noGrp="1"/>
          </p:cNvSpPr>
          <p:nvPr>
            <p:ph type="title"/>
          </p:nvPr>
        </p:nvSpPr>
        <p:spPr/>
        <p:txBody>
          <a:bodyPr/>
          <a:lstStyle/>
          <a:p>
            <a:r>
              <a:rPr lang="en-US" dirty="0"/>
              <a:t>Big Picture</a:t>
            </a:r>
          </a:p>
        </p:txBody>
      </p:sp>
      <p:sp>
        <p:nvSpPr>
          <p:cNvPr id="3" name="Content Placeholder 2">
            <a:extLst>
              <a:ext uri="{FF2B5EF4-FFF2-40B4-BE49-F238E27FC236}">
                <a16:creationId xmlns:a16="http://schemas.microsoft.com/office/drawing/2014/main" id="{B2835D48-3419-D4BD-182A-A8A47DACF030}"/>
              </a:ext>
            </a:extLst>
          </p:cNvPr>
          <p:cNvSpPr>
            <a:spLocks noGrp="1"/>
          </p:cNvSpPr>
          <p:nvPr>
            <p:ph idx="1"/>
          </p:nvPr>
        </p:nvSpPr>
        <p:spPr>
          <a:xfrm>
            <a:off x="838200" y="1825625"/>
            <a:ext cx="10922876" cy="4351338"/>
          </a:xfrm>
        </p:spPr>
        <p:txBody>
          <a:bodyPr>
            <a:normAutofit lnSpcReduction="10000"/>
          </a:bodyPr>
          <a:lstStyle/>
          <a:p>
            <a:pPr lvl="0"/>
            <a:r>
              <a:rPr lang="en-GB" dirty="0"/>
              <a:t>PESTLE analysis enables businesses to anticipate change, reduce risk and make smarter decisions by understanding the world around them</a:t>
            </a:r>
            <a:r>
              <a:rPr lang="en-US" dirty="0"/>
              <a:t>.</a:t>
            </a:r>
          </a:p>
          <a:p>
            <a:pPr lvl="0"/>
            <a:r>
              <a:rPr lang="en-GB" dirty="0"/>
              <a:t>Many organisations use strategic tools like PESTLE analysis to analyse external environments before major decisions (e.g. expansion or investment).</a:t>
            </a:r>
          </a:p>
          <a:p>
            <a:pPr lvl="0"/>
            <a:r>
              <a:rPr lang="en-GB" dirty="0"/>
              <a:t>Businesses that regularly analyse external factors are more likely to adapt successfully to market changes.</a:t>
            </a:r>
          </a:p>
          <a:p>
            <a:pPr lvl="0"/>
            <a:r>
              <a:rPr lang="en-GB" dirty="0"/>
              <a:t>Studies show that failure to monitor external factors (e.g. economic changes or legal requirements) is a key reason for business failure and poor strategic decisions.</a:t>
            </a:r>
          </a:p>
        </p:txBody>
      </p:sp>
      <p:sp>
        <p:nvSpPr>
          <p:cNvPr id="6" name="Text Placeholder 5">
            <a:extLst>
              <a:ext uri="{FF2B5EF4-FFF2-40B4-BE49-F238E27FC236}">
                <a16:creationId xmlns:a16="http://schemas.microsoft.com/office/drawing/2014/main" id="{C8ED40A1-3269-7C02-D1B2-6B2BFAA3913D}"/>
              </a:ext>
              <a:ext uri="{C183D7F6-B498-43B3-948B-1728B52AA6E4}">
                <adec:decorative xmlns:adec="http://schemas.microsoft.com/office/drawing/2017/decorative" val="1"/>
              </a:ext>
            </a:extLst>
          </p:cNvPr>
          <p:cNvSpPr>
            <a:spLocks noGrp="1"/>
          </p:cNvSpPr>
          <p:nvPr>
            <p:ph type="body" sz="quarter" idx="14"/>
          </p:nvPr>
        </p:nvSpPr>
        <p:spPr/>
        <p:txBody>
          <a:bodyPr/>
          <a:lstStyle/>
          <a:p>
            <a:r>
              <a:rPr lang="en-US" dirty="0"/>
              <a:t>Introduction</a:t>
            </a:r>
          </a:p>
        </p:txBody>
      </p:sp>
      <p:sp>
        <p:nvSpPr>
          <p:cNvPr id="5" name="Text Placeholder 4">
            <a:extLst>
              <a:ext uri="{FF2B5EF4-FFF2-40B4-BE49-F238E27FC236}">
                <a16:creationId xmlns:a16="http://schemas.microsoft.com/office/drawing/2014/main" id="{2E023244-6D1E-1622-A8FE-FA26C1E7BBC1}"/>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Lesson 2: PESTLE analysis</a:t>
            </a:r>
          </a:p>
        </p:txBody>
      </p:sp>
    </p:spTree>
    <p:extLst>
      <p:ext uri="{BB962C8B-B14F-4D97-AF65-F5344CB8AC3E}">
        <p14:creationId xmlns:p14="http://schemas.microsoft.com/office/powerpoint/2010/main" val="5363668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85672-55E4-A6CD-B99E-97072D75B17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DAA03-3ACD-819B-3265-240A36B0BA7C}"/>
              </a:ext>
            </a:extLst>
          </p:cNvPr>
          <p:cNvSpPr>
            <a:spLocks noGrp="1"/>
          </p:cNvSpPr>
          <p:nvPr>
            <p:ph type="title"/>
          </p:nvPr>
        </p:nvSpPr>
        <p:spPr/>
        <p:txBody>
          <a:bodyPr/>
          <a:lstStyle/>
          <a:p>
            <a:r>
              <a:rPr lang="en-GB" dirty="0"/>
              <a:t>PESTLE analysis limitations</a:t>
            </a:r>
          </a:p>
        </p:txBody>
      </p:sp>
      <p:sp>
        <p:nvSpPr>
          <p:cNvPr id="2" name="Content Placeholder 1">
            <a:extLst>
              <a:ext uri="{FF2B5EF4-FFF2-40B4-BE49-F238E27FC236}">
                <a16:creationId xmlns:a16="http://schemas.microsoft.com/office/drawing/2014/main" id="{E8B4096B-592A-36D7-FA85-B3827CF58B0C}"/>
              </a:ext>
            </a:extLst>
          </p:cNvPr>
          <p:cNvSpPr>
            <a:spLocks noGrp="1"/>
          </p:cNvSpPr>
          <p:nvPr>
            <p:ph idx="1"/>
          </p:nvPr>
        </p:nvSpPr>
        <p:spPr/>
        <p:txBody>
          <a:bodyPr>
            <a:normAutofit/>
          </a:bodyPr>
          <a:lstStyle/>
          <a:p>
            <a:r>
              <a:rPr lang="en-GB" dirty="0"/>
              <a:t>Can become outdated – external factors change quickly</a:t>
            </a:r>
          </a:p>
          <a:p>
            <a:r>
              <a:rPr lang="en-GB" dirty="0"/>
              <a:t>Too broad – lacks specific detail</a:t>
            </a:r>
          </a:p>
          <a:p>
            <a:r>
              <a:rPr lang="en-GB" dirty="0"/>
              <a:t>Lacks depth – doesn’t show impact or importance</a:t>
            </a:r>
          </a:p>
          <a:p>
            <a:r>
              <a:rPr lang="en-GB" dirty="0"/>
              <a:t>Based on assumptions – future trends may be uncertain</a:t>
            </a:r>
          </a:p>
          <a:p>
            <a:r>
              <a:rPr lang="en-GB" dirty="0"/>
              <a:t>No prioritisation – all factors treated equally</a:t>
            </a:r>
          </a:p>
          <a:p>
            <a:r>
              <a:rPr lang="en-GB" dirty="0"/>
              <a:t>External focus only – ignores internal factors</a:t>
            </a:r>
          </a:p>
          <a:p>
            <a:r>
              <a:rPr lang="en-GB" dirty="0"/>
              <a:t>Time-consuming – requires a lot of research</a:t>
            </a:r>
          </a:p>
        </p:txBody>
      </p:sp>
      <p:sp>
        <p:nvSpPr>
          <p:cNvPr id="5" name="Text Placeholder 4">
            <a:extLst>
              <a:ext uri="{FF2B5EF4-FFF2-40B4-BE49-F238E27FC236}">
                <a16:creationId xmlns:a16="http://schemas.microsoft.com/office/drawing/2014/main" id="{0733BD92-6453-CE8E-4301-5DD792A80A3C}"/>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Introduction</a:t>
            </a:r>
          </a:p>
        </p:txBody>
      </p:sp>
      <p:sp>
        <p:nvSpPr>
          <p:cNvPr id="6" name="Text Placeholder 5">
            <a:extLst>
              <a:ext uri="{FF2B5EF4-FFF2-40B4-BE49-F238E27FC236}">
                <a16:creationId xmlns:a16="http://schemas.microsoft.com/office/drawing/2014/main" id="{1ED79A5F-EFD7-8E8E-2CBE-909CD58823F1}"/>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Lesson 2: PESTLE analysis</a:t>
            </a:r>
          </a:p>
        </p:txBody>
      </p:sp>
    </p:spTree>
    <p:extLst>
      <p:ext uri="{BB962C8B-B14F-4D97-AF65-F5344CB8AC3E}">
        <p14:creationId xmlns:p14="http://schemas.microsoft.com/office/powerpoint/2010/main" val="2768025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1E60A-8738-8EB7-B1C6-62DD111ADC9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46FB821-8358-DAC4-8D9D-A34E133C5BC3}"/>
              </a:ext>
            </a:extLst>
          </p:cNvPr>
          <p:cNvSpPr>
            <a:spLocks noGrp="1"/>
          </p:cNvSpPr>
          <p:nvPr>
            <p:ph type="body" sz="quarter" idx="14"/>
          </p:nvPr>
        </p:nvSpPr>
        <p:spPr/>
        <p:txBody>
          <a:bodyPr/>
          <a:lstStyle/>
          <a:p>
            <a:r>
              <a:rPr lang="en-US" dirty="0"/>
              <a:t>Activity 1</a:t>
            </a:r>
          </a:p>
        </p:txBody>
      </p:sp>
      <p:sp>
        <p:nvSpPr>
          <p:cNvPr id="2" name="Title 1">
            <a:extLst>
              <a:ext uri="{FF2B5EF4-FFF2-40B4-BE49-F238E27FC236}">
                <a16:creationId xmlns:a16="http://schemas.microsoft.com/office/drawing/2014/main" id="{B0BDE6DA-2D38-0249-1169-4FAE4A66E8E2}"/>
              </a:ext>
            </a:extLst>
          </p:cNvPr>
          <p:cNvSpPr>
            <a:spLocks noGrp="1"/>
          </p:cNvSpPr>
          <p:nvPr>
            <p:ph type="title"/>
          </p:nvPr>
        </p:nvSpPr>
        <p:spPr/>
        <p:txBody>
          <a:bodyPr/>
          <a:lstStyle/>
          <a:p>
            <a:r>
              <a:rPr lang="en-GB" dirty="0">
                <a:latin typeface="Arial"/>
                <a:cs typeface="Arial"/>
              </a:rPr>
              <a:t>PESTLE analysis factors</a:t>
            </a:r>
          </a:p>
        </p:txBody>
      </p:sp>
      <p:sp>
        <p:nvSpPr>
          <p:cNvPr id="3" name="Content Placeholder 2">
            <a:extLst>
              <a:ext uri="{FF2B5EF4-FFF2-40B4-BE49-F238E27FC236}">
                <a16:creationId xmlns:a16="http://schemas.microsoft.com/office/drawing/2014/main" id="{ACD98185-6A8E-B199-D060-7764EC68B483}"/>
              </a:ext>
            </a:extLst>
          </p:cNvPr>
          <p:cNvSpPr>
            <a:spLocks noGrp="1"/>
          </p:cNvSpPr>
          <p:nvPr>
            <p:ph sz="half" idx="1"/>
          </p:nvPr>
        </p:nvSpPr>
        <p:spPr>
          <a:xfrm>
            <a:off x="838199" y="1825625"/>
            <a:ext cx="6642101" cy="4667250"/>
          </a:xfrm>
        </p:spPr>
        <p:txBody>
          <a:bodyPr>
            <a:normAutofit fontScale="92500" lnSpcReduction="10000"/>
          </a:bodyPr>
          <a:lstStyle/>
          <a:p>
            <a:pPr lvl="0"/>
            <a:r>
              <a:rPr lang="en-GB" b="1" dirty="0"/>
              <a:t>P</a:t>
            </a:r>
            <a:r>
              <a:rPr lang="en-GB" dirty="0"/>
              <a:t>olitical (e.g. government policies, tax charges, trade laws)</a:t>
            </a:r>
          </a:p>
          <a:p>
            <a:pPr lvl="0"/>
            <a:r>
              <a:rPr lang="en-GB" b="1" dirty="0"/>
              <a:t>E</a:t>
            </a:r>
            <a:r>
              <a:rPr lang="en-GB" dirty="0"/>
              <a:t>conomic (e.g. inflation, interest rates, unemployment)</a:t>
            </a:r>
          </a:p>
          <a:p>
            <a:pPr lvl="0"/>
            <a:r>
              <a:rPr lang="en-GB" b="1" dirty="0"/>
              <a:t>S</a:t>
            </a:r>
            <a:r>
              <a:rPr lang="en-GB" dirty="0"/>
              <a:t>ocial (e.g. trends, lifestyles, population changes)</a:t>
            </a:r>
          </a:p>
          <a:p>
            <a:pPr lvl="0"/>
            <a:r>
              <a:rPr lang="en-GB" b="1" dirty="0"/>
              <a:t>T</a:t>
            </a:r>
            <a:r>
              <a:rPr lang="en-GB" dirty="0"/>
              <a:t>echnological (e.g. new technology, automation, innovation)</a:t>
            </a:r>
          </a:p>
          <a:p>
            <a:pPr lvl="0"/>
            <a:r>
              <a:rPr lang="en-GB" b="1" dirty="0"/>
              <a:t>L</a:t>
            </a:r>
            <a:r>
              <a:rPr lang="en-GB" dirty="0"/>
              <a:t>egal (e.g. laws, regulation, health and safety)</a:t>
            </a:r>
          </a:p>
          <a:p>
            <a:r>
              <a:rPr lang="en-GB" b="1" dirty="0"/>
              <a:t>E</a:t>
            </a:r>
            <a:r>
              <a:rPr lang="en-GB" dirty="0"/>
              <a:t>nvironmental (e.g. climate change, sustainability, pollution)</a:t>
            </a:r>
          </a:p>
        </p:txBody>
      </p:sp>
      <p:sp>
        <p:nvSpPr>
          <p:cNvPr id="7" name="Text Placeholder 3">
            <a:extLst>
              <a:ext uri="{FF2B5EF4-FFF2-40B4-BE49-F238E27FC236}">
                <a16:creationId xmlns:a16="http://schemas.microsoft.com/office/drawing/2014/main" id="{DBC22E36-82CB-E0AC-B3B6-5E20B6A7943E}"/>
              </a:ext>
            </a:extLst>
          </p:cNvPr>
          <p:cNvSpPr txBox="1">
            <a:spLocks/>
          </p:cNvSpPr>
          <p:nvPr/>
        </p:nvSpPr>
        <p:spPr>
          <a:xfrm>
            <a:off x="8069580" y="2440884"/>
            <a:ext cx="3549840" cy="3284134"/>
          </a:xfrm>
          <a:prstGeom prst="rect">
            <a:avLst/>
          </a:prstGeom>
        </p:spPr>
        <p:txBody>
          <a:bodyPr vert="horz" lIns="91440" tIns="45720" rIns="91440" bIns="45720" rtlCol="0" anchor="t">
            <a:normAutofit/>
          </a:bodyPr>
          <a:lstStyle>
            <a:lvl1pPr marL="228600" indent="-228600" algn="l" defTabSz="914400" rtl="0" eaLnBrk="1" latinLnBrk="0" hangingPunct="1">
              <a:lnSpc>
                <a:spcPct val="108000"/>
              </a:lnSpc>
              <a:spcBef>
                <a:spcPts val="1000"/>
              </a:spcBef>
              <a:buClr>
                <a:srgbClr val="A44A00"/>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A44A00"/>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A44A00"/>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A44A00"/>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A44A00"/>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Match each example to the correct PESTLE analysis factor.</a:t>
            </a:r>
            <a:endParaRPr lang="en-US" dirty="0">
              <a:latin typeface="Arial"/>
              <a:cs typeface="Arial"/>
            </a:endParaRPr>
          </a:p>
        </p:txBody>
      </p:sp>
      <p:sp>
        <p:nvSpPr>
          <p:cNvPr id="4" name="Text Placeholder 3">
            <a:extLst>
              <a:ext uri="{FF2B5EF4-FFF2-40B4-BE49-F238E27FC236}">
                <a16:creationId xmlns:a16="http://schemas.microsoft.com/office/drawing/2014/main" id="{E937125C-C431-7A89-7F60-299BC85C1A57}"/>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Lesson 2: PESTLE analysis</a:t>
            </a:r>
          </a:p>
        </p:txBody>
      </p:sp>
    </p:spTree>
    <p:extLst>
      <p:ext uri="{BB962C8B-B14F-4D97-AF65-F5344CB8AC3E}">
        <p14:creationId xmlns:p14="http://schemas.microsoft.com/office/powerpoint/2010/main" val="229404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E0E12-49AA-8AD3-F995-F2E45B200EA5}"/>
            </a:ext>
          </a:extLst>
        </p:cNvPr>
        <p:cNvGrpSpPr/>
        <p:nvPr/>
      </p:nvGrpSpPr>
      <p:grpSpPr>
        <a:xfrm>
          <a:off x="0" y="0"/>
          <a:ext cx="0" cy="0"/>
          <a:chOff x="0" y="0"/>
          <a:chExt cx="0" cy="0"/>
        </a:xfrm>
      </p:grpSpPr>
      <p:sp>
        <p:nvSpPr>
          <p:cNvPr id="12" name="Text Placeholder 11">
            <a:extLst>
              <a:ext uri="{FF2B5EF4-FFF2-40B4-BE49-F238E27FC236}">
                <a16:creationId xmlns:a16="http://schemas.microsoft.com/office/drawing/2014/main" id="{ABC4C69B-84BD-C9E1-66F4-4F9721B2C4A9}"/>
              </a:ext>
            </a:extLst>
          </p:cNvPr>
          <p:cNvSpPr>
            <a:spLocks noGrp="1"/>
          </p:cNvSpPr>
          <p:nvPr>
            <p:ph type="body" sz="quarter" idx="14"/>
          </p:nvPr>
        </p:nvSpPr>
        <p:spPr/>
        <p:txBody>
          <a:bodyPr/>
          <a:lstStyle/>
          <a:p>
            <a:r>
              <a:rPr lang="en-GB" dirty="0"/>
              <a:t>Activity 2</a:t>
            </a:r>
          </a:p>
        </p:txBody>
      </p:sp>
      <p:sp>
        <p:nvSpPr>
          <p:cNvPr id="4" name="Title 3">
            <a:extLst>
              <a:ext uri="{FF2B5EF4-FFF2-40B4-BE49-F238E27FC236}">
                <a16:creationId xmlns:a16="http://schemas.microsoft.com/office/drawing/2014/main" id="{D45CF57B-C454-8D27-9007-9E8608BA5C53}"/>
              </a:ext>
            </a:extLst>
          </p:cNvPr>
          <p:cNvSpPr>
            <a:spLocks noGrp="1"/>
          </p:cNvSpPr>
          <p:nvPr>
            <p:ph type="title"/>
          </p:nvPr>
        </p:nvSpPr>
        <p:spPr/>
        <p:txBody>
          <a:bodyPr/>
          <a:lstStyle/>
          <a:p>
            <a:r>
              <a:rPr lang="en-GB" dirty="0"/>
              <a:t>PESTLE and SWOT analyses</a:t>
            </a:r>
          </a:p>
        </p:txBody>
      </p:sp>
      <p:sp>
        <p:nvSpPr>
          <p:cNvPr id="2" name="Content Placeholder 1">
            <a:extLst>
              <a:ext uri="{FF2B5EF4-FFF2-40B4-BE49-F238E27FC236}">
                <a16:creationId xmlns:a16="http://schemas.microsoft.com/office/drawing/2014/main" id="{8726F5FE-09CD-CF86-A41B-78CCBF49839A}"/>
              </a:ext>
            </a:extLst>
          </p:cNvPr>
          <p:cNvSpPr>
            <a:spLocks noGrp="1"/>
          </p:cNvSpPr>
          <p:nvPr>
            <p:ph idx="1"/>
          </p:nvPr>
        </p:nvSpPr>
        <p:spPr>
          <a:xfrm>
            <a:off x="838200" y="1825625"/>
            <a:ext cx="4306677" cy="4351338"/>
          </a:xfrm>
        </p:spPr>
        <p:txBody>
          <a:bodyPr/>
          <a:lstStyle/>
          <a:p>
            <a:pPr lvl="0"/>
            <a:r>
              <a:rPr lang="en-GB" dirty="0"/>
              <a:t>A </a:t>
            </a:r>
            <a:r>
              <a:rPr lang="en-GB" b="1" dirty="0"/>
              <a:t>PESTLE analysis</a:t>
            </a:r>
            <a:r>
              <a:rPr lang="en-GB" dirty="0"/>
              <a:t> looks at </a:t>
            </a:r>
            <a:r>
              <a:rPr lang="en-GB" b="1" dirty="0"/>
              <a:t>external factors</a:t>
            </a:r>
            <a:r>
              <a:rPr lang="en-GB" dirty="0"/>
              <a:t> (outside the business) </a:t>
            </a:r>
          </a:p>
          <a:p>
            <a:pPr lvl="0"/>
            <a:r>
              <a:rPr lang="en-GB" dirty="0"/>
              <a:t>A </a:t>
            </a:r>
            <a:r>
              <a:rPr lang="en-GB" b="1" dirty="0"/>
              <a:t>SWOT analysis</a:t>
            </a:r>
            <a:r>
              <a:rPr lang="en-GB" dirty="0"/>
              <a:t> looks at: </a:t>
            </a:r>
          </a:p>
          <a:p>
            <a:pPr lvl="1"/>
            <a:r>
              <a:rPr lang="en-GB" b="1" dirty="0"/>
              <a:t>Internal factors</a:t>
            </a:r>
            <a:r>
              <a:rPr lang="en-GB" dirty="0"/>
              <a:t> → Strengths and Weaknesses </a:t>
            </a:r>
          </a:p>
          <a:p>
            <a:pPr lvl="1"/>
            <a:r>
              <a:rPr lang="en-GB" b="1" dirty="0"/>
              <a:t>External factors</a:t>
            </a:r>
            <a:r>
              <a:rPr lang="en-GB" dirty="0"/>
              <a:t> → Opportunities and Threats </a:t>
            </a:r>
          </a:p>
        </p:txBody>
      </p:sp>
      <p:graphicFrame>
        <p:nvGraphicFramePr>
          <p:cNvPr id="16" name="Table 15" descr="Table of three columns. The first column lists PESTLE analysis factors and the second column lists what each factor identifies. The third column is blank for students to fill in how the previous column links to SWOT analysis. The first PESTLE analysis factor listed in the table is Political and it identifies a new government health campaign. The second factor is Economic and it identifies the rising cost of living. The third factor is Social and it identifies a growing interest in fitness. The fourth factor is Technological and it identifies new fitness apps. The fifth factor is Legal and it identifies new safety regulations. The sixth factor is Environmental and it identifies a demand for eco-friendly businesses.">
            <a:extLst>
              <a:ext uri="{FF2B5EF4-FFF2-40B4-BE49-F238E27FC236}">
                <a16:creationId xmlns:a16="http://schemas.microsoft.com/office/drawing/2014/main" id="{6DF1DA8B-495F-DC41-97A4-06451C1F6388}"/>
              </a:ext>
            </a:extLst>
          </p:cNvPr>
          <p:cNvGraphicFramePr>
            <a:graphicFrameLocks noGrp="1"/>
          </p:cNvGraphicFramePr>
          <p:nvPr>
            <p:extLst>
              <p:ext uri="{D42A27DB-BD31-4B8C-83A1-F6EECF244321}">
                <p14:modId xmlns:p14="http://schemas.microsoft.com/office/powerpoint/2010/main" val="4067784297"/>
              </p:ext>
            </p:extLst>
          </p:nvPr>
        </p:nvGraphicFramePr>
        <p:xfrm>
          <a:off x="5567188" y="1825625"/>
          <a:ext cx="5956473" cy="4229673"/>
        </p:xfrm>
        <a:graphic>
          <a:graphicData uri="http://schemas.openxmlformats.org/drawingml/2006/table">
            <a:tbl>
              <a:tblPr firstRow="1" firstCol="1" bandRow="1">
                <a:tableStyleId>{5940675A-B579-460E-94D1-54222C63F5DA}</a:tableStyleId>
              </a:tblPr>
              <a:tblGrid>
                <a:gridCol w="1858181">
                  <a:extLst>
                    <a:ext uri="{9D8B030D-6E8A-4147-A177-3AD203B41FA5}">
                      <a16:colId xmlns:a16="http://schemas.microsoft.com/office/drawing/2014/main" val="2160414775"/>
                    </a:ext>
                  </a:extLst>
                </a:gridCol>
                <a:gridCol w="2049146">
                  <a:extLst>
                    <a:ext uri="{9D8B030D-6E8A-4147-A177-3AD203B41FA5}">
                      <a16:colId xmlns:a16="http://schemas.microsoft.com/office/drawing/2014/main" val="3134387608"/>
                    </a:ext>
                  </a:extLst>
                </a:gridCol>
                <a:gridCol w="2049146">
                  <a:extLst>
                    <a:ext uri="{9D8B030D-6E8A-4147-A177-3AD203B41FA5}">
                      <a16:colId xmlns:a16="http://schemas.microsoft.com/office/drawing/2014/main" val="109333329"/>
                    </a:ext>
                  </a:extLst>
                </a:gridCol>
              </a:tblGrid>
              <a:tr h="555783">
                <a:tc>
                  <a:txBody>
                    <a:bodyPr/>
                    <a:lstStyle/>
                    <a:p>
                      <a:pPr marL="72000" algn="ctr">
                        <a:lnSpc>
                          <a:spcPct val="107000"/>
                        </a:lnSpc>
                        <a:spcAft>
                          <a:spcPts val="800"/>
                        </a:spcAft>
                        <a:buNone/>
                      </a:pPr>
                      <a:r>
                        <a:rPr lang="en-GB" sz="1600" b="1" kern="100" dirty="0">
                          <a:effectLst/>
                          <a:latin typeface="Arial" panose="020B0604020202020204" pitchFamily="34" charset="0"/>
                          <a:cs typeface="Arial" panose="020B0604020202020204" pitchFamily="34" charset="0"/>
                        </a:rPr>
                        <a:t>PESTLE analysis factor</a:t>
                      </a:r>
                      <a:endParaRPr lang="en-GB" sz="1600" b="1"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solidFill>
                      <a:srgbClr val="F1995C"/>
                    </a:solidFill>
                  </a:tcPr>
                </a:tc>
                <a:tc>
                  <a:txBody>
                    <a:bodyPr/>
                    <a:lstStyle/>
                    <a:p>
                      <a:pPr marL="72000" algn="ctr">
                        <a:lnSpc>
                          <a:spcPct val="107000"/>
                        </a:lnSpc>
                        <a:spcAft>
                          <a:spcPts val="800"/>
                        </a:spcAft>
                        <a:buNone/>
                      </a:pPr>
                      <a:r>
                        <a:rPr lang="en-GB" sz="1600" b="1" kern="100" dirty="0">
                          <a:effectLst/>
                          <a:latin typeface="Arial" panose="020B0604020202020204" pitchFamily="34" charset="0"/>
                          <a:cs typeface="Arial" panose="020B0604020202020204" pitchFamily="34" charset="0"/>
                        </a:rPr>
                        <a:t>What does it identify?</a:t>
                      </a:r>
                      <a:endParaRPr lang="en-GB" sz="1600" b="1"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solidFill>
                      <a:srgbClr val="F1995C"/>
                    </a:solidFill>
                  </a:tcPr>
                </a:tc>
                <a:tc>
                  <a:txBody>
                    <a:bodyPr/>
                    <a:lstStyle/>
                    <a:p>
                      <a:pPr marL="72000" algn="ctr">
                        <a:lnSpc>
                          <a:spcPct val="107000"/>
                        </a:lnSpc>
                        <a:spcAft>
                          <a:spcPts val="800"/>
                        </a:spcAft>
                        <a:buNone/>
                      </a:pPr>
                      <a:r>
                        <a:rPr lang="en-GB" sz="1600" b="1" kern="100" dirty="0">
                          <a:effectLst/>
                          <a:latin typeface="Arial" panose="020B0604020202020204" pitchFamily="34" charset="0"/>
                          <a:cs typeface="Arial" panose="020B0604020202020204" pitchFamily="34" charset="0"/>
                        </a:rPr>
                        <a:t>How is it linked to SWOT analysis?</a:t>
                      </a:r>
                      <a:endParaRPr lang="en-GB" sz="1600" b="1"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solidFill>
                      <a:srgbClr val="F1995C"/>
                    </a:solidFill>
                  </a:tcPr>
                </a:tc>
                <a:extLst>
                  <a:ext uri="{0D108BD9-81ED-4DB2-BD59-A6C34878D82A}">
                    <a16:rowId xmlns:a16="http://schemas.microsoft.com/office/drawing/2014/main" val="3856113732"/>
                  </a:ext>
                </a:extLst>
              </a:tr>
              <a:tr h="612315">
                <a:tc>
                  <a:txBody>
                    <a:bodyPr/>
                    <a:lstStyle/>
                    <a:p>
                      <a:pPr marL="72000" algn="l">
                        <a:lnSpc>
                          <a:spcPct val="107000"/>
                        </a:lnSpc>
                        <a:spcAft>
                          <a:spcPts val="800"/>
                        </a:spcAft>
                        <a:buNone/>
                      </a:pPr>
                      <a:r>
                        <a:rPr lang="en-GB" sz="1600" b="0" kern="100" dirty="0">
                          <a:effectLst/>
                          <a:latin typeface="Arial" panose="020B0604020202020204" pitchFamily="34" charset="0"/>
                          <a:ea typeface="Aptos" panose="020B0004020202020204" pitchFamily="34" charset="0"/>
                          <a:cs typeface="Arial" panose="020B0604020202020204" pitchFamily="34" charset="0"/>
                        </a:rPr>
                        <a:t>Political</a:t>
                      </a:r>
                    </a:p>
                  </a:txBody>
                  <a:tcPr marL="9525" marR="9525" marT="9525" marB="9525" anchor="ctr">
                    <a:solidFill>
                      <a:srgbClr val="F7E3D4"/>
                    </a:solidFill>
                  </a:tcPr>
                </a:tc>
                <a:tc>
                  <a:txBody>
                    <a:bodyPr/>
                    <a:lstStyle/>
                    <a:p>
                      <a:pPr marL="72000" marR="0" lvl="0" indent="0" algn="l" defTabSz="914400" rtl="0" eaLnBrk="1" fontAlgn="auto" latinLnBrk="0" hangingPunct="1">
                        <a:lnSpc>
                          <a:spcPct val="107000"/>
                        </a:lnSpc>
                        <a:spcBef>
                          <a:spcPts val="0"/>
                        </a:spcBef>
                        <a:spcAft>
                          <a:spcPts val="800"/>
                        </a:spcAft>
                        <a:buClrTx/>
                        <a:buSzTx/>
                        <a:buFontTx/>
                        <a:buNone/>
                        <a:tabLst/>
                        <a:defRPr/>
                      </a:pPr>
                      <a:r>
                        <a:rPr lang="en-GB" sz="1600" kern="100" dirty="0">
                          <a:effectLst/>
                          <a:latin typeface="Arial" panose="020B0604020202020204" pitchFamily="34" charset="0"/>
                          <a:cs typeface="Arial" panose="020B0604020202020204" pitchFamily="34" charset="0"/>
                        </a:rPr>
                        <a:t>New government health campaign</a:t>
                      </a: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tc>
                  <a:txBody>
                    <a:bodyPr/>
                    <a:lstStyle/>
                    <a:p>
                      <a:pPr marL="72000" algn="l">
                        <a:lnSpc>
                          <a:spcPct val="107000"/>
                        </a:lnSpc>
                        <a:spcAft>
                          <a:spcPts val="800"/>
                        </a:spcAft>
                        <a:buNone/>
                      </a:pP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extLst>
                  <a:ext uri="{0D108BD9-81ED-4DB2-BD59-A6C34878D82A}">
                    <a16:rowId xmlns:a16="http://schemas.microsoft.com/office/drawing/2014/main" val="593608987"/>
                  </a:ext>
                </a:extLst>
              </a:tr>
              <a:tr h="612315">
                <a:tc>
                  <a:txBody>
                    <a:bodyPr/>
                    <a:lstStyle/>
                    <a:p>
                      <a:pPr marL="72000" algn="l">
                        <a:lnSpc>
                          <a:spcPct val="107000"/>
                        </a:lnSpc>
                        <a:spcAft>
                          <a:spcPts val="800"/>
                        </a:spcAft>
                        <a:buNone/>
                      </a:pPr>
                      <a:r>
                        <a:rPr lang="en-GB" sz="1600" b="0" kern="100" dirty="0">
                          <a:effectLst/>
                          <a:latin typeface="Arial" panose="020B0604020202020204" pitchFamily="34" charset="0"/>
                          <a:ea typeface="Aptos" panose="020B0004020202020204" pitchFamily="34" charset="0"/>
                          <a:cs typeface="Arial" panose="020B0604020202020204" pitchFamily="34" charset="0"/>
                        </a:rPr>
                        <a:t>Economic</a:t>
                      </a:r>
                    </a:p>
                  </a:txBody>
                  <a:tcPr marL="9525" marR="9525" marT="9525" marB="9525" anchor="ctr">
                    <a:solidFill>
                      <a:srgbClr val="F7E3D4"/>
                    </a:solidFill>
                  </a:tcPr>
                </a:tc>
                <a:tc>
                  <a:txBody>
                    <a:bodyPr/>
                    <a:lstStyle/>
                    <a:p>
                      <a:pPr marL="72000" marR="0" lvl="0" indent="0" algn="l" defTabSz="914400" rtl="0" eaLnBrk="1" fontAlgn="auto" latinLnBrk="0" hangingPunct="1">
                        <a:lnSpc>
                          <a:spcPct val="107000"/>
                        </a:lnSpc>
                        <a:spcBef>
                          <a:spcPts val="0"/>
                        </a:spcBef>
                        <a:spcAft>
                          <a:spcPts val="800"/>
                        </a:spcAft>
                        <a:buClrTx/>
                        <a:buSzTx/>
                        <a:buFontTx/>
                        <a:buNone/>
                        <a:tabLst/>
                        <a:defRPr/>
                      </a:pPr>
                      <a:r>
                        <a:rPr lang="en-GB" sz="1600" kern="100" dirty="0">
                          <a:effectLst/>
                          <a:latin typeface="Arial" panose="020B0604020202020204" pitchFamily="34" charset="0"/>
                          <a:cs typeface="Arial" panose="020B0604020202020204" pitchFamily="34" charset="0"/>
                        </a:rPr>
                        <a:t>Rising cost of living</a:t>
                      </a: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tc>
                  <a:txBody>
                    <a:bodyPr/>
                    <a:lstStyle/>
                    <a:p>
                      <a:pPr marL="72000" algn="l">
                        <a:lnSpc>
                          <a:spcPct val="107000"/>
                        </a:lnSpc>
                        <a:spcAft>
                          <a:spcPts val="800"/>
                        </a:spcAft>
                        <a:buNone/>
                      </a:pP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extLst>
                  <a:ext uri="{0D108BD9-81ED-4DB2-BD59-A6C34878D82A}">
                    <a16:rowId xmlns:a16="http://schemas.microsoft.com/office/drawing/2014/main" val="2361316086"/>
                  </a:ext>
                </a:extLst>
              </a:tr>
              <a:tr h="612315">
                <a:tc>
                  <a:txBody>
                    <a:bodyPr/>
                    <a:lstStyle/>
                    <a:p>
                      <a:pPr marL="72000" algn="l">
                        <a:lnSpc>
                          <a:spcPct val="107000"/>
                        </a:lnSpc>
                        <a:spcAft>
                          <a:spcPts val="800"/>
                        </a:spcAft>
                        <a:buNone/>
                      </a:pPr>
                      <a:r>
                        <a:rPr lang="en-GB" sz="1600" b="0" kern="100" dirty="0">
                          <a:effectLst/>
                          <a:latin typeface="Arial" panose="020B0604020202020204" pitchFamily="34" charset="0"/>
                          <a:ea typeface="Aptos" panose="020B0004020202020204" pitchFamily="34" charset="0"/>
                          <a:cs typeface="Arial" panose="020B0604020202020204" pitchFamily="34" charset="0"/>
                        </a:rPr>
                        <a:t>Social</a:t>
                      </a:r>
                    </a:p>
                  </a:txBody>
                  <a:tcPr marL="9525" marR="9525" marT="9525" marB="9525" anchor="ctr">
                    <a:solidFill>
                      <a:srgbClr val="F7E3D4"/>
                    </a:solidFill>
                  </a:tcPr>
                </a:tc>
                <a:tc>
                  <a:txBody>
                    <a:bodyPr/>
                    <a:lstStyle/>
                    <a:p>
                      <a:pPr marL="72000" marR="0" lvl="0" indent="0" algn="l" defTabSz="914400" rtl="0" eaLnBrk="1" fontAlgn="auto" latinLnBrk="0" hangingPunct="1">
                        <a:lnSpc>
                          <a:spcPct val="107000"/>
                        </a:lnSpc>
                        <a:spcBef>
                          <a:spcPts val="0"/>
                        </a:spcBef>
                        <a:spcAft>
                          <a:spcPts val="800"/>
                        </a:spcAft>
                        <a:buClrTx/>
                        <a:buSzTx/>
                        <a:buFontTx/>
                        <a:buNone/>
                        <a:tabLst/>
                        <a:defRPr/>
                      </a:pPr>
                      <a:r>
                        <a:rPr lang="en-GB" sz="1600" kern="100" dirty="0">
                          <a:effectLst/>
                          <a:latin typeface="Arial" panose="020B0604020202020204" pitchFamily="34" charset="0"/>
                          <a:cs typeface="Arial" panose="020B0604020202020204" pitchFamily="34" charset="0"/>
                        </a:rPr>
                        <a:t>Growing interest in fitness</a:t>
                      </a: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tc>
                  <a:txBody>
                    <a:bodyPr/>
                    <a:lstStyle/>
                    <a:p>
                      <a:pPr marL="72000" algn="l">
                        <a:lnSpc>
                          <a:spcPct val="107000"/>
                        </a:lnSpc>
                        <a:spcAft>
                          <a:spcPts val="800"/>
                        </a:spcAft>
                        <a:buNone/>
                      </a:pP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extLst>
                  <a:ext uri="{0D108BD9-81ED-4DB2-BD59-A6C34878D82A}">
                    <a16:rowId xmlns:a16="http://schemas.microsoft.com/office/drawing/2014/main" val="3341219412"/>
                  </a:ext>
                </a:extLst>
              </a:tr>
              <a:tr h="612315">
                <a:tc>
                  <a:txBody>
                    <a:bodyPr/>
                    <a:lstStyle/>
                    <a:p>
                      <a:pPr marL="72000" algn="l">
                        <a:lnSpc>
                          <a:spcPct val="107000"/>
                        </a:lnSpc>
                        <a:spcAft>
                          <a:spcPts val="800"/>
                        </a:spcAft>
                        <a:buNone/>
                      </a:pPr>
                      <a:r>
                        <a:rPr lang="en-GB" sz="1600" b="0" kern="100" dirty="0">
                          <a:effectLst/>
                          <a:latin typeface="Arial" panose="020B0604020202020204" pitchFamily="34" charset="0"/>
                          <a:ea typeface="Aptos" panose="020B0004020202020204" pitchFamily="34" charset="0"/>
                          <a:cs typeface="Arial" panose="020B0604020202020204" pitchFamily="34" charset="0"/>
                        </a:rPr>
                        <a:t>Technological</a:t>
                      </a:r>
                    </a:p>
                  </a:txBody>
                  <a:tcPr marL="9525" marR="9525" marT="9525" marB="9525" anchor="ctr">
                    <a:solidFill>
                      <a:srgbClr val="F7E3D4"/>
                    </a:solidFill>
                  </a:tcPr>
                </a:tc>
                <a:tc>
                  <a:txBody>
                    <a:bodyPr/>
                    <a:lstStyle/>
                    <a:p>
                      <a:pPr marL="72000" marR="0" lvl="0" indent="0" algn="l" defTabSz="914400" rtl="0" eaLnBrk="1" fontAlgn="auto" latinLnBrk="0" hangingPunct="1">
                        <a:lnSpc>
                          <a:spcPct val="107000"/>
                        </a:lnSpc>
                        <a:spcBef>
                          <a:spcPts val="0"/>
                        </a:spcBef>
                        <a:spcAft>
                          <a:spcPts val="800"/>
                        </a:spcAft>
                        <a:buClrTx/>
                        <a:buSzTx/>
                        <a:buFontTx/>
                        <a:buNone/>
                        <a:tabLst/>
                        <a:defRPr/>
                      </a:pPr>
                      <a:r>
                        <a:rPr lang="en-GB" sz="1600" kern="100" dirty="0">
                          <a:effectLst/>
                          <a:latin typeface="Arial" panose="020B0604020202020204" pitchFamily="34" charset="0"/>
                          <a:cs typeface="Arial" panose="020B0604020202020204" pitchFamily="34" charset="0"/>
                        </a:rPr>
                        <a:t>New fitness apps</a:t>
                      </a: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tc>
                  <a:txBody>
                    <a:bodyPr/>
                    <a:lstStyle/>
                    <a:p>
                      <a:pPr marL="72000" algn="l">
                        <a:lnSpc>
                          <a:spcPct val="107000"/>
                        </a:lnSpc>
                        <a:spcAft>
                          <a:spcPts val="800"/>
                        </a:spcAft>
                        <a:buNone/>
                      </a:pP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extLst>
                  <a:ext uri="{0D108BD9-81ED-4DB2-BD59-A6C34878D82A}">
                    <a16:rowId xmlns:a16="http://schemas.microsoft.com/office/drawing/2014/main" val="1860815648"/>
                  </a:ext>
                </a:extLst>
              </a:tr>
              <a:tr h="612315">
                <a:tc>
                  <a:txBody>
                    <a:bodyPr/>
                    <a:lstStyle/>
                    <a:p>
                      <a:pPr marL="72000" algn="l">
                        <a:lnSpc>
                          <a:spcPct val="107000"/>
                        </a:lnSpc>
                        <a:spcAft>
                          <a:spcPts val="800"/>
                        </a:spcAft>
                        <a:buNone/>
                      </a:pPr>
                      <a:r>
                        <a:rPr lang="en-GB" sz="1600" b="0" kern="100" dirty="0">
                          <a:effectLst/>
                          <a:latin typeface="Arial" panose="020B0604020202020204" pitchFamily="34" charset="0"/>
                          <a:ea typeface="Aptos" panose="020B0004020202020204" pitchFamily="34" charset="0"/>
                          <a:cs typeface="Arial" panose="020B0604020202020204" pitchFamily="34" charset="0"/>
                        </a:rPr>
                        <a:t>Legal</a:t>
                      </a:r>
                    </a:p>
                  </a:txBody>
                  <a:tcPr marL="9525" marR="9525" marT="9525" marB="9525" anchor="ctr">
                    <a:solidFill>
                      <a:srgbClr val="F7E3D4"/>
                    </a:solidFill>
                  </a:tcPr>
                </a:tc>
                <a:tc>
                  <a:txBody>
                    <a:bodyPr/>
                    <a:lstStyle/>
                    <a:p>
                      <a:pPr marL="72000" marR="0" lvl="0" indent="0" algn="l" defTabSz="914400" rtl="0" eaLnBrk="1" fontAlgn="auto" latinLnBrk="0" hangingPunct="1">
                        <a:lnSpc>
                          <a:spcPct val="107000"/>
                        </a:lnSpc>
                        <a:spcBef>
                          <a:spcPts val="0"/>
                        </a:spcBef>
                        <a:spcAft>
                          <a:spcPts val="800"/>
                        </a:spcAft>
                        <a:buClrTx/>
                        <a:buSzTx/>
                        <a:buFontTx/>
                        <a:buNone/>
                        <a:tabLst/>
                        <a:defRPr/>
                      </a:pPr>
                      <a:r>
                        <a:rPr lang="en-GB" sz="1600" kern="100" dirty="0">
                          <a:effectLst/>
                          <a:latin typeface="Arial" panose="020B0604020202020204" pitchFamily="34" charset="0"/>
                          <a:cs typeface="Arial" panose="020B0604020202020204" pitchFamily="34" charset="0"/>
                        </a:rPr>
                        <a:t>New safety regulations</a:t>
                      </a: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tc>
                  <a:txBody>
                    <a:bodyPr/>
                    <a:lstStyle/>
                    <a:p>
                      <a:pPr marL="72000" algn="l">
                        <a:lnSpc>
                          <a:spcPct val="107000"/>
                        </a:lnSpc>
                        <a:spcAft>
                          <a:spcPts val="800"/>
                        </a:spcAft>
                        <a:buNone/>
                      </a:pP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extLst>
                  <a:ext uri="{0D108BD9-81ED-4DB2-BD59-A6C34878D82A}">
                    <a16:rowId xmlns:a16="http://schemas.microsoft.com/office/drawing/2014/main" val="339945933"/>
                  </a:ext>
                </a:extLst>
              </a:tr>
              <a:tr h="612315">
                <a:tc>
                  <a:txBody>
                    <a:bodyPr/>
                    <a:lstStyle/>
                    <a:p>
                      <a:pPr marL="72000" algn="l">
                        <a:lnSpc>
                          <a:spcPct val="107000"/>
                        </a:lnSpc>
                        <a:spcAft>
                          <a:spcPts val="800"/>
                        </a:spcAft>
                        <a:buNone/>
                      </a:pPr>
                      <a:r>
                        <a:rPr lang="en-GB" sz="1600" b="0" kern="100" dirty="0">
                          <a:effectLst/>
                          <a:latin typeface="Arial" panose="020B0604020202020204" pitchFamily="34" charset="0"/>
                          <a:ea typeface="Aptos" panose="020B0004020202020204" pitchFamily="34" charset="0"/>
                          <a:cs typeface="Arial" panose="020B0604020202020204" pitchFamily="34" charset="0"/>
                        </a:rPr>
                        <a:t>Environmental</a:t>
                      </a:r>
                    </a:p>
                  </a:txBody>
                  <a:tcPr marL="9525" marR="9525" marT="9525" marB="9525" anchor="ctr">
                    <a:solidFill>
                      <a:srgbClr val="F7E3D4"/>
                    </a:solidFill>
                  </a:tcPr>
                </a:tc>
                <a:tc>
                  <a:txBody>
                    <a:bodyPr/>
                    <a:lstStyle/>
                    <a:p>
                      <a:pPr marL="72000" marR="0" lvl="0" indent="0" algn="l" defTabSz="914400" rtl="0" eaLnBrk="1" fontAlgn="auto" latinLnBrk="0" hangingPunct="1">
                        <a:lnSpc>
                          <a:spcPct val="107000"/>
                        </a:lnSpc>
                        <a:spcBef>
                          <a:spcPts val="0"/>
                        </a:spcBef>
                        <a:spcAft>
                          <a:spcPts val="800"/>
                        </a:spcAft>
                        <a:buClrTx/>
                        <a:buSzTx/>
                        <a:buFontTx/>
                        <a:buNone/>
                        <a:tabLst/>
                        <a:defRPr/>
                      </a:pPr>
                      <a:r>
                        <a:rPr lang="en-GB" sz="1600" kern="100" dirty="0">
                          <a:effectLst/>
                          <a:latin typeface="Arial" panose="020B0604020202020204" pitchFamily="34" charset="0"/>
                          <a:cs typeface="Arial" panose="020B0604020202020204" pitchFamily="34" charset="0"/>
                        </a:rPr>
                        <a:t>Demand for eco-friendly businesses</a:t>
                      </a: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tc>
                  <a:txBody>
                    <a:bodyPr/>
                    <a:lstStyle/>
                    <a:p>
                      <a:pPr marL="72000" algn="l">
                        <a:lnSpc>
                          <a:spcPct val="107000"/>
                        </a:lnSpc>
                        <a:spcAft>
                          <a:spcPts val="800"/>
                        </a:spcAft>
                        <a:buNone/>
                      </a:pP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extLst>
                  <a:ext uri="{0D108BD9-81ED-4DB2-BD59-A6C34878D82A}">
                    <a16:rowId xmlns:a16="http://schemas.microsoft.com/office/drawing/2014/main" val="4215420333"/>
                  </a:ext>
                </a:extLst>
              </a:tr>
            </a:tbl>
          </a:graphicData>
        </a:graphic>
      </p:graphicFrame>
      <p:sp>
        <p:nvSpPr>
          <p:cNvPr id="11" name="Text Placeholder 10">
            <a:extLst>
              <a:ext uri="{FF2B5EF4-FFF2-40B4-BE49-F238E27FC236}">
                <a16:creationId xmlns:a16="http://schemas.microsoft.com/office/drawing/2014/main" id="{FEF1E215-4162-7BF6-5C86-8DCB48E84929}"/>
              </a:ext>
              <a:ext uri="{C183D7F6-B498-43B3-948B-1728B52AA6E4}">
                <adec:decorative xmlns:adec="http://schemas.microsoft.com/office/drawing/2017/decorative" val="1"/>
              </a:ext>
            </a:extLst>
          </p:cNvPr>
          <p:cNvSpPr>
            <a:spLocks noGrp="1"/>
          </p:cNvSpPr>
          <p:nvPr>
            <p:ph type="body" sz="quarter" idx="12"/>
          </p:nvPr>
        </p:nvSpPr>
        <p:spPr/>
        <p:txBody>
          <a:bodyPr/>
          <a:lstStyle/>
          <a:p>
            <a:r>
              <a:rPr lang="en-GB" dirty="0"/>
              <a:t>Lesson 2: PESTLE analysis</a:t>
            </a:r>
          </a:p>
        </p:txBody>
      </p:sp>
    </p:spTree>
    <p:extLst>
      <p:ext uri="{BB962C8B-B14F-4D97-AF65-F5344CB8AC3E}">
        <p14:creationId xmlns:p14="http://schemas.microsoft.com/office/powerpoint/2010/main" val="3339999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DF7FDC-F00D-BA6F-9672-1079903D5F6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6540C39-4BEF-9749-6D83-69972236601E}"/>
              </a:ext>
            </a:extLst>
          </p:cNvPr>
          <p:cNvSpPr>
            <a:spLocks noGrp="1"/>
          </p:cNvSpPr>
          <p:nvPr>
            <p:ph type="title"/>
          </p:nvPr>
        </p:nvSpPr>
        <p:spPr/>
        <p:txBody>
          <a:bodyPr/>
          <a:lstStyle/>
          <a:p>
            <a:r>
              <a:rPr lang="en-GB" dirty="0"/>
              <a:t>PESTLE and SWOT analyses</a:t>
            </a:r>
          </a:p>
        </p:txBody>
      </p:sp>
      <p:sp>
        <p:nvSpPr>
          <p:cNvPr id="2" name="Content Placeholder 1">
            <a:extLst>
              <a:ext uri="{FF2B5EF4-FFF2-40B4-BE49-F238E27FC236}">
                <a16:creationId xmlns:a16="http://schemas.microsoft.com/office/drawing/2014/main" id="{7A74D034-DA65-5E8B-AF2E-4DDC75178A1C}"/>
              </a:ext>
            </a:extLst>
          </p:cNvPr>
          <p:cNvSpPr>
            <a:spLocks noGrp="1"/>
          </p:cNvSpPr>
          <p:nvPr>
            <p:ph idx="1"/>
          </p:nvPr>
        </p:nvSpPr>
        <p:spPr>
          <a:xfrm>
            <a:off x="838200" y="1825625"/>
            <a:ext cx="4306677" cy="4351338"/>
          </a:xfrm>
        </p:spPr>
        <p:txBody>
          <a:bodyPr/>
          <a:lstStyle/>
          <a:p>
            <a:pPr lvl="0"/>
            <a:r>
              <a:rPr lang="en-GB" dirty="0"/>
              <a:t>A </a:t>
            </a:r>
            <a:r>
              <a:rPr lang="en-GB" b="1" dirty="0"/>
              <a:t>PESTLE analysis</a:t>
            </a:r>
            <a:r>
              <a:rPr lang="en-GB" dirty="0"/>
              <a:t> looks at </a:t>
            </a:r>
            <a:r>
              <a:rPr lang="en-GB" b="1" dirty="0"/>
              <a:t>external factors</a:t>
            </a:r>
            <a:r>
              <a:rPr lang="en-GB" dirty="0"/>
              <a:t> (outside the business) </a:t>
            </a:r>
          </a:p>
          <a:p>
            <a:pPr lvl="0"/>
            <a:r>
              <a:rPr lang="en-GB" dirty="0"/>
              <a:t>A </a:t>
            </a:r>
            <a:r>
              <a:rPr lang="en-GB" b="1" dirty="0"/>
              <a:t>SWOT analysis</a:t>
            </a:r>
            <a:r>
              <a:rPr lang="en-GB" dirty="0"/>
              <a:t> looks at: </a:t>
            </a:r>
          </a:p>
          <a:p>
            <a:pPr lvl="1"/>
            <a:r>
              <a:rPr lang="en-GB" b="1" dirty="0"/>
              <a:t>Internal factors</a:t>
            </a:r>
            <a:r>
              <a:rPr lang="en-GB" dirty="0"/>
              <a:t> → Strengths and Weaknesses</a:t>
            </a:r>
          </a:p>
          <a:p>
            <a:pPr lvl="1"/>
            <a:r>
              <a:rPr lang="en-GB" b="1" dirty="0"/>
              <a:t>External factors</a:t>
            </a:r>
            <a:r>
              <a:rPr lang="en-GB" dirty="0"/>
              <a:t> → Opportunities and Threats </a:t>
            </a:r>
          </a:p>
        </p:txBody>
      </p:sp>
      <p:graphicFrame>
        <p:nvGraphicFramePr>
          <p:cNvPr id="16" name="Table 15" descr="Table of three columns. The first column lists PESTLE analysis factors, the second column lists what each factor identifies and the third column lists how the previous column links to SWOT analysis. The first PESTLE analysis factor listed in the table is Political, it identifies a new government health campaign, which links to Opportunity in a SWOT analysis. The second factor is Economic, it identifies the rising cost of living, which links to Threat in a SWOT analysis. The third factor is Social, it identifies a growing interest in fitness, which links to Opportunity in a SWOT analysis. The fourth factor is Technological, it identifies new fitness apps, which links to Opportunity or Threat in a SWOT analysis. The fifth factor is Legal, it identifies new safety regulations, which links to Threat in a SWOT analysis. The sixth factor is Environmental, it identifies a demand for eco-friendly businesses, which links to Opportunity in a SWOT analysis.">
            <a:extLst>
              <a:ext uri="{FF2B5EF4-FFF2-40B4-BE49-F238E27FC236}">
                <a16:creationId xmlns:a16="http://schemas.microsoft.com/office/drawing/2014/main" id="{F8AD5958-CF0C-D35D-8483-1CDA46B9EC45}"/>
              </a:ext>
            </a:extLst>
          </p:cNvPr>
          <p:cNvGraphicFramePr>
            <a:graphicFrameLocks noGrp="1"/>
          </p:cNvGraphicFramePr>
          <p:nvPr>
            <p:extLst>
              <p:ext uri="{D42A27DB-BD31-4B8C-83A1-F6EECF244321}">
                <p14:modId xmlns:p14="http://schemas.microsoft.com/office/powerpoint/2010/main" val="2202886653"/>
              </p:ext>
            </p:extLst>
          </p:nvPr>
        </p:nvGraphicFramePr>
        <p:xfrm>
          <a:off x="5567188" y="1825625"/>
          <a:ext cx="5956473" cy="4229673"/>
        </p:xfrm>
        <a:graphic>
          <a:graphicData uri="http://schemas.openxmlformats.org/drawingml/2006/table">
            <a:tbl>
              <a:tblPr firstRow="1" firstCol="1" bandRow="1">
                <a:tableStyleId>{5940675A-B579-460E-94D1-54222C63F5DA}</a:tableStyleId>
              </a:tblPr>
              <a:tblGrid>
                <a:gridCol w="1858181">
                  <a:extLst>
                    <a:ext uri="{9D8B030D-6E8A-4147-A177-3AD203B41FA5}">
                      <a16:colId xmlns:a16="http://schemas.microsoft.com/office/drawing/2014/main" val="2160414775"/>
                    </a:ext>
                  </a:extLst>
                </a:gridCol>
                <a:gridCol w="2049146">
                  <a:extLst>
                    <a:ext uri="{9D8B030D-6E8A-4147-A177-3AD203B41FA5}">
                      <a16:colId xmlns:a16="http://schemas.microsoft.com/office/drawing/2014/main" val="3134387608"/>
                    </a:ext>
                  </a:extLst>
                </a:gridCol>
                <a:gridCol w="2049146">
                  <a:extLst>
                    <a:ext uri="{9D8B030D-6E8A-4147-A177-3AD203B41FA5}">
                      <a16:colId xmlns:a16="http://schemas.microsoft.com/office/drawing/2014/main" val="109333329"/>
                    </a:ext>
                  </a:extLst>
                </a:gridCol>
              </a:tblGrid>
              <a:tr h="555783">
                <a:tc>
                  <a:txBody>
                    <a:bodyPr/>
                    <a:lstStyle/>
                    <a:p>
                      <a:pPr marL="72000" algn="ctr">
                        <a:lnSpc>
                          <a:spcPct val="107000"/>
                        </a:lnSpc>
                        <a:spcAft>
                          <a:spcPts val="800"/>
                        </a:spcAft>
                        <a:buNone/>
                      </a:pPr>
                      <a:r>
                        <a:rPr lang="en-GB" sz="1600" b="1" kern="100" dirty="0">
                          <a:effectLst/>
                          <a:latin typeface="Arial" panose="020B0604020202020204" pitchFamily="34" charset="0"/>
                          <a:cs typeface="Arial" panose="020B0604020202020204" pitchFamily="34" charset="0"/>
                        </a:rPr>
                        <a:t>PESTLE analysis factor</a:t>
                      </a:r>
                      <a:endParaRPr lang="en-GB" sz="1600" b="1"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solidFill>
                      <a:srgbClr val="F1995C"/>
                    </a:solidFill>
                  </a:tcPr>
                </a:tc>
                <a:tc>
                  <a:txBody>
                    <a:bodyPr/>
                    <a:lstStyle/>
                    <a:p>
                      <a:pPr marL="72000" algn="ctr">
                        <a:lnSpc>
                          <a:spcPct val="107000"/>
                        </a:lnSpc>
                        <a:spcAft>
                          <a:spcPts val="800"/>
                        </a:spcAft>
                        <a:buNone/>
                      </a:pPr>
                      <a:r>
                        <a:rPr lang="en-GB" sz="1600" b="1" kern="100" dirty="0">
                          <a:effectLst/>
                          <a:latin typeface="Arial" panose="020B0604020202020204" pitchFamily="34" charset="0"/>
                          <a:cs typeface="Arial" panose="020B0604020202020204" pitchFamily="34" charset="0"/>
                        </a:rPr>
                        <a:t>What does it identify?</a:t>
                      </a:r>
                      <a:endParaRPr lang="en-GB" sz="1600" b="1"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solidFill>
                      <a:srgbClr val="F1995C"/>
                    </a:solidFill>
                  </a:tcPr>
                </a:tc>
                <a:tc>
                  <a:txBody>
                    <a:bodyPr/>
                    <a:lstStyle/>
                    <a:p>
                      <a:pPr marL="72000" algn="ctr">
                        <a:lnSpc>
                          <a:spcPct val="107000"/>
                        </a:lnSpc>
                        <a:spcAft>
                          <a:spcPts val="800"/>
                        </a:spcAft>
                        <a:buNone/>
                      </a:pPr>
                      <a:r>
                        <a:rPr lang="en-GB" sz="1600" b="1" kern="100" dirty="0">
                          <a:effectLst/>
                          <a:latin typeface="Arial" panose="020B0604020202020204" pitchFamily="34" charset="0"/>
                          <a:cs typeface="Arial" panose="020B0604020202020204" pitchFamily="34" charset="0"/>
                        </a:rPr>
                        <a:t>How is it linked to SWOT analysis?</a:t>
                      </a:r>
                      <a:endParaRPr lang="en-GB" sz="1600" b="1"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solidFill>
                      <a:srgbClr val="F1995C"/>
                    </a:solidFill>
                  </a:tcPr>
                </a:tc>
                <a:extLst>
                  <a:ext uri="{0D108BD9-81ED-4DB2-BD59-A6C34878D82A}">
                    <a16:rowId xmlns:a16="http://schemas.microsoft.com/office/drawing/2014/main" val="3856113732"/>
                  </a:ext>
                </a:extLst>
              </a:tr>
              <a:tr h="612315">
                <a:tc>
                  <a:txBody>
                    <a:bodyPr/>
                    <a:lstStyle/>
                    <a:p>
                      <a:pPr marL="72000" algn="l">
                        <a:lnSpc>
                          <a:spcPct val="107000"/>
                        </a:lnSpc>
                        <a:spcAft>
                          <a:spcPts val="800"/>
                        </a:spcAft>
                        <a:buNone/>
                      </a:pPr>
                      <a:r>
                        <a:rPr lang="en-GB" sz="1600" b="0" kern="100" dirty="0">
                          <a:effectLst/>
                          <a:latin typeface="Arial" panose="020B0604020202020204" pitchFamily="34" charset="0"/>
                          <a:ea typeface="Aptos" panose="020B0004020202020204" pitchFamily="34" charset="0"/>
                          <a:cs typeface="Arial" panose="020B0604020202020204" pitchFamily="34" charset="0"/>
                        </a:rPr>
                        <a:t>Political</a:t>
                      </a:r>
                    </a:p>
                  </a:txBody>
                  <a:tcPr marL="9525" marR="9525" marT="9525" marB="9525" anchor="ctr">
                    <a:solidFill>
                      <a:srgbClr val="F7E3D4"/>
                    </a:solidFill>
                  </a:tcPr>
                </a:tc>
                <a:tc>
                  <a:txBody>
                    <a:bodyPr/>
                    <a:lstStyle/>
                    <a:p>
                      <a:pPr marL="72000" marR="0" lvl="0" indent="0" algn="l" defTabSz="914400" rtl="0" eaLnBrk="1" fontAlgn="auto" latinLnBrk="0" hangingPunct="1">
                        <a:lnSpc>
                          <a:spcPct val="107000"/>
                        </a:lnSpc>
                        <a:spcBef>
                          <a:spcPts val="0"/>
                        </a:spcBef>
                        <a:spcAft>
                          <a:spcPts val="800"/>
                        </a:spcAft>
                        <a:buClrTx/>
                        <a:buSzTx/>
                        <a:buFontTx/>
                        <a:buNone/>
                        <a:tabLst/>
                        <a:defRPr/>
                      </a:pPr>
                      <a:r>
                        <a:rPr lang="en-GB" sz="1600" kern="100" dirty="0">
                          <a:effectLst/>
                          <a:latin typeface="Arial" panose="020B0604020202020204" pitchFamily="34" charset="0"/>
                          <a:cs typeface="Arial" panose="020B0604020202020204" pitchFamily="34" charset="0"/>
                        </a:rPr>
                        <a:t>New government health campaign</a:t>
                      </a: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tc>
                  <a:txBody>
                    <a:bodyPr/>
                    <a:lstStyle/>
                    <a:p>
                      <a:pPr marL="72000" algn="l">
                        <a:lnSpc>
                          <a:spcPct val="107000"/>
                        </a:lnSpc>
                        <a:spcAft>
                          <a:spcPts val="800"/>
                        </a:spcAft>
                        <a:buNone/>
                      </a:pPr>
                      <a:r>
                        <a:rPr lang="en-GB" sz="1600" kern="100" dirty="0">
                          <a:effectLst/>
                          <a:latin typeface="Arial" panose="020B0604020202020204" pitchFamily="34" charset="0"/>
                          <a:ea typeface="Aptos" panose="020B0004020202020204" pitchFamily="34" charset="0"/>
                          <a:cs typeface="Arial" panose="020B0604020202020204" pitchFamily="34" charset="0"/>
                        </a:rPr>
                        <a:t>Opportunity</a:t>
                      </a:r>
                    </a:p>
                  </a:txBody>
                  <a:tcPr marL="9525" marR="9525" marT="9525" marB="9525" anchor="ctr">
                    <a:solidFill>
                      <a:srgbClr val="F7E3D4"/>
                    </a:solidFill>
                  </a:tcPr>
                </a:tc>
                <a:extLst>
                  <a:ext uri="{0D108BD9-81ED-4DB2-BD59-A6C34878D82A}">
                    <a16:rowId xmlns:a16="http://schemas.microsoft.com/office/drawing/2014/main" val="593608987"/>
                  </a:ext>
                </a:extLst>
              </a:tr>
              <a:tr h="612315">
                <a:tc>
                  <a:txBody>
                    <a:bodyPr/>
                    <a:lstStyle/>
                    <a:p>
                      <a:pPr marL="72000" algn="l">
                        <a:lnSpc>
                          <a:spcPct val="107000"/>
                        </a:lnSpc>
                        <a:spcAft>
                          <a:spcPts val="800"/>
                        </a:spcAft>
                        <a:buNone/>
                      </a:pPr>
                      <a:r>
                        <a:rPr lang="en-GB" sz="1600" b="0" kern="100" dirty="0">
                          <a:effectLst/>
                          <a:latin typeface="Arial" panose="020B0604020202020204" pitchFamily="34" charset="0"/>
                          <a:ea typeface="Aptos" panose="020B0004020202020204" pitchFamily="34" charset="0"/>
                          <a:cs typeface="Arial" panose="020B0604020202020204" pitchFamily="34" charset="0"/>
                        </a:rPr>
                        <a:t>Economic</a:t>
                      </a:r>
                    </a:p>
                  </a:txBody>
                  <a:tcPr marL="9525" marR="9525" marT="9525" marB="9525" anchor="ctr">
                    <a:solidFill>
                      <a:srgbClr val="F7E3D4"/>
                    </a:solidFill>
                  </a:tcPr>
                </a:tc>
                <a:tc>
                  <a:txBody>
                    <a:bodyPr/>
                    <a:lstStyle/>
                    <a:p>
                      <a:pPr marL="72000" marR="0" lvl="0" indent="0" algn="l" defTabSz="914400" rtl="0" eaLnBrk="1" fontAlgn="auto" latinLnBrk="0" hangingPunct="1">
                        <a:lnSpc>
                          <a:spcPct val="107000"/>
                        </a:lnSpc>
                        <a:spcBef>
                          <a:spcPts val="0"/>
                        </a:spcBef>
                        <a:spcAft>
                          <a:spcPts val="800"/>
                        </a:spcAft>
                        <a:buClrTx/>
                        <a:buSzTx/>
                        <a:buFontTx/>
                        <a:buNone/>
                        <a:tabLst/>
                        <a:defRPr/>
                      </a:pPr>
                      <a:r>
                        <a:rPr lang="en-GB" sz="1600" kern="100" dirty="0">
                          <a:effectLst/>
                          <a:latin typeface="Arial" panose="020B0604020202020204" pitchFamily="34" charset="0"/>
                          <a:cs typeface="Arial" panose="020B0604020202020204" pitchFamily="34" charset="0"/>
                        </a:rPr>
                        <a:t>Rising cost of living</a:t>
                      </a: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tc>
                  <a:txBody>
                    <a:bodyPr/>
                    <a:lstStyle/>
                    <a:p>
                      <a:pPr marL="72000" algn="l">
                        <a:lnSpc>
                          <a:spcPct val="107000"/>
                        </a:lnSpc>
                        <a:spcAft>
                          <a:spcPts val="800"/>
                        </a:spcAft>
                        <a:buNone/>
                      </a:pPr>
                      <a:r>
                        <a:rPr lang="en-GB" sz="1600" kern="100" dirty="0">
                          <a:effectLst/>
                          <a:latin typeface="Arial" panose="020B0604020202020204" pitchFamily="34" charset="0"/>
                          <a:ea typeface="Aptos" panose="020B0004020202020204" pitchFamily="34" charset="0"/>
                          <a:cs typeface="Arial" panose="020B0604020202020204" pitchFamily="34" charset="0"/>
                        </a:rPr>
                        <a:t>Threat</a:t>
                      </a:r>
                    </a:p>
                  </a:txBody>
                  <a:tcPr marL="9525" marR="9525" marT="9525" marB="9525" anchor="ctr">
                    <a:solidFill>
                      <a:srgbClr val="F7E3D4"/>
                    </a:solidFill>
                  </a:tcPr>
                </a:tc>
                <a:extLst>
                  <a:ext uri="{0D108BD9-81ED-4DB2-BD59-A6C34878D82A}">
                    <a16:rowId xmlns:a16="http://schemas.microsoft.com/office/drawing/2014/main" val="2361316086"/>
                  </a:ext>
                </a:extLst>
              </a:tr>
              <a:tr h="612315">
                <a:tc>
                  <a:txBody>
                    <a:bodyPr/>
                    <a:lstStyle/>
                    <a:p>
                      <a:pPr marL="72000" algn="l">
                        <a:lnSpc>
                          <a:spcPct val="107000"/>
                        </a:lnSpc>
                        <a:spcAft>
                          <a:spcPts val="800"/>
                        </a:spcAft>
                        <a:buNone/>
                      </a:pPr>
                      <a:r>
                        <a:rPr lang="en-GB" sz="1600" b="0" kern="100" dirty="0">
                          <a:effectLst/>
                          <a:latin typeface="Arial" panose="020B0604020202020204" pitchFamily="34" charset="0"/>
                          <a:ea typeface="Aptos" panose="020B0004020202020204" pitchFamily="34" charset="0"/>
                          <a:cs typeface="Arial" panose="020B0604020202020204" pitchFamily="34" charset="0"/>
                        </a:rPr>
                        <a:t>Social</a:t>
                      </a:r>
                    </a:p>
                  </a:txBody>
                  <a:tcPr marL="9525" marR="9525" marT="9525" marB="9525" anchor="ctr">
                    <a:solidFill>
                      <a:srgbClr val="F7E3D4"/>
                    </a:solidFill>
                  </a:tcPr>
                </a:tc>
                <a:tc>
                  <a:txBody>
                    <a:bodyPr/>
                    <a:lstStyle/>
                    <a:p>
                      <a:pPr marL="72000" marR="0" lvl="0" indent="0" algn="l" defTabSz="914400" rtl="0" eaLnBrk="1" fontAlgn="auto" latinLnBrk="0" hangingPunct="1">
                        <a:lnSpc>
                          <a:spcPct val="107000"/>
                        </a:lnSpc>
                        <a:spcBef>
                          <a:spcPts val="0"/>
                        </a:spcBef>
                        <a:spcAft>
                          <a:spcPts val="800"/>
                        </a:spcAft>
                        <a:buClrTx/>
                        <a:buSzTx/>
                        <a:buFontTx/>
                        <a:buNone/>
                        <a:tabLst/>
                        <a:defRPr/>
                      </a:pPr>
                      <a:r>
                        <a:rPr lang="en-GB" sz="1600" kern="100" dirty="0">
                          <a:effectLst/>
                          <a:latin typeface="Arial" panose="020B0604020202020204" pitchFamily="34" charset="0"/>
                          <a:cs typeface="Arial" panose="020B0604020202020204" pitchFamily="34" charset="0"/>
                        </a:rPr>
                        <a:t>Growing interest in fitness</a:t>
                      </a: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tc>
                  <a:txBody>
                    <a:bodyPr/>
                    <a:lstStyle/>
                    <a:p>
                      <a:pPr marL="72000" algn="l">
                        <a:lnSpc>
                          <a:spcPct val="107000"/>
                        </a:lnSpc>
                        <a:spcAft>
                          <a:spcPts val="800"/>
                        </a:spcAft>
                        <a:buNone/>
                      </a:pPr>
                      <a:r>
                        <a:rPr lang="en-GB" sz="1600" kern="100" dirty="0">
                          <a:effectLst/>
                          <a:latin typeface="Arial" panose="020B0604020202020204" pitchFamily="34" charset="0"/>
                          <a:ea typeface="Aptos" panose="020B0004020202020204" pitchFamily="34" charset="0"/>
                          <a:cs typeface="Arial" panose="020B0604020202020204" pitchFamily="34" charset="0"/>
                        </a:rPr>
                        <a:t>Opportunity</a:t>
                      </a:r>
                    </a:p>
                  </a:txBody>
                  <a:tcPr marL="9525" marR="9525" marT="9525" marB="9525" anchor="ctr">
                    <a:solidFill>
                      <a:srgbClr val="F7E3D4"/>
                    </a:solidFill>
                  </a:tcPr>
                </a:tc>
                <a:extLst>
                  <a:ext uri="{0D108BD9-81ED-4DB2-BD59-A6C34878D82A}">
                    <a16:rowId xmlns:a16="http://schemas.microsoft.com/office/drawing/2014/main" val="3341219412"/>
                  </a:ext>
                </a:extLst>
              </a:tr>
              <a:tr h="612315">
                <a:tc>
                  <a:txBody>
                    <a:bodyPr/>
                    <a:lstStyle/>
                    <a:p>
                      <a:pPr marL="72000" algn="l">
                        <a:lnSpc>
                          <a:spcPct val="107000"/>
                        </a:lnSpc>
                        <a:spcAft>
                          <a:spcPts val="800"/>
                        </a:spcAft>
                        <a:buNone/>
                      </a:pPr>
                      <a:r>
                        <a:rPr lang="en-GB" sz="1600" b="0" kern="100" dirty="0">
                          <a:effectLst/>
                          <a:latin typeface="Arial" panose="020B0604020202020204" pitchFamily="34" charset="0"/>
                          <a:ea typeface="Aptos" panose="020B0004020202020204" pitchFamily="34" charset="0"/>
                          <a:cs typeface="Arial" panose="020B0604020202020204" pitchFamily="34" charset="0"/>
                        </a:rPr>
                        <a:t>Technological</a:t>
                      </a:r>
                    </a:p>
                  </a:txBody>
                  <a:tcPr marL="9525" marR="9525" marT="9525" marB="9525" anchor="ctr">
                    <a:solidFill>
                      <a:srgbClr val="F7E3D4"/>
                    </a:solidFill>
                  </a:tcPr>
                </a:tc>
                <a:tc>
                  <a:txBody>
                    <a:bodyPr/>
                    <a:lstStyle/>
                    <a:p>
                      <a:pPr marL="72000" marR="0" lvl="0" indent="0" algn="l" defTabSz="914400" rtl="0" eaLnBrk="1" fontAlgn="auto" latinLnBrk="0" hangingPunct="1">
                        <a:lnSpc>
                          <a:spcPct val="107000"/>
                        </a:lnSpc>
                        <a:spcBef>
                          <a:spcPts val="0"/>
                        </a:spcBef>
                        <a:spcAft>
                          <a:spcPts val="800"/>
                        </a:spcAft>
                        <a:buClrTx/>
                        <a:buSzTx/>
                        <a:buFontTx/>
                        <a:buNone/>
                        <a:tabLst/>
                        <a:defRPr/>
                      </a:pPr>
                      <a:r>
                        <a:rPr lang="en-GB" sz="1600" kern="100" dirty="0">
                          <a:effectLst/>
                          <a:latin typeface="Arial" panose="020B0604020202020204" pitchFamily="34" charset="0"/>
                          <a:cs typeface="Arial" panose="020B0604020202020204" pitchFamily="34" charset="0"/>
                        </a:rPr>
                        <a:t>New fitness apps</a:t>
                      </a: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tc>
                  <a:txBody>
                    <a:bodyPr/>
                    <a:lstStyle/>
                    <a:p>
                      <a:pPr marL="72000" algn="l">
                        <a:lnSpc>
                          <a:spcPct val="107000"/>
                        </a:lnSpc>
                        <a:spcAft>
                          <a:spcPts val="800"/>
                        </a:spcAft>
                        <a:buNone/>
                      </a:pPr>
                      <a:r>
                        <a:rPr lang="en-GB" sz="1600" kern="100" dirty="0">
                          <a:effectLst/>
                          <a:latin typeface="Arial" panose="020B0604020202020204" pitchFamily="34" charset="0"/>
                          <a:ea typeface="Aptos" panose="020B0004020202020204" pitchFamily="34" charset="0"/>
                          <a:cs typeface="Arial" panose="020B0604020202020204" pitchFamily="34" charset="0"/>
                        </a:rPr>
                        <a:t>Opportunity or Threat</a:t>
                      </a:r>
                    </a:p>
                  </a:txBody>
                  <a:tcPr marL="9525" marR="9525" marT="9525" marB="9525" anchor="ctr">
                    <a:solidFill>
                      <a:srgbClr val="F7E3D4"/>
                    </a:solidFill>
                  </a:tcPr>
                </a:tc>
                <a:extLst>
                  <a:ext uri="{0D108BD9-81ED-4DB2-BD59-A6C34878D82A}">
                    <a16:rowId xmlns:a16="http://schemas.microsoft.com/office/drawing/2014/main" val="1860815648"/>
                  </a:ext>
                </a:extLst>
              </a:tr>
              <a:tr h="612315">
                <a:tc>
                  <a:txBody>
                    <a:bodyPr/>
                    <a:lstStyle/>
                    <a:p>
                      <a:pPr marL="72000" algn="l">
                        <a:lnSpc>
                          <a:spcPct val="107000"/>
                        </a:lnSpc>
                        <a:spcAft>
                          <a:spcPts val="800"/>
                        </a:spcAft>
                        <a:buNone/>
                      </a:pPr>
                      <a:r>
                        <a:rPr lang="en-GB" sz="1600" b="0" kern="100" dirty="0">
                          <a:effectLst/>
                          <a:latin typeface="Arial" panose="020B0604020202020204" pitchFamily="34" charset="0"/>
                          <a:ea typeface="Aptos" panose="020B0004020202020204" pitchFamily="34" charset="0"/>
                          <a:cs typeface="Arial" panose="020B0604020202020204" pitchFamily="34" charset="0"/>
                        </a:rPr>
                        <a:t>Legal</a:t>
                      </a:r>
                    </a:p>
                  </a:txBody>
                  <a:tcPr marL="9525" marR="9525" marT="9525" marB="9525" anchor="ctr">
                    <a:solidFill>
                      <a:srgbClr val="F7E3D4"/>
                    </a:solidFill>
                  </a:tcPr>
                </a:tc>
                <a:tc>
                  <a:txBody>
                    <a:bodyPr/>
                    <a:lstStyle/>
                    <a:p>
                      <a:pPr marL="72000" marR="0" lvl="0" indent="0" algn="l" defTabSz="914400" rtl="0" eaLnBrk="1" fontAlgn="auto" latinLnBrk="0" hangingPunct="1">
                        <a:lnSpc>
                          <a:spcPct val="107000"/>
                        </a:lnSpc>
                        <a:spcBef>
                          <a:spcPts val="0"/>
                        </a:spcBef>
                        <a:spcAft>
                          <a:spcPts val="800"/>
                        </a:spcAft>
                        <a:buClrTx/>
                        <a:buSzTx/>
                        <a:buFontTx/>
                        <a:buNone/>
                        <a:tabLst/>
                        <a:defRPr/>
                      </a:pPr>
                      <a:r>
                        <a:rPr lang="en-GB" sz="1600" kern="100" dirty="0">
                          <a:effectLst/>
                          <a:latin typeface="Arial" panose="020B0604020202020204" pitchFamily="34" charset="0"/>
                          <a:cs typeface="Arial" panose="020B0604020202020204" pitchFamily="34" charset="0"/>
                        </a:rPr>
                        <a:t>New safety regulations</a:t>
                      </a: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tc>
                  <a:txBody>
                    <a:bodyPr/>
                    <a:lstStyle/>
                    <a:p>
                      <a:pPr marL="72000" algn="l">
                        <a:lnSpc>
                          <a:spcPct val="107000"/>
                        </a:lnSpc>
                        <a:spcAft>
                          <a:spcPts val="800"/>
                        </a:spcAft>
                        <a:buNone/>
                      </a:pPr>
                      <a:r>
                        <a:rPr lang="en-GB" sz="1600" kern="100" dirty="0">
                          <a:effectLst/>
                          <a:latin typeface="Arial" panose="020B0604020202020204" pitchFamily="34" charset="0"/>
                          <a:ea typeface="Aptos" panose="020B0004020202020204" pitchFamily="34" charset="0"/>
                          <a:cs typeface="Arial" panose="020B0604020202020204" pitchFamily="34" charset="0"/>
                        </a:rPr>
                        <a:t>Threat</a:t>
                      </a:r>
                    </a:p>
                  </a:txBody>
                  <a:tcPr marL="9525" marR="9525" marT="9525" marB="9525" anchor="ctr">
                    <a:solidFill>
                      <a:srgbClr val="F7E3D4"/>
                    </a:solidFill>
                  </a:tcPr>
                </a:tc>
                <a:extLst>
                  <a:ext uri="{0D108BD9-81ED-4DB2-BD59-A6C34878D82A}">
                    <a16:rowId xmlns:a16="http://schemas.microsoft.com/office/drawing/2014/main" val="339945933"/>
                  </a:ext>
                </a:extLst>
              </a:tr>
              <a:tr h="612315">
                <a:tc>
                  <a:txBody>
                    <a:bodyPr/>
                    <a:lstStyle/>
                    <a:p>
                      <a:pPr marL="72000" algn="l">
                        <a:lnSpc>
                          <a:spcPct val="107000"/>
                        </a:lnSpc>
                        <a:spcAft>
                          <a:spcPts val="800"/>
                        </a:spcAft>
                        <a:buNone/>
                      </a:pPr>
                      <a:r>
                        <a:rPr lang="en-GB" sz="1600" b="0" kern="100" dirty="0">
                          <a:effectLst/>
                          <a:latin typeface="Arial" panose="020B0604020202020204" pitchFamily="34" charset="0"/>
                          <a:ea typeface="Aptos" panose="020B0004020202020204" pitchFamily="34" charset="0"/>
                          <a:cs typeface="Arial" panose="020B0604020202020204" pitchFamily="34" charset="0"/>
                        </a:rPr>
                        <a:t>Environmental</a:t>
                      </a:r>
                    </a:p>
                  </a:txBody>
                  <a:tcPr marL="9525" marR="9525" marT="9525" marB="9525" anchor="ctr">
                    <a:solidFill>
                      <a:srgbClr val="F7E3D4"/>
                    </a:solidFill>
                  </a:tcPr>
                </a:tc>
                <a:tc>
                  <a:txBody>
                    <a:bodyPr/>
                    <a:lstStyle/>
                    <a:p>
                      <a:pPr marL="72000" marR="0" lvl="0" indent="0" algn="l" defTabSz="914400" rtl="0" eaLnBrk="1" fontAlgn="auto" latinLnBrk="0" hangingPunct="1">
                        <a:lnSpc>
                          <a:spcPct val="107000"/>
                        </a:lnSpc>
                        <a:spcBef>
                          <a:spcPts val="0"/>
                        </a:spcBef>
                        <a:spcAft>
                          <a:spcPts val="800"/>
                        </a:spcAft>
                        <a:buClrTx/>
                        <a:buSzTx/>
                        <a:buFontTx/>
                        <a:buNone/>
                        <a:tabLst/>
                        <a:defRPr/>
                      </a:pPr>
                      <a:r>
                        <a:rPr lang="en-GB" sz="1600" kern="100" dirty="0">
                          <a:effectLst/>
                          <a:latin typeface="Arial" panose="020B0604020202020204" pitchFamily="34" charset="0"/>
                          <a:cs typeface="Arial" panose="020B0604020202020204" pitchFamily="34" charset="0"/>
                        </a:rPr>
                        <a:t>Demand for eco-friendly businesses</a:t>
                      </a:r>
                      <a:endParaRPr lang="en-GB" sz="1600" kern="100" dirty="0">
                        <a:effectLst/>
                        <a:latin typeface="Arial" panose="020B0604020202020204" pitchFamily="34" charset="0"/>
                        <a:ea typeface="Aptos" panose="020B0004020202020204" pitchFamily="34" charset="0"/>
                        <a:cs typeface="Arial" panose="020B0604020202020204" pitchFamily="34" charset="0"/>
                      </a:endParaRPr>
                    </a:p>
                  </a:txBody>
                  <a:tcPr marL="9525" marR="9525" marT="9525" marB="9525" anchor="ctr">
                    <a:solidFill>
                      <a:srgbClr val="F7E3D4"/>
                    </a:solidFill>
                  </a:tcPr>
                </a:tc>
                <a:tc>
                  <a:txBody>
                    <a:bodyPr/>
                    <a:lstStyle/>
                    <a:p>
                      <a:pPr marL="72000" algn="l">
                        <a:lnSpc>
                          <a:spcPct val="107000"/>
                        </a:lnSpc>
                        <a:spcAft>
                          <a:spcPts val="800"/>
                        </a:spcAft>
                        <a:buNone/>
                      </a:pPr>
                      <a:r>
                        <a:rPr lang="en-GB" sz="1600" kern="100" dirty="0">
                          <a:effectLst/>
                          <a:latin typeface="Arial" panose="020B0604020202020204" pitchFamily="34" charset="0"/>
                          <a:ea typeface="Aptos" panose="020B0004020202020204" pitchFamily="34" charset="0"/>
                          <a:cs typeface="Arial" panose="020B0604020202020204" pitchFamily="34" charset="0"/>
                        </a:rPr>
                        <a:t>Opportunity</a:t>
                      </a:r>
                    </a:p>
                  </a:txBody>
                  <a:tcPr marL="9525" marR="9525" marT="9525" marB="9525" anchor="ctr">
                    <a:solidFill>
                      <a:srgbClr val="F7E3D4"/>
                    </a:solidFill>
                  </a:tcPr>
                </a:tc>
                <a:extLst>
                  <a:ext uri="{0D108BD9-81ED-4DB2-BD59-A6C34878D82A}">
                    <a16:rowId xmlns:a16="http://schemas.microsoft.com/office/drawing/2014/main" val="4215420333"/>
                  </a:ext>
                </a:extLst>
              </a:tr>
            </a:tbl>
          </a:graphicData>
        </a:graphic>
      </p:graphicFrame>
      <p:sp>
        <p:nvSpPr>
          <p:cNvPr id="12" name="Text Placeholder 11">
            <a:extLst>
              <a:ext uri="{FF2B5EF4-FFF2-40B4-BE49-F238E27FC236}">
                <a16:creationId xmlns:a16="http://schemas.microsoft.com/office/drawing/2014/main" id="{443C72A3-6A1D-48DA-1593-06AE448A7228}"/>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Activity 2</a:t>
            </a:r>
          </a:p>
        </p:txBody>
      </p:sp>
      <p:sp>
        <p:nvSpPr>
          <p:cNvPr id="11" name="Text Placeholder 10">
            <a:extLst>
              <a:ext uri="{FF2B5EF4-FFF2-40B4-BE49-F238E27FC236}">
                <a16:creationId xmlns:a16="http://schemas.microsoft.com/office/drawing/2014/main" id="{91AC633E-8CD1-F641-46BE-ABE6FEE6DD14}"/>
              </a:ext>
              <a:ext uri="{C183D7F6-B498-43B3-948B-1728B52AA6E4}">
                <adec:decorative xmlns:adec="http://schemas.microsoft.com/office/drawing/2017/decorative" val="1"/>
              </a:ext>
            </a:extLst>
          </p:cNvPr>
          <p:cNvSpPr>
            <a:spLocks noGrp="1"/>
          </p:cNvSpPr>
          <p:nvPr>
            <p:ph type="body" sz="quarter" idx="12"/>
          </p:nvPr>
        </p:nvSpPr>
        <p:spPr/>
        <p:txBody>
          <a:bodyPr/>
          <a:lstStyle/>
          <a:p>
            <a:r>
              <a:rPr lang="en-GB" dirty="0"/>
              <a:t>Lesson 2: PESTLE analysis</a:t>
            </a:r>
          </a:p>
        </p:txBody>
      </p:sp>
    </p:spTree>
    <p:extLst>
      <p:ext uri="{BB962C8B-B14F-4D97-AF65-F5344CB8AC3E}">
        <p14:creationId xmlns:p14="http://schemas.microsoft.com/office/powerpoint/2010/main" val="3927302372"/>
      </p:ext>
    </p:extLst>
  </p:cSld>
  <p:clrMapOvr>
    <a:masterClrMapping/>
  </p:clrMapOvr>
</p:sld>
</file>

<file path=ppt/theme/theme1.xml><?xml version="1.0" encoding="utf-8"?>
<a:theme xmlns:a="http://schemas.openxmlformats.org/drawingml/2006/main" name="Gatsb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1240</Words>
  <Application>Microsoft Office PowerPoint</Application>
  <PresentationFormat>Widescreen</PresentationFormat>
  <Paragraphs>205</Paragraphs>
  <Slides>16</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Arial Narrow</vt:lpstr>
      <vt:lpstr>Calibri</vt:lpstr>
      <vt:lpstr>Gatsby</vt:lpstr>
      <vt:lpstr>Management and Administration</vt:lpstr>
      <vt:lpstr>In this lesson, we will:</vt:lpstr>
      <vt:lpstr>What do you know about PESTLE analysis?</vt:lpstr>
      <vt:lpstr>PESTLE analysis</vt:lpstr>
      <vt:lpstr>Big Picture</vt:lpstr>
      <vt:lpstr>PESTLE analysis limitations</vt:lpstr>
      <vt:lpstr>PESTLE analysis factors</vt:lpstr>
      <vt:lpstr>PESTLE and SWOT analyses</vt:lpstr>
      <vt:lpstr>PESTLE and SWOT analyses</vt:lpstr>
      <vt:lpstr>Secondary sources</vt:lpstr>
      <vt:lpstr>Sources and PESTLE analysis factors</vt:lpstr>
      <vt:lpstr>PESTLE analysis for Fit Life Performance</vt:lpstr>
      <vt:lpstr>Success criteria for PESTLE analysis</vt:lpstr>
      <vt:lpstr>Independent case study: Root and Leaf Café</vt:lpstr>
      <vt:lpstr>In this lesson, we have:</vt:lpstr>
      <vt:lpstr>Consolidation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2026-08-14T12:01:52Z</dcterms:created>
  <dcterms:modified xsi:type="dcterms:W3CDTF">2026-08-14T12:02:03Z</dcterms:modified>
</cp:coreProperties>
</file>