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authors.xml" ContentType="application/vnd.ms-powerpoint.author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revisionInfo.xml" ContentType="application/vnd.ms-powerpoint.revisioninfo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267" r:id="rId2"/>
    <p:sldId id="284" r:id="rId3"/>
    <p:sldId id="272" r:id="rId4"/>
    <p:sldId id="306" r:id="rId5"/>
    <p:sldId id="312" r:id="rId6"/>
    <p:sldId id="323" r:id="rId7"/>
    <p:sldId id="324" r:id="rId8"/>
    <p:sldId id="325" r:id="rId9"/>
    <p:sldId id="328" r:id="rId10"/>
    <p:sldId id="326" r:id="rId11"/>
    <p:sldId id="327" r:id="rId12"/>
    <p:sldId id="329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7E3D4"/>
    <a:srgbClr val="FFF5C4"/>
    <a:srgbClr val="F1995C"/>
    <a:srgbClr val="A44A00"/>
    <a:srgbClr val="EEDDDD"/>
    <a:srgbClr val="851414"/>
    <a:srgbClr val="EBDDF4"/>
    <a:srgbClr val="432673"/>
    <a:srgbClr val="534C29"/>
    <a:srgbClr val="8E53E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D41C839-5F1F-4A2F-B0FB-AB19CA5D28E9}" v="24" dt="2026-08-14T12:08:36.10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FABFCF23-3B69-468F-B69F-88F6DE6A72F2}" styleName="Medium Style 1 –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3B4B98B0-60AC-42C2-AFA5-B58CD77FA1E5}" styleName="Light Style 1 –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4347" autoAdjust="0"/>
    <p:restoredTop sz="87446" autoAdjust="0"/>
  </p:normalViewPr>
  <p:slideViewPr>
    <p:cSldViewPr snapToGrid="0">
      <p:cViewPr varScale="1">
        <p:scale>
          <a:sx n="97" d="100"/>
          <a:sy n="97" d="100"/>
        </p:scale>
        <p:origin x="576" y="7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 snapToGrid="0">
      <p:cViewPr varScale="1">
        <p:scale>
          <a:sx n="118" d="100"/>
          <a:sy n="118" d="100"/>
        </p:scale>
        <p:origin x="2808" y="20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microsoft.com/office/2018/10/relationships/authors" Target="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ustomXml" Target="../customXml/item3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23" Type="http://schemas.openxmlformats.org/officeDocument/2006/relationships/customXml" Target="../customXml/item2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Relationship Id="rId22" Type="http://schemas.openxmlformats.org/officeDocument/2006/relationships/customXml" Target="../customXml/item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3A41D0A8-53FF-630C-A836-51A3FCF6790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02E7DE2-9C0D-6BF3-1161-3FCE11A4D79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1090100-C4EB-4E88-91FA-DBDEB754A07B}" type="datetimeFigureOut">
              <a:rPr lang="en-GB" smtClean="0"/>
              <a:t>14/08/2026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0F8F44F-3644-328A-AC9D-5615F79C6CC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9DFE00-70B8-9624-0D12-55AEF16C7C7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CDBE69C-86F9-4AFD-A89E-85F0E027EAC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1387707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F5EAD9E-BB4A-40B0-BE7B-1946AA427F01}" type="datetimeFigureOut">
              <a:rPr lang="en-GB" smtClean="0"/>
              <a:t>14/08/2026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81C7CD-4980-4292-A97E-9E6021FEE90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77940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Image © Shutterstock/</a:t>
            </a:r>
            <a:r>
              <a:rPr lang="en-GB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nampix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81C7CD-4980-4292-A97E-9E6021FEE908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690130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2B885A-2B14-DA27-040F-F18525F5EA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59BDD5C-BBF8-E0F6-54D0-251D0E8F5AD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506D46D-E674-236C-FFA7-7F4046FF967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B5B82B6-96A0-F39D-FE0C-C309B071B32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81C7CD-4980-4292-A97E-9E6021FEE908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20438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81C7CD-4980-4292-A97E-9E6021FEE908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67213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81C7CD-4980-4292-A97E-9E6021FEE908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351425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CD5E23-0613-8BE0-C68D-56F3092351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4726B1F-F3BB-43F2-9DD4-CBDB2D5DB8A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562CA7A-C47E-4F0D-EE55-D15A03D997B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985FDBF-DEE8-8F13-B467-6C97712D018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81C7CD-4980-4292-A97E-9E6021FEE908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253616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Image © Shutterstock/</a:t>
            </a:r>
            <a:r>
              <a:rPr lang="en-GB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PeopleImages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81C7CD-4980-4292-A97E-9E6021FEE908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6807420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88FEFA-93FD-56C1-C19D-C989A55049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01B500E-E23C-0609-9274-B2F0371D2A0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F32F3C4-6BC1-7628-764C-97B74845ECA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42B09AF-8BFB-9C67-06AF-7266F7B30A5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81C7CD-4980-4292-A97E-9E6021FEE908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4083486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Image © Shutterstock/</a:t>
            </a:r>
            <a:r>
              <a:rPr lang="en-GB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Zurijeta</a:t>
            </a:r>
            <a:endParaRPr lang="en-GB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Hand out copies of Research report: Fit Life Performance.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Hand out copies of Activity 1 Worksheet. Suggested answers are provided.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81C7CD-4980-4292-A97E-9E6021FEE908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707972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Image © Shutterstock/Procreators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Hand out copies of Activity 2 Worksheet. Suggested answers are provided.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81C7CD-4980-4292-A97E-9E6021FEE908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3142867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Image © Shutterstock/</a:t>
            </a:r>
            <a:r>
              <a:rPr lang="en-GB"/>
              <a:t>New Africa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Hand 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out copies of Activity 3 Worksheet. Suggested answers are provided.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81C7CD-4980-4292-A97E-9E6021FEE908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224101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Three adult professionals collaborating and analyzing reports on digital tablets and documents at a modern office desk">
            <a:extLst>
              <a:ext uri="{FF2B5EF4-FFF2-40B4-BE49-F238E27FC236}">
                <a16:creationId xmlns:a16="http://schemas.microsoft.com/office/drawing/2014/main" id="{0BA6BFC4-896F-0F7E-2700-6E8F618C0BC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-2" y="0"/>
            <a:ext cx="12191999" cy="4890377"/>
          </a:xfrm>
          <a:prstGeom prst="rect">
            <a:avLst/>
          </a:prstGeom>
        </p:spPr>
      </p:pic>
      <p:pic>
        <p:nvPicPr>
          <p:cNvPr id="7" name="Picture 6" descr="A close up of a pink and black corner&#10;&#10;AI-generated content may be incorrect.">
            <a:extLst>
              <a:ext uri="{FF2B5EF4-FFF2-40B4-BE49-F238E27FC236}">
                <a16:creationId xmlns:a16="http://schemas.microsoft.com/office/drawing/2014/main" id="{C6413536-7DBF-86AA-49BE-887E4E43217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2220491"/>
            <a:ext cx="12192000" cy="4637509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FBBBE294-FC64-6EC2-46AF-75CCFAE40474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196000" y="1904694"/>
            <a:ext cx="1799997" cy="1799997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2AE04597-155A-6B3A-1944-370275A2C24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03163" y="3829221"/>
            <a:ext cx="11016505" cy="875845"/>
          </a:xfrm>
        </p:spPr>
        <p:txBody>
          <a:bodyPr anchor="b" anchorCtr="0">
            <a:noAutofit/>
          </a:bodyPr>
          <a:lstStyle>
            <a:lvl1pPr algn="ctr">
              <a:defRPr sz="5200" b="1">
                <a:solidFill>
                  <a:srgbClr val="A44A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add title</a:t>
            </a:r>
            <a:endParaRPr lang="en-GB" dirty="0"/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7DDE4753-3D21-8D68-A3C9-DBE0C643A3D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03163" y="4897304"/>
            <a:ext cx="11016505" cy="583211"/>
          </a:xfrm>
        </p:spPr>
        <p:txBody>
          <a:bodyPr>
            <a:noAutofit/>
          </a:bodyPr>
          <a:lstStyle>
            <a:lvl1pPr marL="0" indent="0" algn="ctr">
              <a:buNone/>
              <a:defRPr sz="2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add topic</a:t>
            </a:r>
            <a:endParaRPr lang="en-GB" dirty="0"/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E33622E4-CEE5-F34B-4F3F-C30CEBF6A7A0}"/>
              </a:ext>
            </a:extLst>
          </p:cNvPr>
          <p:cNvSpPr txBox="1">
            <a:spLocks/>
          </p:cNvSpPr>
          <p:nvPr userDrawn="1"/>
        </p:nvSpPr>
        <p:spPr>
          <a:xfrm>
            <a:off x="4038600" y="6350465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©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Gatsby Technical Education Projects 2026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Version 1, August 2026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 Placeholder 5">
            <a:extLst>
              <a:ext uri="{FF2B5EF4-FFF2-40B4-BE49-F238E27FC236}">
                <a16:creationId xmlns:a16="http://schemas.microsoft.com/office/drawing/2014/main" id="{382D39ED-89CE-10BF-CA4F-114ADD68CA6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001714" y="3101456"/>
            <a:ext cx="4717953" cy="369332"/>
          </a:xfrm>
        </p:spPr>
        <p:txBody>
          <a:bodyPr>
            <a:spAutoFit/>
          </a:bodyPr>
          <a:lstStyle>
            <a:lvl1pPr marL="0" indent="0" algn="r">
              <a:buNone/>
              <a:defRPr sz="1800" b="1" i="0" u="none">
                <a:solidFill>
                  <a:srgbClr val="A44A00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4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en-US" dirty="0"/>
              <a:t>Click to add Route</a:t>
            </a:r>
          </a:p>
        </p:txBody>
      </p:sp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46EF1A25-418E-44D5-1531-10C67B17DD4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03163" y="5619978"/>
            <a:ext cx="11016505" cy="458004"/>
          </a:xfrm>
        </p:spPr>
        <p:txBody>
          <a:bodyPr>
            <a:noAutofit/>
          </a:bodyPr>
          <a:lstStyle>
            <a:lvl1pPr marL="0" indent="0" algn="ctr">
              <a:buNone/>
              <a:defRPr sz="24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lvl="0"/>
            <a:r>
              <a:rPr lang="en-US" dirty="0"/>
              <a:t>Click to add resource info</a:t>
            </a:r>
          </a:p>
        </p:txBody>
      </p:sp>
      <p:pic>
        <p:nvPicPr>
          <p:cNvPr id="12" name="Picture 11" descr="A picture containing screenshot, graphics, pattern, circle&#10;&#10;Description automatically generated">
            <a:extLst>
              <a:ext uri="{FF2B5EF4-FFF2-40B4-BE49-F238E27FC236}">
                <a16:creationId xmlns:a16="http://schemas.microsoft.com/office/drawing/2014/main" id="{0AB31EAA-B3FD-B9A5-574E-4FE687C7AD57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3163" y="2486257"/>
            <a:ext cx="2049637" cy="8604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95073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ctivity_answ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close up of a pink and black corner&#10;&#10;AI-generated content may be incorrect.">
            <a:extLst>
              <a:ext uri="{FF2B5EF4-FFF2-40B4-BE49-F238E27FC236}">
                <a16:creationId xmlns:a16="http://schemas.microsoft.com/office/drawing/2014/main" id="{A2A051CE-96CF-BB7F-E21F-EFC96054D60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556311" y="1610869"/>
            <a:ext cx="4635689" cy="524713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F9BF35E-4FF2-56EA-FEEA-82EBBA1503F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dirty="0"/>
              <a:t>Click to add title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412059-CE26-DF3F-AEE5-9C0A0884B47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199" y="1825625"/>
            <a:ext cx="6400801" cy="4351338"/>
          </a:xfrm>
        </p:spPr>
        <p:txBody>
          <a:bodyPr lIns="180000" tIns="180000" rIns="180000" bIns="180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F59635E-39ED-F784-26B0-6A6520D6ADE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175008" y="2892829"/>
            <a:ext cx="3507474" cy="3284134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rgbClr val="10283A"/>
                </a:solidFill>
              </a:defRPr>
            </a:lvl1pPr>
            <a:lvl2pPr marL="457200" indent="0">
              <a:buNone/>
              <a:defRPr sz="2000">
                <a:solidFill>
                  <a:srgbClr val="10283A"/>
                </a:solidFill>
              </a:defRPr>
            </a:lvl2pPr>
            <a:lvl3pPr marL="914400" indent="0">
              <a:buNone/>
              <a:defRPr sz="2000">
                <a:solidFill>
                  <a:srgbClr val="10283A"/>
                </a:solidFill>
              </a:defRPr>
            </a:lvl3pPr>
            <a:lvl4pPr marL="1371600" indent="0">
              <a:buNone/>
              <a:defRPr sz="2000">
                <a:solidFill>
                  <a:srgbClr val="10283A"/>
                </a:solidFill>
              </a:defRPr>
            </a:lvl4pPr>
            <a:lvl5pPr marL="1828800" indent="0">
              <a:buNone/>
              <a:defRPr sz="2000">
                <a:solidFill>
                  <a:srgbClr val="10283A"/>
                </a:solidFill>
              </a:defRPr>
            </a:lvl5pPr>
          </a:lstStyle>
          <a:p>
            <a:pPr lvl="0"/>
            <a:r>
              <a:rPr lang="en-US" dirty="0"/>
              <a:t>Click to edit 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EEAC885B-A4A4-DCB2-7EAC-A1F1A996CE75}"/>
              </a:ext>
            </a:extLst>
          </p:cNvPr>
          <p:cNvSpPr txBox="1">
            <a:spLocks/>
          </p:cNvSpPr>
          <p:nvPr userDrawn="1"/>
        </p:nvSpPr>
        <p:spPr>
          <a:xfrm>
            <a:off x="72390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©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Gatsby Technical Education Projects 2026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Version 1, August 2026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614E3177-C0BC-55FC-4E39-B45CD33145B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175008" y="2055812"/>
            <a:ext cx="2689727" cy="620511"/>
          </a:xfrm>
        </p:spPr>
        <p:txBody>
          <a:bodyPr>
            <a:normAutofit/>
          </a:bodyPr>
          <a:lstStyle>
            <a:lvl1pPr marL="0" indent="0">
              <a:buNone/>
              <a:defRPr sz="2800" b="1">
                <a:solidFill>
                  <a:srgbClr val="10283A"/>
                </a:solidFill>
              </a:defRPr>
            </a:lvl1pPr>
            <a:lvl2pPr marL="457200" indent="0">
              <a:buNone/>
              <a:defRPr sz="2000">
                <a:solidFill>
                  <a:srgbClr val="FF0000"/>
                </a:solidFill>
              </a:defRPr>
            </a:lvl2pPr>
            <a:lvl3pPr marL="914400" indent="0">
              <a:buNone/>
              <a:defRPr sz="2000">
                <a:solidFill>
                  <a:srgbClr val="FF0000"/>
                </a:solidFill>
              </a:defRPr>
            </a:lvl3pPr>
            <a:lvl4pPr marL="1371600" indent="0">
              <a:buNone/>
              <a:defRPr sz="2000">
                <a:solidFill>
                  <a:srgbClr val="FF0000"/>
                </a:solidFill>
              </a:defRPr>
            </a:lvl4pPr>
            <a:lvl5pPr marL="1828800" indent="0">
              <a:buNone/>
              <a:defRPr sz="2000">
                <a:solidFill>
                  <a:srgbClr val="FF0000"/>
                </a:solidFill>
              </a:defRPr>
            </a:lvl5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38E42E70-E1D6-307E-10B0-2F5B246987F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38200" y="6356349"/>
            <a:ext cx="4210050" cy="365125"/>
          </a:xfrm>
        </p:spPr>
        <p:txBody>
          <a:bodyPr anchor="ctr" anchorCtr="0">
            <a:noAutofit/>
          </a:bodyPr>
          <a:lstStyle>
            <a:lvl1pPr marL="0" indent="0">
              <a:buNone/>
              <a:defRPr sz="1200">
                <a:solidFill>
                  <a:srgbClr val="898989"/>
                </a:solidFill>
              </a:defRPr>
            </a:lvl1pPr>
            <a:lvl2pPr marL="457200" indent="0">
              <a:buNone/>
              <a:defRPr sz="1200">
                <a:solidFill>
                  <a:srgbClr val="898989"/>
                </a:solidFill>
              </a:defRPr>
            </a:lvl2pPr>
            <a:lvl3pPr marL="914400" indent="0">
              <a:buNone/>
              <a:defRPr sz="1200">
                <a:solidFill>
                  <a:srgbClr val="898989"/>
                </a:solidFill>
              </a:defRPr>
            </a:lvl3pPr>
            <a:lvl4pPr marL="1371600" indent="0">
              <a:buNone/>
              <a:defRPr sz="1200">
                <a:solidFill>
                  <a:srgbClr val="898989"/>
                </a:solidFill>
              </a:defRPr>
            </a:lvl4pPr>
            <a:lvl5pPr marL="1828800" indent="0">
              <a:buNone/>
              <a:defRPr sz="1200">
                <a:solidFill>
                  <a:srgbClr val="898989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C688E37B-3A75-DC2A-18E6-0C9A78AF498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973929" y="162686"/>
            <a:ext cx="2078545" cy="365125"/>
          </a:xfrm>
          <a:prstGeom prst="flowChartAlternateProcess">
            <a:avLst/>
          </a:prstGeom>
          <a:solidFill>
            <a:srgbClr val="F1995C"/>
          </a:solidFill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1pPr>
            <a:lvl2pPr marL="4572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2pPr>
            <a:lvl3pPr marL="9144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3pPr>
            <a:lvl4pPr marL="13716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4pPr>
            <a:lvl5pPr marL="18288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sz="1400" b="1" i="0" dirty="0">
                <a:latin typeface="Arial Narrow" panose="020B0604020202020204" pitchFamily="34" charset="0"/>
                <a:cs typeface="Arial Narrow" panose="020B0604020202020204" pitchFamily="34" charset="0"/>
              </a:rPr>
              <a:t>Activity 1/2/3/4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4581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ctivity_text+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D7E2D6-6541-EB56-B25E-8362BF15446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359229"/>
            <a:ext cx="10514012" cy="1324800"/>
          </a:xfrm>
        </p:spPr>
        <p:txBody>
          <a:bodyPr lIns="90000" anchor="ctr" anchorCtr="0">
            <a:normAutofit/>
          </a:bodyPr>
          <a:lstStyle>
            <a:lvl1pPr>
              <a:defRPr sz="4000"/>
            </a:lvl1pPr>
          </a:lstStyle>
          <a:p>
            <a:r>
              <a:rPr lang="en-US" dirty="0"/>
              <a:t>Click to add title</a:t>
            </a:r>
            <a:endParaRPr lang="en-GB" dirty="0"/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81CF4477-6D3D-2D7E-2E3D-CAC0483B27E4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839786" y="1825625"/>
            <a:ext cx="5925600" cy="4351338"/>
          </a:xfrm>
        </p:spPr>
        <p:txBody>
          <a:bodyPr lIns="180000" tIns="180000" rIns="180000" bIns="18000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42425175-C340-950A-69CF-C6171BA23D5C}"/>
              </a:ext>
            </a:extLst>
          </p:cNvPr>
          <p:cNvSpPr txBox="1">
            <a:spLocks/>
          </p:cNvSpPr>
          <p:nvPr userDrawn="1"/>
        </p:nvSpPr>
        <p:spPr>
          <a:xfrm>
            <a:off x="72390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©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Gatsby Technical Education Projects 2026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Version 1, August 2026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4B12EA37-2B28-33A5-1D17-A7374800F6F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38200" y="6356349"/>
            <a:ext cx="4210050" cy="365125"/>
          </a:xfrm>
        </p:spPr>
        <p:txBody>
          <a:bodyPr anchor="ctr" anchorCtr="0">
            <a:noAutofit/>
          </a:bodyPr>
          <a:lstStyle>
            <a:lvl1pPr marL="0" indent="0">
              <a:buNone/>
              <a:defRPr sz="1200">
                <a:solidFill>
                  <a:srgbClr val="898989"/>
                </a:solidFill>
              </a:defRPr>
            </a:lvl1pPr>
            <a:lvl2pPr marL="457200" indent="0">
              <a:buNone/>
              <a:defRPr sz="1200">
                <a:solidFill>
                  <a:srgbClr val="898989"/>
                </a:solidFill>
              </a:defRPr>
            </a:lvl2pPr>
            <a:lvl3pPr marL="914400" indent="0">
              <a:buNone/>
              <a:defRPr sz="1200">
                <a:solidFill>
                  <a:srgbClr val="898989"/>
                </a:solidFill>
              </a:defRPr>
            </a:lvl3pPr>
            <a:lvl4pPr marL="1371600" indent="0">
              <a:buNone/>
              <a:defRPr sz="1200">
                <a:solidFill>
                  <a:srgbClr val="898989"/>
                </a:solidFill>
              </a:defRPr>
            </a:lvl4pPr>
            <a:lvl5pPr marL="1828800" indent="0">
              <a:buNone/>
              <a:defRPr sz="1200">
                <a:solidFill>
                  <a:srgbClr val="898989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Picture Placeholder 6">
            <a:extLst>
              <a:ext uri="{FF2B5EF4-FFF2-40B4-BE49-F238E27FC236}">
                <a16:creationId xmlns:a16="http://schemas.microsoft.com/office/drawing/2014/main" id="{CA4EBAB2-2311-6FE2-E181-A5CFDE27369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989083" y="1825625"/>
            <a:ext cx="4364717" cy="4351338"/>
          </a:xfrm>
        </p:spPr>
        <p:txBody>
          <a:bodyPr/>
          <a:lstStyle/>
          <a:p>
            <a:endParaRPr lang="en-GB"/>
          </a:p>
        </p:txBody>
      </p:sp>
      <p:sp>
        <p:nvSpPr>
          <p:cNvPr id="4" name="Text Placeholder 5">
            <a:extLst>
              <a:ext uri="{FF2B5EF4-FFF2-40B4-BE49-F238E27FC236}">
                <a16:creationId xmlns:a16="http://schemas.microsoft.com/office/drawing/2014/main" id="{7E500551-D285-656B-C70E-28D67588B21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973929" y="162686"/>
            <a:ext cx="2078545" cy="365125"/>
          </a:xfrm>
          <a:prstGeom prst="flowChartAlternateProcess">
            <a:avLst/>
          </a:prstGeom>
          <a:solidFill>
            <a:srgbClr val="F1995C"/>
          </a:solidFill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1pPr>
            <a:lvl2pPr marL="4572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2pPr>
            <a:lvl3pPr marL="9144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3pPr>
            <a:lvl4pPr marL="13716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4pPr>
            <a:lvl5pPr marL="18288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sz="1400" b="1" i="0" dirty="0">
                <a:latin typeface="Arial Narrow" panose="020B0604020202020204" pitchFamily="34" charset="0"/>
                <a:cs typeface="Arial Narrow" panose="020B0604020202020204" pitchFamily="34" charset="0"/>
              </a:rPr>
              <a:t>Activity 1/2/3/4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694834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ctivity_half+half_box out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E28D89-88F2-7B76-6175-229131C1038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title</a:t>
            </a:r>
            <a:endParaRPr lang="en-GB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F886DD7F-EBE6-95A7-5C4D-FB522DE24B7B}"/>
              </a:ext>
            </a:extLst>
          </p:cNvPr>
          <p:cNvSpPr txBox="1">
            <a:spLocks/>
          </p:cNvSpPr>
          <p:nvPr userDrawn="1"/>
        </p:nvSpPr>
        <p:spPr>
          <a:xfrm>
            <a:off x="72390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©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Gatsby Technical Education Projects 2026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Version 1, August 2026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E5148E20-5D43-7AC1-2CBA-646804B0C41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38200" y="6356349"/>
            <a:ext cx="4210050" cy="365125"/>
          </a:xfrm>
        </p:spPr>
        <p:txBody>
          <a:bodyPr anchor="ctr" anchorCtr="0">
            <a:noAutofit/>
          </a:bodyPr>
          <a:lstStyle>
            <a:lvl1pPr marL="0" indent="0">
              <a:buNone/>
              <a:defRPr sz="1200">
                <a:solidFill>
                  <a:srgbClr val="898989"/>
                </a:solidFill>
              </a:defRPr>
            </a:lvl1pPr>
            <a:lvl2pPr marL="457200" indent="0">
              <a:buNone/>
              <a:defRPr sz="1200">
                <a:solidFill>
                  <a:srgbClr val="898989"/>
                </a:solidFill>
              </a:defRPr>
            </a:lvl2pPr>
            <a:lvl3pPr marL="914400" indent="0">
              <a:buNone/>
              <a:defRPr sz="1200">
                <a:solidFill>
                  <a:srgbClr val="898989"/>
                </a:solidFill>
              </a:defRPr>
            </a:lvl3pPr>
            <a:lvl4pPr marL="1371600" indent="0">
              <a:buNone/>
              <a:defRPr sz="1200">
                <a:solidFill>
                  <a:srgbClr val="898989"/>
                </a:solidFill>
              </a:defRPr>
            </a:lvl4pPr>
            <a:lvl5pPr marL="1828800" indent="0">
              <a:buNone/>
              <a:defRPr sz="1200">
                <a:solidFill>
                  <a:srgbClr val="898989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0DD5482B-AD0D-3C27-8EAF-545874468D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185755" cy="4351338"/>
          </a:xfrm>
          <a:noFill/>
          <a:ln w="28575">
            <a:solidFill>
              <a:srgbClr val="F7E3D4"/>
            </a:solidFill>
          </a:ln>
        </p:spPr>
        <p:txBody>
          <a:bodyPr lIns="180000" tIns="180000" rIns="180000" bIns="18000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9A6B4E72-9314-1FB6-C6F9-E376D38B8B14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6168047" y="1825625"/>
            <a:ext cx="5185755" cy="4351338"/>
          </a:xfrm>
          <a:noFill/>
          <a:ln w="28575">
            <a:solidFill>
              <a:srgbClr val="F7E3D4"/>
            </a:solidFill>
          </a:ln>
        </p:spPr>
        <p:txBody>
          <a:bodyPr lIns="180000" tIns="180000" rIns="180000" bIns="18000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696E6C59-88A6-6AAD-2EF9-640ABA1F3F0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973929" y="162686"/>
            <a:ext cx="2078545" cy="365125"/>
          </a:xfrm>
          <a:prstGeom prst="flowChartAlternateProcess">
            <a:avLst/>
          </a:prstGeom>
          <a:solidFill>
            <a:srgbClr val="F1995C"/>
          </a:solidFill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1pPr>
            <a:lvl2pPr marL="4572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2pPr>
            <a:lvl3pPr marL="9144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3pPr>
            <a:lvl4pPr marL="13716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4pPr>
            <a:lvl5pPr marL="18288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sz="1400" b="1" i="0" dirty="0">
                <a:latin typeface="Arial Narrow" panose="020B0604020202020204" pitchFamily="34" charset="0"/>
                <a:cs typeface="Arial Narrow" panose="020B0604020202020204" pitchFamily="34" charset="0"/>
              </a:rPr>
              <a:t>Activity 1/2/3/4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7132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ctivity_text+resources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E28D89-88F2-7B76-6175-229131C1038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title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71D481-6A8A-F2BA-8418-1DA5365089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7083829" cy="4351338"/>
          </a:xfrm>
          <a:solidFill>
            <a:schemeClr val="bg1"/>
          </a:solidFill>
        </p:spPr>
        <p:txBody>
          <a:bodyPr lIns="180000" tIns="180000" rIns="180000" bIns="180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F886DD7F-EBE6-95A7-5C4D-FB522DE24B7B}"/>
              </a:ext>
            </a:extLst>
          </p:cNvPr>
          <p:cNvSpPr txBox="1">
            <a:spLocks/>
          </p:cNvSpPr>
          <p:nvPr userDrawn="1"/>
        </p:nvSpPr>
        <p:spPr>
          <a:xfrm>
            <a:off x="72390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©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Gatsby Technical Education Projects 2026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Version 1, August 2026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B5360CA8-9563-DFF9-85DA-504D23632949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8179724" y="1825625"/>
            <a:ext cx="3174076" cy="4351338"/>
          </a:xfrm>
          <a:custGeom>
            <a:avLst/>
            <a:gdLst>
              <a:gd name="connsiteX0" fmla="*/ 0 w 3174076"/>
              <a:gd name="connsiteY0" fmla="*/ 0 h 4351338"/>
              <a:gd name="connsiteX1" fmla="*/ 539593 w 3174076"/>
              <a:gd name="connsiteY1" fmla="*/ 0 h 4351338"/>
              <a:gd name="connsiteX2" fmla="*/ 1079186 w 3174076"/>
              <a:gd name="connsiteY2" fmla="*/ 0 h 4351338"/>
              <a:gd name="connsiteX3" fmla="*/ 1650520 w 3174076"/>
              <a:gd name="connsiteY3" fmla="*/ 0 h 4351338"/>
              <a:gd name="connsiteX4" fmla="*/ 2253594 w 3174076"/>
              <a:gd name="connsiteY4" fmla="*/ 0 h 4351338"/>
              <a:gd name="connsiteX5" fmla="*/ 3174076 w 3174076"/>
              <a:gd name="connsiteY5" fmla="*/ 0 h 4351338"/>
              <a:gd name="connsiteX6" fmla="*/ 3174076 w 3174076"/>
              <a:gd name="connsiteY6" fmla="*/ 708646 h 4351338"/>
              <a:gd name="connsiteX7" fmla="*/ 3174076 w 3174076"/>
              <a:gd name="connsiteY7" fmla="*/ 1199726 h 4351338"/>
              <a:gd name="connsiteX8" fmla="*/ 3174076 w 3174076"/>
              <a:gd name="connsiteY8" fmla="*/ 1734319 h 4351338"/>
              <a:gd name="connsiteX9" fmla="*/ 3174076 w 3174076"/>
              <a:gd name="connsiteY9" fmla="*/ 2312425 h 4351338"/>
              <a:gd name="connsiteX10" fmla="*/ 3174076 w 3174076"/>
              <a:gd name="connsiteY10" fmla="*/ 2890532 h 4351338"/>
              <a:gd name="connsiteX11" fmla="*/ 3174076 w 3174076"/>
              <a:gd name="connsiteY11" fmla="*/ 3425125 h 4351338"/>
              <a:gd name="connsiteX12" fmla="*/ 3174076 w 3174076"/>
              <a:gd name="connsiteY12" fmla="*/ 4351338 h 4351338"/>
              <a:gd name="connsiteX13" fmla="*/ 2475779 w 3174076"/>
              <a:gd name="connsiteY13" fmla="*/ 4351338 h 4351338"/>
              <a:gd name="connsiteX14" fmla="*/ 1809223 w 3174076"/>
              <a:gd name="connsiteY14" fmla="*/ 4351338 h 4351338"/>
              <a:gd name="connsiteX15" fmla="*/ 1206149 w 3174076"/>
              <a:gd name="connsiteY15" fmla="*/ 4351338 h 4351338"/>
              <a:gd name="connsiteX16" fmla="*/ 0 w 3174076"/>
              <a:gd name="connsiteY16" fmla="*/ 4351338 h 4351338"/>
              <a:gd name="connsiteX17" fmla="*/ 0 w 3174076"/>
              <a:gd name="connsiteY17" fmla="*/ 3642692 h 4351338"/>
              <a:gd name="connsiteX18" fmla="*/ 0 w 3174076"/>
              <a:gd name="connsiteY18" fmla="*/ 3151612 h 4351338"/>
              <a:gd name="connsiteX19" fmla="*/ 0 w 3174076"/>
              <a:gd name="connsiteY19" fmla="*/ 2486479 h 4351338"/>
              <a:gd name="connsiteX20" fmla="*/ 0 w 3174076"/>
              <a:gd name="connsiteY20" fmla="*/ 1995399 h 4351338"/>
              <a:gd name="connsiteX21" fmla="*/ 0 w 3174076"/>
              <a:gd name="connsiteY21" fmla="*/ 1286753 h 4351338"/>
              <a:gd name="connsiteX22" fmla="*/ 0 w 3174076"/>
              <a:gd name="connsiteY22" fmla="*/ 665133 h 4351338"/>
              <a:gd name="connsiteX23" fmla="*/ 0 w 3174076"/>
              <a:gd name="connsiteY23" fmla="*/ 0 h 43513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174076" h="4351338" fill="none" extrusionOk="0">
                <a:moveTo>
                  <a:pt x="0" y="0"/>
                </a:moveTo>
                <a:cubicBezTo>
                  <a:pt x="268416" y="-23827"/>
                  <a:pt x="352197" y="24648"/>
                  <a:pt x="539593" y="0"/>
                </a:cubicBezTo>
                <a:cubicBezTo>
                  <a:pt x="726989" y="-24648"/>
                  <a:pt x="971240" y="-20080"/>
                  <a:pt x="1079186" y="0"/>
                </a:cubicBezTo>
                <a:cubicBezTo>
                  <a:pt x="1187132" y="20080"/>
                  <a:pt x="1440798" y="-18762"/>
                  <a:pt x="1650520" y="0"/>
                </a:cubicBezTo>
                <a:cubicBezTo>
                  <a:pt x="1860242" y="18762"/>
                  <a:pt x="2083458" y="-8389"/>
                  <a:pt x="2253594" y="0"/>
                </a:cubicBezTo>
                <a:cubicBezTo>
                  <a:pt x="2423730" y="8389"/>
                  <a:pt x="2941083" y="-37671"/>
                  <a:pt x="3174076" y="0"/>
                </a:cubicBezTo>
                <a:cubicBezTo>
                  <a:pt x="3171503" y="328352"/>
                  <a:pt x="3162404" y="507417"/>
                  <a:pt x="3174076" y="708646"/>
                </a:cubicBezTo>
                <a:cubicBezTo>
                  <a:pt x="3185748" y="909875"/>
                  <a:pt x="3188485" y="1079887"/>
                  <a:pt x="3174076" y="1199726"/>
                </a:cubicBezTo>
                <a:cubicBezTo>
                  <a:pt x="3159667" y="1319565"/>
                  <a:pt x="3151895" y="1579508"/>
                  <a:pt x="3174076" y="1734319"/>
                </a:cubicBezTo>
                <a:cubicBezTo>
                  <a:pt x="3196257" y="1889130"/>
                  <a:pt x="3195829" y="2045705"/>
                  <a:pt x="3174076" y="2312425"/>
                </a:cubicBezTo>
                <a:cubicBezTo>
                  <a:pt x="3152323" y="2579145"/>
                  <a:pt x="3169865" y="2685824"/>
                  <a:pt x="3174076" y="2890532"/>
                </a:cubicBezTo>
                <a:cubicBezTo>
                  <a:pt x="3178287" y="3095240"/>
                  <a:pt x="3171104" y="3213803"/>
                  <a:pt x="3174076" y="3425125"/>
                </a:cubicBezTo>
                <a:cubicBezTo>
                  <a:pt x="3177048" y="3636447"/>
                  <a:pt x="3154403" y="4108609"/>
                  <a:pt x="3174076" y="4351338"/>
                </a:cubicBezTo>
                <a:cubicBezTo>
                  <a:pt x="3031832" y="4321705"/>
                  <a:pt x="2622579" y="4372546"/>
                  <a:pt x="2475779" y="4351338"/>
                </a:cubicBezTo>
                <a:cubicBezTo>
                  <a:pt x="2328979" y="4330130"/>
                  <a:pt x="2072231" y="4349691"/>
                  <a:pt x="1809223" y="4351338"/>
                </a:cubicBezTo>
                <a:cubicBezTo>
                  <a:pt x="1546215" y="4352985"/>
                  <a:pt x="1343102" y="4378518"/>
                  <a:pt x="1206149" y="4351338"/>
                </a:cubicBezTo>
                <a:cubicBezTo>
                  <a:pt x="1069196" y="4324158"/>
                  <a:pt x="376438" y="4330080"/>
                  <a:pt x="0" y="4351338"/>
                </a:cubicBezTo>
                <a:cubicBezTo>
                  <a:pt x="32564" y="4157387"/>
                  <a:pt x="11478" y="3815685"/>
                  <a:pt x="0" y="3642692"/>
                </a:cubicBezTo>
                <a:cubicBezTo>
                  <a:pt x="-11478" y="3469699"/>
                  <a:pt x="-17769" y="3356878"/>
                  <a:pt x="0" y="3151612"/>
                </a:cubicBezTo>
                <a:cubicBezTo>
                  <a:pt x="17769" y="2946346"/>
                  <a:pt x="12578" y="2797666"/>
                  <a:pt x="0" y="2486479"/>
                </a:cubicBezTo>
                <a:cubicBezTo>
                  <a:pt x="-12578" y="2175292"/>
                  <a:pt x="-9907" y="2104087"/>
                  <a:pt x="0" y="1995399"/>
                </a:cubicBezTo>
                <a:cubicBezTo>
                  <a:pt x="9907" y="1886711"/>
                  <a:pt x="11327" y="1512831"/>
                  <a:pt x="0" y="1286753"/>
                </a:cubicBezTo>
                <a:cubicBezTo>
                  <a:pt x="-11327" y="1060675"/>
                  <a:pt x="5859" y="832266"/>
                  <a:pt x="0" y="665133"/>
                </a:cubicBezTo>
                <a:cubicBezTo>
                  <a:pt x="-5859" y="498000"/>
                  <a:pt x="75" y="259686"/>
                  <a:pt x="0" y="0"/>
                </a:cubicBezTo>
                <a:close/>
              </a:path>
              <a:path w="3174076" h="4351338" stroke="0" extrusionOk="0">
                <a:moveTo>
                  <a:pt x="0" y="0"/>
                </a:moveTo>
                <a:cubicBezTo>
                  <a:pt x="238831" y="14723"/>
                  <a:pt x="480051" y="-10538"/>
                  <a:pt x="698297" y="0"/>
                </a:cubicBezTo>
                <a:cubicBezTo>
                  <a:pt x="916543" y="10538"/>
                  <a:pt x="1154726" y="13383"/>
                  <a:pt x="1301371" y="0"/>
                </a:cubicBezTo>
                <a:cubicBezTo>
                  <a:pt x="1448016" y="-13383"/>
                  <a:pt x="1807132" y="-30"/>
                  <a:pt x="1999668" y="0"/>
                </a:cubicBezTo>
                <a:cubicBezTo>
                  <a:pt x="2192204" y="30"/>
                  <a:pt x="2655866" y="13746"/>
                  <a:pt x="3174076" y="0"/>
                </a:cubicBezTo>
                <a:cubicBezTo>
                  <a:pt x="3154416" y="328479"/>
                  <a:pt x="3156727" y="507405"/>
                  <a:pt x="3174076" y="665133"/>
                </a:cubicBezTo>
                <a:cubicBezTo>
                  <a:pt x="3191425" y="822861"/>
                  <a:pt x="3193977" y="1042506"/>
                  <a:pt x="3174076" y="1199726"/>
                </a:cubicBezTo>
                <a:cubicBezTo>
                  <a:pt x="3154175" y="1356946"/>
                  <a:pt x="3183847" y="1517591"/>
                  <a:pt x="3174076" y="1821346"/>
                </a:cubicBezTo>
                <a:cubicBezTo>
                  <a:pt x="3164305" y="2125101"/>
                  <a:pt x="3194528" y="2073601"/>
                  <a:pt x="3174076" y="2312425"/>
                </a:cubicBezTo>
                <a:cubicBezTo>
                  <a:pt x="3153624" y="2551249"/>
                  <a:pt x="3185805" y="2772558"/>
                  <a:pt x="3174076" y="2934045"/>
                </a:cubicBezTo>
                <a:cubicBezTo>
                  <a:pt x="3162347" y="3095532"/>
                  <a:pt x="3155247" y="3369274"/>
                  <a:pt x="3174076" y="3599178"/>
                </a:cubicBezTo>
                <a:cubicBezTo>
                  <a:pt x="3192905" y="3829082"/>
                  <a:pt x="3154199" y="4122520"/>
                  <a:pt x="3174076" y="4351338"/>
                </a:cubicBezTo>
                <a:cubicBezTo>
                  <a:pt x="2875561" y="4332635"/>
                  <a:pt x="2778934" y="4334576"/>
                  <a:pt x="2571002" y="4351338"/>
                </a:cubicBezTo>
                <a:cubicBezTo>
                  <a:pt x="2363070" y="4368100"/>
                  <a:pt x="2267472" y="4359571"/>
                  <a:pt x="2031409" y="4351338"/>
                </a:cubicBezTo>
                <a:cubicBezTo>
                  <a:pt x="1795346" y="4343105"/>
                  <a:pt x="1673628" y="4348935"/>
                  <a:pt x="1396593" y="4351338"/>
                </a:cubicBezTo>
                <a:cubicBezTo>
                  <a:pt x="1119558" y="4353741"/>
                  <a:pt x="1036303" y="4351322"/>
                  <a:pt x="793519" y="4351338"/>
                </a:cubicBezTo>
                <a:cubicBezTo>
                  <a:pt x="550735" y="4351354"/>
                  <a:pt x="330547" y="4384738"/>
                  <a:pt x="0" y="4351338"/>
                </a:cubicBezTo>
                <a:cubicBezTo>
                  <a:pt x="12507" y="4129693"/>
                  <a:pt x="4998" y="4047075"/>
                  <a:pt x="0" y="3860258"/>
                </a:cubicBezTo>
                <a:cubicBezTo>
                  <a:pt x="-4998" y="3673441"/>
                  <a:pt x="3114" y="3407381"/>
                  <a:pt x="0" y="3151612"/>
                </a:cubicBezTo>
                <a:cubicBezTo>
                  <a:pt x="-3114" y="2895843"/>
                  <a:pt x="16768" y="2799560"/>
                  <a:pt x="0" y="2617019"/>
                </a:cubicBezTo>
                <a:cubicBezTo>
                  <a:pt x="-16768" y="2434478"/>
                  <a:pt x="-28652" y="2250010"/>
                  <a:pt x="0" y="1908373"/>
                </a:cubicBezTo>
                <a:cubicBezTo>
                  <a:pt x="28652" y="1566736"/>
                  <a:pt x="-2930" y="1442324"/>
                  <a:pt x="0" y="1199726"/>
                </a:cubicBezTo>
                <a:cubicBezTo>
                  <a:pt x="2930" y="957128"/>
                  <a:pt x="8576" y="401800"/>
                  <a:pt x="0" y="0"/>
                </a:cubicBezTo>
                <a:close/>
              </a:path>
            </a:pathLst>
          </a:custGeom>
          <a:solidFill>
            <a:srgbClr val="F7E3D4"/>
          </a:solidFill>
          <a:ln w="19050" cap="sq">
            <a:solidFill>
              <a:srgbClr val="A44A00"/>
            </a:solidFill>
            <a:extLst>
              <a:ext uri="{C807C97D-BFC1-408E-A445-0C87EB9F89A2}">
                <ask:lineSketchStyleProps xmlns:ask="http://schemas.microsoft.com/office/drawing/2018/sketchyshapes" sd="809461488">
                  <ask:type>
                    <ask:lineSketchFreehand/>
                  </ask:type>
                </ask:lineSketchStyleProps>
              </a:ext>
            </a:extLst>
          </a:ln>
        </p:spPr>
        <p:txBody>
          <a:bodyPr lIns="180000" tIns="180000" rIns="180000" bIns="180000"/>
          <a:lstStyle>
            <a:lvl1pPr>
              <a:buClr>
                <a:srgbClr val="534C29"/>
              </a:buClr>
              <a:buFont typeface="Arial" panose="020B0604020202020204" pitchFamily="34" charset="0"/>
              <a:buChar char="•"/>
              <a:defRPr/>
            </a:lvl1pPr>
            <a:lvl2pPr>
              <a:buClr>
                <a:srgbClr val="534C29"/>
              </a:buClr>
              <a:defRPr/>
            </a:lvl2pPr>
            <a:lvl3pPr>
              <a:buClr>
                <a:srgbClr val="534C29"/>
              </a:buClr>
              <a:defRPr/>
            </a:lvl3pPr>
            <a:lvl4pPr>
              <a:buClr>
                <a:srgbClr val="534C29"/>
              </a:buClr>
              <a:defRPr/>
            </a:lvl4pPr>
            <a:lvl5pPr>
              <a:buClr>
                <a:srgbClr val="534C29"/>
              </a:buClr>
              <a:defRPr/>
            </a:lvl5pPr>
          </a:lstStyle>
          <a:p>
            <a:pPr lvl="0"/>
            <a:r>
              <a:rPr lang="en-US" dirty="0"/>
              <a:t>Click to edit Resources needed 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Text Placeholder 12">
            <a:extLst>
              <a:ext uri="{FF2B5EF4-FFF2-40B4-BE49-F238E27FC236}">
                <a16:creationId xmlns:a16="http://schemas.microsoft.com/office/drawing/2014/main" id="{6EB070F2-6F26-BF10-67CE-69E180ABB02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38200" y="6356349"/>
            <a:ext cx="4210050" cy="365125"/>
          </a:xfrm>
        </p:spPr>
        <p:txBody>
          <a:bodyPr anchor="ctr" anchorCtr="0">
            <a:noAutofit/>
          </a:bodyPr>
          <a:lstStyle>
            <a:lvl1pPr marL="0" indent="0">
              <a:buNone/>
              <a:defRPr sz="1200">
                <a:solidFill>
                  <a:srgbClr val="898989"/>
                </a:solidFill>
              </a:defRPr>
            </a:lvl1pPr>
            <a:lvl2pPr marL="457200" indent="0">
              <a:buNone/>
              <a:defRPr sz="1200">
                <a:solidFill>
                  <a:srgbClr val="898989"/>
                </a:solidFill>
              </a:defRPr>
            </a:lvl2pPr>
            <a:lvl3pPr marL="914400" indent="0">
              <a:buNone/>
              <a:defRPr sz="1200">
                <a:solidFill>
                  <a:srgbClr val="898989"/>
                </a:solidFill>
              </a:defRPr>
            </a:lvl3pPr>
            <a:lvl4pPr marL="1371600" indent="0">
              <a:buNone/>
              <a:defRPr sz="1200">
                <a:solidFill>
                  <a:srgbClr val="898989"/>
                </a:solidFill>
              </a:defRPr>
            </a:lvl4pPr>
            <a:lvl5pPr marL="1828800" indent="0">
              <a:buNone/>
              <a:defRPr sz="1200">
                <a:solidFill>
                  <a:srgbClr val="898989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" name="Text Placeholder 5">
            <a:extLst>
              <a:ext uri="{FF2B5EF4-FFF2-40B4-BE49-F238E27FC236}">
                <a16:creationId xmlns:a16="http://schemas.microsoft.com/office/drawing/2014/main" id="{2A0DF2A7-0629-D96D-E8DE-CF6382205B5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973929" y="162686"/>
            <a:ext cx="2078545" cy="365125"/>
          </a:xfrm>
          <a:prstGeom prst="flowChartAlternateProcess">
            <a:avLst/>
          </a:prstGeom>
          <a:solidFill>
            <a:srgbClr val="F1995C"/>
          </a:solidFill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1pPr>
            <a:lvl2pPr marL="4572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2pPr>
            <a:lvl3pPr marL="9144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3pPr>
            <a:lvl4pPr marL="13716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4pPr>
            <a:lvl5pPr marL="18288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sz="1400" b="1" i="0" dirty="0">
                <a:latin typeface="Arial Narrow" panose="020B0604020202020204" pitchFamily="34" charset="0"/>
                <a:cs typeface="Arial Narrow" panose="020B0604020202020204" pitchFamily="34" charset="0"/>
              </a:rPr>
              <a:t>Activity 1/2/3/4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158071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ctivity_video+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E28D89-88F2-7B76-6175-229131C1038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title</a:t>
            </a:r>
            <a:endParaRPr lang="en-GB" dirty="0"/>
          </a:p>
        </p:txBody>
      </p:sp>
      <p:sp>
        <p:nvSpPr>
          <p:cNvPr id="10" name="Media Placeholder 9">
            <a:extLst>
              <a:ext uri="{FF2B5EF4-FFF2-40B4-BE49-F238E27FC236}">
                <a16:creationId xmlns:a16="http://schemas.microsoft.com/office/drawing/2014/main" id="{0095BD2F-F391-2580-EF45-78A8400DE8A8}"/>
              </a:ext>
            </a:extLst>
          </p:cNvPr>
          <p:cNvSpPr>
            <a:spLocks noGrp="1"/>
          </p:cNvSpPr>
          <p:nvPr>
            <p:ph type="media" sz="quarter" idx="12"/>
          </p:nvPr>
        </p:nvSpPr>
        <p:spPr>
          <a:xfrm>
            <a:off x="838200" y="1825625"/>
            <a:ext cx="10515600" cy="3714142"/>
          </a:xfrm>
        </p:spPr>
        <p:txBody>
          <a:bodyPr/>
          <a:lstStyle/>
          <a:p>
            <a:endParaRPr lang="en-GB"/>
          </a:p>
        </p:txBody>
      </p:sp>
      <p:sp>
        <p:nvSpPr>
          <p:cNvPr id="14" name="Footer Placeholder 4">
            <a:extLst>
              <a:ext uri="{FF2B5EF4-FFF2-40B4-BE49-F238E27FC236}">
                <a16:creationId xmlns:a16="http://schemas.microsoft.com/office/drawing/2014/main" id="{42B8CCDF-DB6F-8C00-F908-1C017D9AF93B}"/>
              </a:ext>
            </a:extLst>
          </p:cNvPr>
          <p:cNvSpPr txBox="1">
            <a:spLocks/>
          </p:cNvSpPr>
          <p:nvPr userDrawn="1"/>
        </p:nvSpPr>
        <p:spPr>
          <a:xfrm>
            <a:off x="72390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©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Gatsby Technical Education Projects 2026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Version 1, August 2026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2528ACA5-1D17-0F9C-8E33-B422C18BAE2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38200" y="6356349"/>
            <a:ext cx="4210050" cy="365125"/>
          </a:xfrm>
        </p:spPr>
        <p:txBody>
          <a:bodyPr anchor="ctr" anchorCtr="0">
            <a:noAutofit/>
          </a:bodyPr>
          <a:lstStyle>
            <a:lvl1pPr marL="0" indent="0">
              <a:buNone/>
              <a:defRPr sz="1200">
                <a:solidFill>
                  <a:srgbClr val="898989"/>
                </a:solidFill>
              </a:defRPr>
            </a:lvl1pPr>
            <a:lvl2pPr marL="457200" indent="0">
              <a:buNone/>
              <a:defRPr sz="1200">
                <a:solidFill>
                  <a:srgbClr val="898989"/>
                </a:solidFill>
              </a:defRPr>
            </a:lvl2pPr>
            <a:lvl3pPr marL="914400" indent="0">
              <a:buNone/>
              <a:defRPr sz="1200">
                <a:solidFill>
                  <a:srgbClr val="898989"/>
                </a:solidFill>
              </a:defRPr>
            </a:lvl3pPr>
            <a:lvl4pPr marL="1371600" indent="0">
              <a:buNone/>
              <a:defRPr sz="1200">
                <a:solidFill>
                  <a:srgbClr val="898989"/>
                </a:solidFill>
              </a:defRPr>
            </a:lvl4pPr>
            <a:lvl5pPr marL="1828800" indent="0">
              <a:buNone/>
              <a:defRPr sz="1200">
                <a:solidFill>
                  <a:srgbClr val="898989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AF71F1-E160-0253-6C35-1902EF17E141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199" y="5744095"/>
            <a:ext cx="10515599" cy="432867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</a:lstStyle>
          <a:p>
            <a:pPr lvl="0"/>
            <a:r>
              <a:rPr lang="en-US" dirty="0"/>
              <a:t>Click to add video caption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0F22526-93EA-A54F-8955-72F18A8777F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973929" y="162686"/>
            <a:ext cx="2078545" cy="365125"/>
          </a:xfrm>
          <a:prstGeom prst="flowChartAlternateProcess">
            <a:avLst/>
          </a:prstGeom>
          <a:solidFill>
            <a:srgbClr val="F1995C"/>
          </a:solidFill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1pPr>
            <a:lvl2pPr marL="4572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2pPr>
            <a:lvl3pPr marL="9144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3pPr>
            <a:lvl4pPr marL="13716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4pPr>
            <a:lvl5pPr marL="18288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sz="1400" b="1" i="0" dirty="0">
                <a:latin typeface="Arial Narrow" panose="020B0604020202020204" pitchFamily="34" charset="0"/>
                <a:cs typeface="Arial Narrow" panose="020B0604020202020204" pitchFamily="34" charset="0"/>
              </a:rPr>
              <a:t>Activity 1/2/3/4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64837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ctivity_vide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E28D89-88F2-7B76-6175-229131C1038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title</a:t>
            </a:r>
            <a:endParaRPr lang="en-GB" dirty="0"/>
          </a:p>
        </p:txBody>
      </p:sp>
      <p:sp>
        <p:nvSpPr>
          <p:cNvPr id="10" name="Media Placeholder 9">
            <a:extLst>
              <a:ext uri="{FF2B5EF4-FFF2-40B4-BE49-F238E27FC236}">
                <a16:creationId xmlns:a16="http://schemas.microsoft.com/office/drawing/2014/main" id="{0095BD2F-F391-2580-EF45-78A8400DE8A8}"/>
              </a:ext>
            </a:extLst>
          </p:cNvPr>
          <p:cNvSpPr>
            <a:spLocks noGrp="1"/>
          </p:cNvSpPr>
          <p:nvPr>
            <p:ph type="media" sz="quarter" idx="12"/>
          </p:nvPr>
        </p:nvSpPr>
        <p:spPr>
          <a:xfrm>
            <a:off x="1345277" y="1825625"/>
            <a:ext cx="2863468" cy="2014538"/>
          </a:xfrm>
        </p:spPr>
        <p:txBody>
          <a:bodyPr/>
          <a:lstStyle/>
          <a:p>
            <a:endParaRPr lang="en-GB"/>
          </a:p>
        </p:txBody>
      </p:sp>
      <p:sp>
        <p:nvSpPr>
          <p:cNvPr id="14" name="Footer Placeholder 4">
            <a:extLst>
              <a:ext uri="{FF2B5EF4-FFF2-40B4-BE49-F238E27FC236}">
                <a16:creationId xmlns:a16="http://schemas.microsoft.com/office/drawing/2014/main" id="{42B8CCDF-DB6F-8C00-F908-1C017D9AF93B}"/>
              </a:ext>
            </a:extLst>
          </p:cNvPr>
          <p:cNvSpPr txBox="1">
            <a:spLocks/>
          </p:cNvSpPr>
          <p:nvPr userDrawn="1"/>
        </p:nvSpPr>
        <p:spPr>
          <a:xfrm>
            <a:off x="72390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©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Gatsby Technical Education Projects 2026</a:t>
            </a:r>
          </a:p>
          <a:p>
            <a:pPr algn="r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Version 1, August 2026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2528ACA5-1D17-0F9C-8E33-B422C18BAE2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38200" y="6356349"/>
            <a:ext cx="4210050" cy="365125"/>
          </a:xfrm>
        </p:spPr>
        <p:txBody>
          <a:bodyPr anchor="ctr" anchorCtr="0">
            <a:noAutofit/>
          </a:bodyPr>
          <a:lstStyle>
            <a:lvl1pPr marL="0" indent="0">
              <a:buNone/>
              <a:defRPr sz="1200">
                <a:solidFill>
                  <a:srgbClr val="898989"/>
                </a:solidFill>
              </a:defRPr>
            </a:lvl1pPr>
            <a:lvl2pPr marL="457200" indent="0">
              <a:buNone/>
              <a:defRPr sz="1200">
                <a:solidFill>
                  <a:srgbClr val="898989"/>
                </a:solidFill>
              </a:defRPr>
            </a:lvl2pPr>
            <a:lvl3pPr marL="914400" indent="0">
              <a:buNone/>
              <a:defRPr sz="1200">
                <a:solidFill>
                  <a:srgbClr val="898989"/>
                </a:solidFill>
              </a:defRPr>
            </a:lvl3pPr>
            <a:lvl4pPr marL="1371600" indent="0">
              <a:buNone/>
              <a:defRPr sz="1200">
                <a:solidFill>
                  <a:srgbClr val="898989"/>
                </a:solidFill>
              </a:defRPr>
            </a:lvl4pPr>
            <a:lvl5pPr marL="1828800" indent="0">
              <a:buNone/>
              <a:defRPr sz="1200">
                <a:solidFill>
                  <a:srgbClr val="898989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" name="Media Placeholder 9">
            <a:extLst>
              <a:ext uri="{FF2B5EF4-FFF2-40B4-BE49-F238E27FC236}">
                <a16:creationId xmlns:a16="http://schemas.microsoft.com/office/drawing/2014/main" id="{7C2FE202-B601-6147-0FB5-4AB7192AC6B6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4913252" y="1825625"/>
            <a:ext cx="2868020" cy="2014538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11" name="Media Placeholder 9">
            <a:extLst>
              <a:ext uri="{FF2B5EF4-FFF2-40B4-BE49-F238E27FC236}">
                <a16:creationId xmlns:a16="http://schemas.microsoft.com/office/drawing/2014/main" id="{F0776623-6A70-FD98-13E7-8CFD1D7A8CD8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485779" y="1825625"/>
            <a:ext cx="2868020" cy="2014538"/>
          </a:xfrm>
        </p:spPr>
        <p:txBody>
          <a:bodyPr/>
          <a:lstStyle/>
          <a:p>
            <a:endParaRPr lang="en-GB"/>
          </a:p>
        </p:txBody>
      </p:sp>
      <p:sp>
        <p:nvSpPr>
          <p:cNvPr id="15" name="Media Placeholder 9">
            <a:extLst>
              <a:ext uri="{FF2B5EF4-FFF2-40B4-BE49-F238E27FC236}">
                <a16:creationId xmlns:a16="http://schemas.microsoft.com/office/drawing/2014/main" id="{80610CF5-9B18-B334-BD20-03A5707860BB}"/>
              </a:ext>
            </a:extLst>
          </p:cNvPr>
          <p:cNvSpPr>
            <a:spLocks noGrp="1"/>
          </p:cNvSpPr>
          <p:nvPr>
            <p:ph type="media" sz="quarter" idx="18"/>
          </p:nvPr>
        </p:nvSpPr>
        <p:spPr>
          <a:xfrm>
            <a:off x="3128522" y="4046026"/>
            <a:ext cx="2869506" cy="2014538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16" name="Media Placeholder 9">
            <a:extLst>
              <a:ext uri="{FF2B5EF4-FFF2-40B4-BE49-F238E27FC236}">
                <a16:creationId xmlns:a16="http://schemas.microsoft.com/office/drawing/2014/main" id="{97A3AAEF-B4B9-1F0C-2696-3B9A63ECF378}"/>
              </a:ext>
            </a:extLst>
          </p:cNvPr>
          <p:cNvSpPr>
            <a:spLocks noGrp="1"/>
          </p:cNvSpPr>
          <p:nvPr>
            <p:ph type="media" sz="quarter" idx="19"/>
          </p:nvPr>
        </p:nvSpPr>
        <p:spPr>
          <a:xfrm>
            <a:off x="6701049" y="4046026"/>
            <a:ext cx="2869506" cy="2014538"/>
          </a:xfrm>
        </p:spPr>
        <p:txBody>
          <a:bodyPr/>
          <a:lstStyle/>
          <a:p>
            <a:endParaRPr lang="en-GB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3B25DEF2-95E9-AF12-BA85-B95BD95DF635}"/>
              </a:ext>
            </a:extLst>
          </p:cNvPr>
          <p:cNvSpPr/>
          <p:nvPr userDrawn="1"/>
        </p:nvSpPr>
        <p:spPr>
          <a:xfrm>
            <a:off x="838200" y="1825625"/>
            <a:ext cx="507077" cy="507077"/>
          </a:xfrm>
          <a:prstGeom prst="ellipse">
            <a:avLst/>
          </a:prstGeom>
          <a:solidFill>
            <a:srgbClr val="A44A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E458A704-8E63-8F81-D087-D63DDA59B5B6}"/>
              </a:ext>
            </a:extLst>
          </p:cNvPr>
          <p:cNvSpPr/>
          <p:nvPr userDrawn="1"/>
        </p:nvSpPr>
        <p:spPr>
          <a:xfrm>
            <a:off x="4406175" y="1825625"/>
            <a:ext cx="507077" cy="507077"/>
          </a:xfrm>
          <a:prstGeom prst="ellipse">
            <a:avLst/>
          </a:prstGeom>
          <a:solidFill>
            <a:srgbClr val="A44A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F33E243A-5AF3-2E4C-DF7E-DFCFF2A8F8EF}"/>
              </a:ext>
            </a:extLst>
          </p:cNvPr>
          <p:cNvSpPr/>
          <p:nvPr userDrawn="1"/>
        </p:nvSpPr>
        <p:spPr>
          <a:xfrm>
            <a:off x="7983254" y="1825625"/>
            <a:ext cx="507077" cy="507077"/>
          </a:xfrm>
          <a:prstGeom prst="ellipse">
            <a:avLst/>
          </a:prstGeom>
          <a:solidFill>
            <a:srgbClr val="A44A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B7C2A6B0-34D4-2DD9-9C4C-3A414954B402}"/>
              </a:ext>
            </a:extLst>
          </p:cNvPr>
          <p:cNvSpPr/>
          <p:nvPr userDrawn="1"/>
        </p:nvSpPr>
        <p:spPr>
          <a:xfrm>
            <a:off x="2621445" y="4046026"/>
            <a:ext cx="507077" cy="507077"/>
          </a:xfrm>
          <a:prstGeom prst="ellipse">
            <a:avLst/>
          </a:prstGeom>
          <a:solidFill>
            <a:srgbClr val="A44A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E5FF401B-B15A-7261-E346-3FFC29F079E8}"/>
              </a:ext>
            </a:extLst>
          </p:cNvPr>
          <p:cNvSpPr/>
          <p:nvPr userDrawn="1"/>
        </p:nvSpPr>
        <p:spPr>
          <a:xfrm>
            <a:off x="6193974" y="4046026"/>
            <a:ext cx="507077" cy="507077"/>
          </a:xfrm>
          <a:prstGeom prst="ellipse">
            <a:avLst/>
          </a:prstGeom>
          <a:solidFill>
            <a:srgbClr val="A44A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5C96D3EB-C064-812A-53FA-D4FC59E5889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973929" y="162686"/>
            <a:ext cx="2078545" cy="365125"/>
          </a:xfrm>
          <a:prstGeom prst="flowChartAlternateProcess">
            <a:avLst/>
          </a:prstGeom>
          <a:solidFill>
            <a:srgbClr val="F1995C"/>
          </a:solidFill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1pPr>
            <a:lvl2pPr marL="4572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2pPr>
            <a:lvl3pPr marL="9144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3pPr>
            <a:lvl4pPr marL="13716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4pPr>
            <a:lvl5pPr marL="18288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sz="1400" b="1" i="0" dirty="0">
                <a:latin typeface="Arial Narrow" panose="020B0604020202020204" pitchFamily="34" charset="0"/>
                <a:cs typeface="Arial Narrow" panose="020B0604020202020204" pitchFamily="34" charset="0"/>
              </a:rPr>
              <a:t>Activity 1/2/3/4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225646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solid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E28D89-88F2-7B76-6175-229131C1038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title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71D481-6A8A-F2BA-8418-1DA5365089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10515599" cy="4351338"/>
          </a:xfrm>
        </p:spPr>
        <p:txBody>
          <a:bodyPr lIns="180000" tIns="180000" rIns="180000" bIns="18000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DC2ED04E-677C-C92B-8D41-838378B5328C}"/>
              </a:ext>
            </a:extLst>
          </p:cNvPr>
          <p:cNvSpPr txBox="1">
            <a:spLocks/>
          </p:cNvSpPr>
          <p:nvPr userDrawn="1"/>
        </p:nvSpPr>
        <p:spPr>
          <a:xfrm>
            <a:off x="72390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©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Gatsby Technical Education Projects 2026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Version 1, August 2026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 Placeholder 12">
            <a:extLst>
              <a:ext uri="{FF2B5EF4-FFF2-40B4-BE49-F238E27FC236}">
                <a16:creationId xmlns:a16="http://schemas.microsoft.com/office/drawing/2014/main" id="{EBB2B898-75E4-BA92-0EDE-F8F75E140AC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38200" y="6356349"/>
            <a:ext cx="4210050" cy="365125"/>
          </a:xfrm>
        </p:spPr>
        <p:txBody>
          <a:bodyPr anchor="ctr" anchorCtr="0">
            <a:noAutofit/>
          </a:bodyPr>
          <a:lstStyle>
            <a:lvl1pPr marL="0" indent="0">
              <a:buNone/>
              <a:defRPr sz="1200">
                <a:solidFill>
                  <a:srgbClr val="898989"/>
                </a:solidFill>
              </a:defRPr>
            </a:lvl1pPr>
            <a:lvl2pPr marL="457200" indent="0">
              <a:buNone/>
              <a:defRPr sz="1200">
                <a:solidFill>
                  <a:srgbClr val="898989"/>
                </a:solidFill>
              </a:defRPr>
            </a:lvl2pPr>
            <a:lvl3pPr marL="914400" indent="0">
              <a:buNone/>
              <a:defRPr sz="1200">
                <a:solidFill>
                  <a:srgbClr val="898989"/>
                </a:solidFill>
              </a:defRPr>
            </a:lvl3pPr>
            <a:lvl4pPr marL="1371600" indent="0">
              <a:buNone/>
              <a:defRPr sz="1200">
                <a:solidFill>
                  <a:srgbClr val="898989"/>
                </a:solidFill>
              </a:defRPr>
            </a:lvl4pPr>
            <a:lvl5pPr marL="1828800" indent="0">
              <a:buNone/>
              <a:defRPr sz="1200">
                <a:solidFill>
                  <a:srgbClr val="898989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48AC809D-7F66-4616-8AE9-3559164B2725}"/>
              </a:ext>
            </a:extLst>
          </p:cNvPr>
          <p:cNvSpPr/>
          <p:nvPr userDrawn="1"/>
        </p:nvSpPr>
        <p:spPr>
          <a:xfrm>
            <a:off x="9973929" y="162686"/>
            <a:ext cx="2078545" cy="365125"/>
          </a:xfrm>
          <a:prstGeom prst="roundRect">
            <a:avLst/>
          </a:prstGeom>
          <a:solidFill>
            <a:srgbClr val="8E53E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t" anchorCtr="0"/>
          <a:lstStyle/>
          <a:p>
            <a:pPr algn="l"/>
            <a:r>
              <a:rPr lang="en-US" sz="1400" b="1" i="0" dirty="0">
                <a:latin typeface="Arial Narrow" panose="020B0604020202020204" pitchFamily="34" charset="0"/>
                <a:cs typeface="Arial Narrow" panose="020B0604020202020204" pitchFamily="34" charset="0"/>
              </a:rPr>
              <a:t>Consolidation</a:t>
            </a:r>
          </a:p>
        </p:txBody>
      </p:sp>
    </p:spTree>
    <p:extLst>
      <p:ext uri="{BB962C8B-B14F-4D97-AF65-F5344CB8AC3E}">
        <p14:creationId xmlns:p14="http://schemas.microsoft.com/office/powerpoint/2010/main" val="15204760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/Plenary_In this resour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E28D89-88F2-7B76-6175-229131C1038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title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71D481-6A8A-F2BA-8418-1DA5365089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400800" cy="4351338"/>
          </a:xfrm>
        </p:spPr>
        <p:txBody>
          <a:bodyPr lIns="180000" tIns="180000" rIns="180000" bIns="18000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DC2ED04E-677C-C92B-8D41-838378B5328C}"/>
              </a:ext>
            </a:extLst>
          </p:cNvPr>
          <p:cNvSpPr txBox="1">
            <a:spLocks/>
          </p:cNvSpPr>
          <p:nvPr userDrawn="1"/>
        </p:nvSpPr>
        <p:spPr>
          <a:xfrm>
            <a:off x="72390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©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Gatsby Technical Education Projects 2026</a:t>
            </a:r>
          </a:p>
          <a:p>
            <a:pPr algn="r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Version 1, August 2026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A5DD11EB-73B6-9FA1-9358-3BB8241E05F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530353" y="1825625"/>
            <a:ext cx="3823447" cy="4351338"/>
          </a:xfrm>
          <a:solidFill>
            <a:schemeClr val="bg1"/>
          </a:solidFill>
          <a:ln w="28575">
            <a:solidFill>
              <a:srgbClr val="88A2FF"/>
            </a:solidFill>
          </a:ln>
        </p:spPr>
        <p:txBody>
          <a:bodyPr lIns="180000" tIns="144000" rIns="180000" bIns="144000">
            <a:noAutofit/>
          </a:bodyPr>
          <a:lstStyle>
            <a:lvl1pPr marL="0" indent="0">
              <a:buNone/>
              <a:defRPr sz="1800" u="none"/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en-US" dirty="0"/>
              <a:t>Click to edit Skills and General competencies</a:t>
            </a:r>
          </a:p>
        </p:txBody>
      </p:sp>
      <p:sp>
        <p:nvSpPr>
          <p:cNvPr id="11" name="Text Placeholder 12">
            <a:extLst>
              <a:ext uri="{FF2B5EF4-FFF2-40B4-BE49-F238E27FC236}">
                <a16:creationId xmlns:a16="http://schemas.microsoft.com/office/drawing/2014/main" id="{35391365-8BD4-3948-009B-4610525006B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38200" y="6356349"/>
            <a:ext cx="4210050" cy="365125"/>
          </a:xfrm>
        </p:spPr>
        <p:txBody>
          <a:bodyPr anchor="ctr" anchorCtr="0">
            <a:noAutofit/>
          </a:bodyPr>
          <a:lstStyle>
            <a:lvl1pPr marL="0" indent="0">
              <a:buNone/>
              <a:defRPr sz="1200">
                <a:solidFill>
                  <a:srgbClr val="898989"/>
                </a:solidFill>
              </a:defRPr>
            </a:lvl1pPr>
            <a:lvl2pPr marL="457200" indent="0">
              <a:buNone/>
              <a:defRPr sz="1200">
                <a:solidFill>
                  <a:srgbClr val="898989"/>
                </a:solidFill>
              </a:defRPr>
            </a:lvl2pPr>
            <a:lvl3pPr marL="914400" indent="0">
              <a:buNone/>
              <a:defRPr sz="1200">
                <a:solidFill>
                  <a:srgbClr val="898989"/>
                </a:solidFill>
              </a:defRPr>
            </a:lvl3pPr>
            <a:lvl4pPr marL="1371600" indent="0">
              <a:buNone/>
              <a:defRPr sz="1200">
                <a:solidFill>
                  <a:srgbClr val="898989"/>
                </a:solidFill>
              </a:defRPr>
            </a:lvl4pPr>
            <a:lvl5pPr marL="1828800" indent="0">
              <a:buNone/>
              <a:defRPr sz="1200">
                <a:solidFill>
                  <a:srgbClr val="898989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ext Placeholder 5">
            <a:extLst>
              <a:ext uri="{FF2B5EF4-FFF2-40B4-BE49-F238E27FC236}">
                <a16:creationId xmlns:a16="http://schemas.microsoft.com/office/drawing/2014/main" id="{08655A02-99DC-61B1-2336-5D080E557AE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973929" y="162686"/>
            <a:ext cx="2078545" cy="365125"/>
          </a:xfrm>
          <a:prstGeom prst="flowChartAlternateProcess">
            <a:avLst/>
          </a:prstGeom>
          <a:solidFill>
            <a:srgbClr val="88A2FF"/>
          </a:solidFill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1pPr>
            <a:lvl2pPr marL="4572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2pPr>
            <a:lvl3pPr marL="9144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3pPr>
            <a:lvl4pPr marL="13716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4pPr>
            <a:lvl5pPr marL="18288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dirty="0"/>
              <a:t>Introduction/Plenary</a:t>
            </a:r>
          </a:p>
        </p:txBody>
      </p:sp>
    </p:spTree>
    <p:extLst>
      <p:ext uri="{BB962C8B-B14F-4D97-AF65-F5344CB8AC3E}">
        <p14:creationId xmlns:p14="http://schemas.microsoft.com/office/powerpoint/2010/main" val="29461031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/Plenary_text_full width_pla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71D481-6A8A-F2BA-8418-1DA536508979}"/>
              </a:ext>
            </a:extLst>
          </p:cNvPr>
          <p:cNvSpPr>
            <a:spLocks noGrp="1"/>
          </p:cNvSpPr>
          <p:nvPr>
            <p:ph idx="1"/>
          </p:nvPr>
        </p:nvSpPr>
        <p:spPr>
          <a:noFill/>
          <a:ln w="28575">
            <a:noFill/>
          </a:ln>
        </p:spPr>
        <p:txBody>
          <a:bodyPr lIns="180000" tIns="180000" rIns="180000" bIns="18000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F886DD7F-EBE6-95A7-5C4D-FB522DE24B7B}"/>
              </a:ext>
            </a:extLst>
          </p:cNvPr>
          <p:cNvSpPr txBox="1">
            <a:spLocks/>
          </p:cNvSpPr>
          <p:nvPr userDrawn="1"/>
        </p:nvSpPr>
        <p:spPr>
          <a:xfrm>
            <a:off x="72390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©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Gatsby Technical Education Projects 2026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Version 1, August 2026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EB95CEFE-2254-582E-AA71-BEC4140C9FB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38200" y="6356349"/>
            <a:ext cx="4210050" cy="365125"/>
          </a:xfrm>
        </p:spPr>
        <p:txBody>
          <a:bodyPr anchor="ctr" anchorCtr="0">
            <a:noAutofit/>
          </a:bodyPr>
          <a:lstStyle>
            <a:lvl1pPr marL="0" indent="0">
              <a:buNone/>
              <a:defRPr sz="1200">
                <a:solidFill>
                  <a:srgbClr val="898989"/>
                </a:solidFill>
              </a:defRPr>
            </a:lvl1pPr>
            <a:lvl2pPr marL="457200" indent="0">
              <a:buNone/>
              <a:defRPr sz="1200">
                <a:solidFill>
                  <a:srgbClr val="898989"/>
                </a:solidFill>
              </a:defRPr>
            </a:lvl2pPr>
            <a:lvl3pPr marL="914400" indent="0">
              <a:buNone/>
              <a:defRPr sz="1200">
                <a:solidFill>
                  <a:srgbClr val="898989"/>
                </a:solidFill>
              </a:defRPr>
            </a:lvl3pPr>
            <a:lvl4pPr marL="1371600" indent="0">
              <a:buNone/>
              <a:defRPr sz="1200">
                <a:solidFill>
                  <a:srgbClr val="898989"/>
                </a:solidFill>
              </a:defRPr>
            </a:lvl4pPr>
            <a:lvl5pPr marL="1828800" indent="0">
              <a:buNone/>
              <a:defRPr sz="1200">
                <a:solidFill>
                  <a:srgbClr val="898989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6A735EC5-DC07-D418-27AB-D7661B63936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dirty="0"/>
              <a:t>Click to add title</a:t>
            </a:r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6456402D-9FD0-4E90-15E7-18D5BE69865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973929" y="162686"/>
            <a:ext cx="2078545" cy="365125"/>
          </a:xfrm>
          <a:prstGeom prst="flowChartAlternateProcess">
            <a:avLst/>
          </a:prstGeom>
          <a:solidFill>
            <a:srgbClr val="88A2FF"/>
          </a:solidFill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1pPr>
            <a:lvl2pPr marL="4572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2pPr>
            <a:lvl3pPr marL="9144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3pPr>
            <a:lvl4pPr marL="13716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4pPr>
            <a:lvl5pPr marL="18288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dirty="0"/>
              <a:t>Introduction/Plenary</a:t>
            </a:r>
          </a:p>
        </p:txBody>
      </p:sp>
    </p:spTree>
    <p:extLst>
      <p:ext uri="{BB962C8B-B14F-4D97-AF65-F5344CB8AC3E}">
        <p14:creationId xmlns:p14="http://schemas.microsoft.com/office/powerpoint/2010/main" val="35087137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/Plenary_text_full width_box out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E28D89-88F2-7B76-6175-229131C1038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title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71D481-6A8A-F2BA-8418-1DA536508979}"/>
              </a:ext>
            </a:extLst>
          </p:cNvPr>
          <p:cNvSpPr>
            <a:spLocks noGrp="1"/>
          </p:cNvSpPr>
          <p:nvPr>
            <p:ph idx="1"/>
          </p:nvPr>
        </p:nvSpPr>
        <p:spPr>
          <a:noFill/>
          <a:ln w="28575">
            <a:solidFill>
              <a:srgbClr val="F7E3D4"/>
            </a:solidFill>
          </a:ln>
        </p:spPr>
        <p:txBody>
          <a:bodyPr lIns="180000" tIns="180000" rIns="180000" bIns="18000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F886DD7F-EBE6-95A7-5C4D-FB522DE24B7B}"/>
              </a:ext>
            </a:extLst>
          </p:cNvPr>
          <p:cNvSpPr txBox="1">
            <a:spLocks/>
          </p:cNvSpPr>
          <p:nvPr userDrawn="1"/>
        </p:nvSpPr>
        <p:spPr>
          <a:xfrm>
            <a:off x="72390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©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Gatsby Technical Education Projects 2026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Version 1, August 2026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6456402D-9FD0-4E90-15E7-18D5BE69865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973929" y="162686"/>
            <a:ext cx="2078545" cy="365125"/>
          </a:xfrm>
          <a:prstGeom prst="flowChartAlternateProcess">
            <a:avLst/>
          </a:prstGeom>
          <a:solidFill>
            <a:srgbClr val="88A2FF"/>
          </a:solidFill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1pPr>
            <a:lvl2pPr marL="4572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2pPr>
            <a:lvl3pPr marL="9144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3pPr>
            <a:lvl4pPr marL="13716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4pPr>
            <a:lvl5pPr marL="18288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dirty="0"/>
              <a:t>Introduction/Plenary</a:t>
            </a:r>
          </a:p>
        </p:txBody>
      </p:sp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EB95CEFE-2254-582E-AA71-BEC4140C9FB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38200" y="6356349"/>
            <a:ext cx="4210050" cy="365125"/>
          </a:xfrm>
        </p:spPr>
        <p:txBody>
          <a:bodyPr anchor="ctr" anchorCtr="0">
            <a:noAutofit/>
          </a:bodyPr>
          <a:lstStyle>
            <a:lvl1pPr marL="0" indent="0">
              <a:buNone/>
              <a:defRPr sz="1200">
                <a:solidFill>
                  <a:srgbClr val="898989"/>
                </a:solidFill>
              </a:defRPr>
            </a:lvl1pPr>
            <a:lvl2pPr marL="457200" indent="0">
              <a:buNone/>
              <a:defRPr sz="1200">
                <a:solidFill>
                  <a:srgbClr val="898989"/>
                </a:solidFill>
              </a:defRPr>
            </a:lvl2pPr>
            <a:lvl3pPr marL="914400" indent="0">
              <a:buNone/>
              <a:defRPr sz="1200">
                <a:solidFill>
                  <a:srgbClr val="898989"/>
                </a:solidFill>
              </a:defRPr>
            </a:lvl3pPr>
            <a:lvl4pPr marL="1371600" indent="0">
              <a:buNone/>
              <a:defRPr sz="1200">
                <a:solidFill>
                  <a:srgbClr val="898989"/>
                </a:solidFill>
              </a:defRPr>
            </a:lvl4pPr>
            <a:lvl5pPr marL="1828800" indent="0">
              <a:buNone/>
              <a:defRPr sz="1200">
                <a:solidFill>
                  <a:srgbClr val="898989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621000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/Plenary_text_full width_box fi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E28D89-88F2-7B76-6175-229131C1038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title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71D481-6A8A-F2BA-8418-1DA536508979}"/>
              </a:ext>
            </a:extLst>
          </p:cNvPr>
          <p:cNvSpPr>
            <a:spLocks noGrp="1"/>
          </p:cNvSpPr>
          <p:nvPr>
            <p:ph idx="1"/>
          </p:nvPr>
        </p:nvSpPr>
        <p:spPr>
          <a:solidFill>
            <a:srgbClr val="F7E3D4"/>
          </a:solidFill>
        </p:spPr>
        <p:txBody>
          <a:bodyPr lIns="180000" tIns="180000" rIns="180000" bIns="18000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F886DD7F-EBE6-95A7-5C4D-FB522DE24B7B}"/>
              </a:ext>
            </a:extLst>
          </p:cNvPr>
          <p:cNvSpPr txBox="1">
            <a:spLocks/>
          </p:cNvSpPr>
          <p:nvPr userDrawn="1"/>
        </p:nvSpPr>
        <p:spPr>
          <a:xfrm>
            <a:off x="72390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©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Gatsby Technical Education Projects 2026</a:t>
            </a:r>
          </a:p>
          <a:p>
            <a:pPr algn="r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Version 1, August 2026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3389DC1-D122-5083-AC82-273A6F5C1A1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973929" y="162686"/>
            <a:ext cx="2078545" cy="365125"/>
          </a:xfrm>
          <a:prstGeom prst="flowChartAlternateProcess">
            <a:avLst/>
          </a:prstGeom>
          <a:solidFill>
            <a:srgbClr val="88A2FF"/>
          </a:solidFill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1pPr>
            <a:lvl2pPr marL="4572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2pPr>
            <a:lvl3pPr marL="9144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3pPr>
            <a:lvl4pPr marL="13716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4pPr>
            <a:lvl5pPr marL="18288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dirty="0"/>
              <a:t>Introduction/Plenary</a:t>
            </a:r>
          </a:p>
        </p:txBody>
      </p:sp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927FA953-FAA1-35E6-D6EB-E529BDA03F7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38200" y="6356349"/>
            <a:ext cx="4210050" cy="365125"/>
          </a:xfrm>
        </p:spPr>
        <p:txBody>
          <a:bodyPr anchor="ctr" anchorCtr="0">
            <a:noAutofit/>
          </a:bodyPr>
          <a:lstStyle>
            <a:lvl1pPr marL="0" indent="0">
              <a:buNone/>
              <a:defRPr sz="1200">
                <a:solidFill>
                  <a:srgbClr val="898989"/>
                </a:solidFill>
              </a:defRPr>
            </a:lvl1pPr>
            <a:lvl2pPr marL="457200" indent="0">
              <a:buNone/>
              <a:defRPr sz="1200">
                <a:solidFill>
                  <a:srgbClr val="898989"/>
                </a:solidFill>
              </a:defRPr>
            </a:lvl2pPr>
            <a:lvl3pPr marL="914400" indent="0">
              <a:buNone/>
              <a:defRPr sz="1200">
                <a:solidFill>
                  <a:srgbClr val="898989"/>
                </a:solidFill>
              </a:defRPr>
            </a:lvl3pPr>
            <a:lvl4pPr marL="1371600" indent="0">
              <a:buNone/>
              <a:defRPr sz="1200">
                <a:solidFill>
                  <a:srgbClr val="898989"/>
                </a:solidFill>
              </a:defRPr>
            </a:lvl4pPr>
            <a:lvl5pPr marL="1828800" indent="0">
              <a:buNone/>
              <a:defRPr sz="1200">
                <a:solidFill>
                  <a:srgbClr val="898989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244703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/Plenary_text+image_box fi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E28D89-88F2-7B76-6175-229131C1038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title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71D481-6A8A-F2BA-8418-1DA5365089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5921829" cy="4351338"/>
          </a:xfrm>
          <a:solidFill>
            <a:srgbClr val="F7E3D4"/>
          </a:solidFill>
        </p:spPr>
        <p:txBody>
          <a:bodyPr lIns="180000" tIns="180000" rIns="180000" bIns="18000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F886DD7F-EBE6-95A7-5C4D-FB522DE24B7B}"/>
              </a:ext>
            </a:extLst>
          </p:cNvPr>
          <p:cNvSpPr txBox="1">
            <a:spLocks/>
          </p:cNvSpPr>
          <p:nvPr userDrawn="1"/>
        </p:nvSpPr>
        <p:spPr>
          <a:xfrm>
            <a:off x="72390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©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Gatsby Technical Education Projects 2026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Version 1, August 2026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3389DC1-D122-5083-AC82-273A6F5C1A1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973929" y="162686"/>
            <a:ext cx="2078545" cy="365125"/>
          </a:xfrm>
          <a:prstGeom prst="flowChartAlternateProcess">
            <a:avLst/>
          </a:prstGeom>
          <a:solidFill>
            <a:srgbClr val="88A2FF"/>
          </a:solidFill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1pPr>
            <a:lvl2pPr marL="4572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2pPr>
            <a:lvl3pPr marL="9144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3pPr>
            <a:lvl4pPr marL="13716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4pPr>
            <a:lvl5pPr marL="18288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dirty="0"/>
              <a:t>Introduction/Plenary</a:t>
            </a: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42D77770-603A-956D-71F8-59FAB1C3591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989083" y="1825625"/>
            <a:ext cx="4364717" cy="4351338"/>
          </a:xfrm>
        </p:spPr>
        <p:txBody>
          <a:bodyPr/>
          <a:lstStyle/>
          <a:p>
            <a:endParaRPr lang="en-GB"/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75581552-1077-6B8E-2257-50FA8352213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38200" y="6356349"/>
            <a:ext cx="4210050" cy="365125"/>
          </a:xfrm>
        </p:spPr>
        <p:txBody>
          <a:bodyPr anchor="ctr" anchorCtr="0">
            <a:noAutofit/>
          </a:bodyPr>
          <a:lstStyle>
            <a:lvl1pPr marL="0" indent="0">
              <a:buNone/>
              <a:defRPr sz="1200">
                <a:solidFill>
                  <a:srgbClr val="898989"/>
                </a:solidFill>
              </a:defRPr>
            </a:lvl1pPr>
            <a:lvl2pPr marL="457200" indent="0">
              <a:buNone/>
              <a:defRPr sz="1200">
                <a:solidFill>
                  <a:srgbClr val="898989"/>
                </a:solidFill>
              </a:defRPr>
            </a:lvl2pPr>
            <a:lvl3pPr marL="914400" indent="0">
              <a:buNone/>
              <a:defRPr sz="1200">
                <a:solidFill>
                  <a:srgbClr val="898989"/>
                </a:solidFill>
              </a:defRPr>
            </a:lvl3pPr>
            <a:lvl4pPr marL="1371600" indent="0">
              <a:buNone/>
              <a:defRPr sz="1200">
                <a:solidFill>
                  <a:srgbClr val="898989"/>
                </a:solidFill>
              </a:defRPr>
            </a:lvl4pPr>
            <a:lvl5pPr marL="1828800" indent="0">
              <a:buNone/>
              <a:defRPr sz="1200">
                <a:solidFill>
                  <a:srgbClr val="898989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218740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/Plenary_text+image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E28D89-88F2-7B76-6175-229131C1038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title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71D481-6A8A-F2BA-8418-1DA5365089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5921829" cy="4351338"/>
          </a:xfrm>
          <a:noFill/>
        </p:spPr>
        <p:txBody>
          <a:bodyPr lIns="180000" tIns="180000" rIns="180000" bIns="18000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F886DD7F-EBE6-95A7-5C4D-FB522DE24B7B}"/>
              </a:ext>
            </a:extLst>
          </p:cNvPr>
          <p:cNvSpPr txBox="1">
            <a:spLocks/>
          </p:cNvSpPr>
          <p:nvPr userDrawn="1"/>
        </p:nvSpPr>
        <p:spPr>
          <a:xfrm>
            <a:off x="72390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©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Gatsby Technical Education Projects 2026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Version 1, August 2026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3389DC1-D122-5083-AC82-273A6F5C1A1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973929" y="162686"/>
            <a:ext cx="2078545" cy="365125"/>
          </a:xfrm>
          <a:prstGeom prst="flowChartAlternateProcess">
            <a:avLst/>
          </a:prstGeom>
          <a:solidFill>
            <a:srgbClr val="88A2FF"/>
          </a:solidFill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1pPr>
            <a:lvl2pPr marL="4572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2pPr>
            <a:lvl3pPr marL="9144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3pPr>
            <a:lvl4pPr marL="13716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4pPr>
            <a:lvl5pPr marL="18288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dirty="0"/>
              <a:t>Introduction/Plenary</a:t>
            </a: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42D77770-603A-956D-71F8-59FAB1C3591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989083" y="1825625"/>
            <a:ext cx="4364717" cy="4351338"/>
          </a:xfrm>
        </p:spPr>
        <p:txBody>
          <a:bodyPr/>
          <a:lstStyle/>
          <a:p>
            <a:endParaRPr lang="en-GB"/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75581552-1077-6B8E-2257-50FA8352213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38200" y="6356349"/>
            <a:ext cx="4210050" cy="365125"/>
          </a:xfrm>
        </p:spPr>
        <p:txBody>
          <a:bodyPr anchor="ctr" anchorCtr="0">
            <a:noAutofit/>
          </a:bodyPr>
          <a:lstStyle>
            <a:lvl1pPr marL="0" indent="0">
              <a:buNone/>
              <a:defRPr sz="1200">
                <a:solidFill>
                  <a:srgbClr val="898989"/>
                </a:solidFill>
              </a:defRPr>
            </a:lvl1pPr>
            <a:lvl2pPr marL="457200" indent="0">
              <a:buNone/>
              <a:defRPr sz="1200">
                <a:solidFill>
                  <a:srgbClr val="898989"/>
                </a:solidFill>
              </a:defRPr>
            </a:lvl2pPr>
            <a:lvl3pPr marL="914400" indent="0">
              <a:buNone/>
              <a:defRPr sz="1200">
                <a:solidFill>
                  <a:srgbClr val="898989"/>
                </a:solidFill>
              </a:defRPr>
            </a:lvl3pPr>
            <a:lvl4pPr marL="1371600" indent="0">
              <a:buNone/>
              <a:defRPr sz="1200">
                <a:solidFill>
                  <a:srgbClr val="898989"/>
                </a:solidFill>
              </a:defRPr>
            </a:lvl4pPr>
            <a:lvl5pPr marL="1828800" indent="0">
              <a:buNone/>
              <a:defRPr sz="1200">
                <a:solidFill>
                  <a:srgbClr val="898989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390151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ctivity_text_full width_pla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6A735EC5-DC07-D418-27AB-D7661B63936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dirty="0"/>
              <a:t>Click to add title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71D481-6A8A-F2BA-8418-1DA536508979}"/>
              </a:ext>
            </a:extLst>
          </p:cNvPr>
          <p:cNvSpPr>
            <a:spLocks noGrp="1"/>
          </p:cNvSpPr>
          <p:nvPr>
            <p:ph idx="1"/>
          </p:nvPr>
        </p:nvSpPr>
        <p:spPr>
          <a:noFill/>
          <a:ln w="28575">
            <a:noFill/>
          </a:ln>
        </p:spPr>
        <p:txBody>
          <a:bodyPr lIns="180000" tIns="180000" rIns="180000" bIns="18000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F886DD7F-EBE6-95A7-5C4D-FB522DE24B7B}"/>
              </a:ext>
            </a:extLst>
          </p:cNvPr>
          <p:cNvSpPr txBox="1">
            <a:spLocks/>
          </p:cNvSpPr>
          <p:nvPr userDrawn="1"/>
        </p:nvSpPr>
        <p:spPr>
          <a:xfrm>
            <a:off x="72390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©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Gatsby Technical Education Projects 2026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Version 1, August 2026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EB95CEFE-2254-582E-AA71-BEC4140C9FB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38200" y="6356349"/>
            <a:ext cx="4210050" cy="365125"/>
          </a:xfrm>
        </p:spPr>
        <p:txBody>
          <a:bodyPr anchor="ctr" anchorCtr="0">
            <a:noAutofit/>
          </a:bodyPr>
          <a:lstStyle>
            <a:lvl1pPr marL="0" indent="0">
              <a:buNone/>
              <a:defRPr sz="1200">
                <a:solidFill>
                  <a:srgbClr val="898989"/>
                </a:solidFill>
              </a:defRPr>
            </a:lvl1pPr>
            <a:lvl2pPr marL="457200" indent="0">
              <a:buNone/>
              <a:defRPr sz="1200">
                <a:solidFill>
                  <a:srgbClr val="898989"/>
                </a:solidFill>
              </a:defRPr>
            </a:lvl2pPr>
            <a:lvl3pPr marL="914400" indent="0">
              <a:buNone/>
              <a:defRPr sz="1200">
                <a:solidFill>
                  <a:srgbClr val="898989"/>
                </a:solidFill>
              </a:defRPr>
            </a:lvl3pPr>
            <a:lvl4pPr marL="1371600" indent="0">
              <a:buNone/>
              <a:defRPr sz="1200">
                <a:solidFill>
                  <a:srgbClr val="898989"/>
                </a:solidFill>
              </a:defRPr>
            </a:lvl4pPr>
            <a:lvl5pPr marL="1828800" indent="0">
              <a:buNone/>
              <a:defRPr sz="1200">
                <a:solidFill>
                  <a:srgbClr val="898989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" name="Text Placeholder 5">
            <a:extLst>
              <a:ext uri="{FF2B5EF4-FFF2-40B4-BE49-F238E27FC236}">
                <a16:creationId xmlns:a16="http://schemas.microsoft.com/office/drawing/2014/main" id="{3E3A2DDC-893D-4175-1696-3EB4EE3B282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973929" y="162686"/>
            <a:ext cx="2078545" cy="365125"/>
          </a:xfrm>
          <a:prstGeom prst="flowChartAlternateProcess">
            <a:avLst/>
          </a:prstGeom>
          <a:solidFill>
            <a:srgbClr val="F1995C"/>
          </a:solidFill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1pPr>
            <a:lvl2pPr marL="4572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2pPr>
            <a:lvl3pPr marL="9144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3pPr>
            <a:lvl4pPr marL="13716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4pPr>
            <a:lvl5pPr marL="18288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sz="1400" b="1" i="0" dirty="0">
                <a:latin typeface="Arial Narrow" panose="020B0604020202020204" pitchFamily="34" charset="0"/>
                <a:cs typeface="Arial Narrow" panose="020B0604020202020204" pitchFamily="34" charset="0"/>
              </a:rPr>
              <a:t>Activity 1/2/3/4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03920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ctivity_ques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close up of a pink and black corner&#10;&#10;AI-generated content may be incorrect.">
            <a:extLst>
              <a:ext uri="{FF2B5EF4-FFF2-40B4-BE49-F238E27FC236}">
                <a16:creationId xmlns:a16="http://schemas.microsoft.com/office/drawing/2014/main" id="{3B602469-97B8-5CC1-00B3-AAA5DAF08A3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556311" y="1610869"/>
            <a:ext cx="4635689" cy="524713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F9BF35E-4FF2-56EA-FEEA-82EBBA1503F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title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412059-CE26-DF3F-AEE5-9C0A0884B47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199" y="1825625"/>
            <a:ext cx="6400801" cy="4351338"/>
          </a:xfrm>
        </p:spPr>
        <p:txBody>
          <a:bodyPr lIns="180000" tIns="180000" rIns="180000" bIns="180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5A4879B2-B6EE-DE7B-2C83-25EEB102F0BB}"/>
              </a:ext>
            </a:extLst>
          </p:cNvPr>
          <p:cNvSpPr txBox="1">
            <a:spLocks/>
          </p:cNvSpPr>
          <p:nvPr userDrawn="1"/>
        </p:nvSpPr>
        <p:spPr>
          <a:xfrm>
            <a:off x="72390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©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Gatsby Technical Education Projects 2026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Version 1, August 2026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 Placeholder 12">
            <a:extLst>
              <a:ext uri="{FF2B5EF4-FFF2-40B4-BE49-F238E27FC236}">
                <a16:creationId xmlns:a16="http://schemas.microsoft.com/office/drawing/2014/main" id="{1F936F32-0F00-143C-23D0-72E9A6BD48B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38200" y="6356349"/>
            <a:ext cx="4210050" cy="365125"/>
          </a:xfrm>
        </p:spPr>
        <p:txBody>
          <a:bodyPr anchor="ctr" anchorCtr="0">
            <a:noAutofit/>
          </a:bodyPr>
          <a:lstStyle>
            <a:lvl1pPr marL="0" indent="0">
              <a:buNone/>
              <a:defRPr sz="1200">
                <a:solidFill>
                  <a:srgbClr val="898989"/>
                </a:solidFill>
              </a:defRPr>
            </a:lvl1pPr>
            <a:lvl2pPr marL="457200" indent="0">
              <a:buNone/>
              <a:defRPr sz="1200">
                <a:solidFill>
                  <a:srgbClr val="898989"/>
                </a:solidFill>
              </a:defRPr>
            </a:lvl2pPr>
            <a:lvl3pPr marL="914400" indent="0">
              <a:buNone/>
              <a:defRPr sz="1200">
                <a:solidFill>
                  <a:srgbClr val="898989"/>
                </a:solidFill>
              </a:defRPr>
            </a:lvl3pPr>
            <a:lvl4pPr marL="1371600" indent="0">
              <a:buNone/>
              <a:defRPr sz="1200">
                <a:solidFill>
                  <a:srgbClr val="898989"/>
                </a:solidFill>
              </a:defRPr>
            </a:lvl4pPr>
            <a:lvl5pPr marL="1828800" indent="0">
              <a:buNone/>
              <a:defRPr sz="1200">
                <a:solidFill>
                  <a:srgbClr val="898989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41A34A0-B3C7-9D8F-29D1-E90D2E46B93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973929" y="162686"/>
            <a:ext cx="2078545" cy="365125"/>
          </a:xfrm>
          <a:prstGeom prst="flowChartAlternateProcess">
            <a:avLst/>
          </a:prstGeom>
          <a:solidFill>
            <a:srgbClr val="F1995C"/>
          </a:solidFill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1pPr>
            <a:lvl2pPr marL="4572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2pPr>
            <a:lvl3pPr marL="9144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3pPr>
            <a:lvl4pPr marL="13716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4pPr>
            <a:lvl5pPr marL="18288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sz="1400" b="1" i="0" dirty="0">
                <a:latin typeface="Arial Narrow" panose="020B0604020202020204" pitchFamily="34" charset="0"/>
                <a:cs typeface="Arial Narrow" panose="020B0604020202020204" pitchFamily="34" charset="0"/>
              </a:rPr>
              <a:t>Activity 1/2/3/4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75749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5B8F53A4-0DF1-3C51-19B7-D75F9E1C727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38200" y="6356350"/>
            <a:ext cx="4114800" cy="36512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D72BFA8-2D39-244F-4F2A-031D91E2EE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DD84677-D669-F58E-69CC-70B9AE12C1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752935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50" r:id="rId2"/>
    <p:sldLayoutId id="2147483672" r:id="rId3"/>
    <p:sldLayoutId id="2147483665" r:id="rId4"/>
    <p:sldLayoutId id="2147483661" r:id="rId5"/>
    <p:sldLayoutId id="2147483670" r:id="rId6"/>
    <p:sldLayoutId id="2147483674" r:id="rId7"/>
    <p:sldLayoutId id="2147483673" r:id="rId8"/>
    <p:sldLayoutId id="2147483652" r:id="rId9"/>
    <p:sldLayoutId id="2147483664" r:id="rId10"/>
    <p:sldLayoutId id="2147483657" r:id="rId11"/>
    <p:sldLayoutId id="2147483667" r:id="rId12"/>
    <p:sldLayoutId id="2147483668" r:id="rId13"/>
    <p:sldLayoutId id="2147483671" r:id="rId14"/>
    <p:sldLayoutId id="2147483662" r:id="rId15"/>
    <p:sldLayoutId id="2147483669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1">
              <a:lumMod val="85000"/>
              <a:lumOff val="15000"/>
            </a:schemeClr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108000"/>
        </a:lnSpc>
        <a:spcBef>
          <a:spcPts val="1000"/>
        </a:spcBef>
        <a:buClr>
          <a:srgbClr val="A44A00"/>
        </a:buClr>
        <a:buFont typeface="Arial" panose="020B0604020202020204" pitchFamily="34" charset="0"/>
        <a:buChar char="•"/>
        <a:defRPr sz="2400" kern="1200">
          <a:solidFill>
            <a:schemeClr val="tx1">
              <a:lumMod val="85000"/>
              <a:lumOff val="1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108000"/>
        </a:lnSpc>
        <a:spcBef>
          <a:spcPts val="500"/>
        </a:spcBef>
        <a:buClr>
          <a:srgbClr val="A44A00"/>
        </a:buClr>
        <a:buFont typeface="Arial" panose="020B0604020202020204" pitchFamily="34" charset="0"/>
        <a:buChar char="•"/>
        <a:defRPr sz="2000" kern="1200">
          <a:solidFill>
            <a:schemeClr val="tx1">
              <a:lumMod val="85000"/>
              <a:lumOff val="1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108000"/>
        </a:lnSpc>
        <a:spcBef>
          <a:spcPts val="500"/>
        </a:spcBef>
        <a:buClr>
          <a:srgbClr val="A44A00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108000"/>
        </a:lnSpc>
        <a:spcBef>
          <a:spcPts val="500"/>
        </a:spcBef>
        <a:buClr>
          <a:srgbClr val="A44A00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108000"/>
        </a:lnSpc>
        <a:spcBef>
          <a:spcPts val="500"/>
        </a:spcBef>
        <a:buClr>
          <a:srgbClr val="A44A00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sv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7867F5A-5A0F-C526-6E2A-AC6C470A9D3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Autofit/>
          </a:bodyPr>
          <a:lstStyle/>
          <a:p>
            <a:r>
              <a:rPr lang="en-GB" dirty="0"/>
              <a:t>Route: Business and Administration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9DCE04C9-F46F-4224-A880-738B1633B56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US" dirty="0"/>
              <a:t>Management and Administration</a:t>
            </a:r>
            <a:endParaRPr lang="en-GB" dirty="0"/>
          </a:p>
        </p:txBody>
      </p:sp>
      <p:sp>
        <p:nvSpPr>
          <p:cNvPr id="7" name="Subtitle 6">
            <a:extLst>
              <a:ext uri="{FF2B5EF4-FFF2-40B4-BE49-F238E27FC236}">
                <a16:creationId xmlns:a16="http://schemas.microsoft.com/office/drawing/2014/main" id="{1F5EADF3-A590-4AFE-1185-A6960C9D1B6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Topic: </a:t>
            </a:r>
            <a:r>
              <a:rPr lang="en-GB" dirty="0"/>
              <a:t>Research skills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7751806-CAEB-6B9E-B21F-4278168228F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dirty="0"/>
              <a:t>Lesson 3: Data analysis</a:t>
            </a:r>
          </a:p>
        </p:txBody>
      </p:sp>
    </p:spTree>
    <p:extLst>
      <p:ext uri="{BB962C8B-B14F-4D97-AF65-F5344CB8AC3E}">
        <p14:creationId xmlns:p14="http://schemas.microsoft.com/office/powerpoint/2010/main" val="19240754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4C76A7-DDDA-8971-6CA5-1111B2C607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AA58D0F-2309-2DD3-62EA-5CC3DC1B359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Activity 2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210F1E7-CA23-5C72-BC60-CE3B270128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Arial"/>
                <a:cs typeface="Arial"/>
              </a:rPr>
              <a:t>Interrogating data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A185D40-DA75-CEC4-3B54-861C07BA8A0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009264" y="2324559"/>
            <a:ext cx="3734718" cy="3910987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Interrogate the research report: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sz="1800" dirty="0"/>
              <a:t>What is the data telling us?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sz="1800" dirty="0"/>
              <a:t>What evidence or statistics support this point?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sz="1800" dirty="0"/>
              <a:t>Why is this important to the business?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sz="1800" dirty="0"/>
              <a:t>What should the business do next because of this information?</a:t>
            </a:r>
          </a:p>
        </p:txBody>
      </p:sp>
      <p:pic>
        <p:nvPicPr>
          <p:cNvPr id="11" name="Content Placeholder 10" descr="Exercise equipment inside a gym">
            <a:extLst>
              <a:ext uri="{FF2B5EF4-FFF2-40B4-BE49-F238E27FC236}">
                <a16:creationId xmlns:a16="http://schemas.microsoft.com/office/drawing/2014/main" id="{146FA845-F98A-771D-92A7-A54D5DED63E6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38200" y="1866654"/>
            <a:ext cx="6400800" cy="3010147"/>
          </a:xfrm>
          <a:prstGeom prst="rect">
            <a:avLst/>
          </a:prstGeom>
        </p:spPr>
      </p:pic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45C512FE-7C7A-4BC1-72A6-969F0720A175}"/>
              </a:ext>
            </a:extLst>
          </p:cNvPr>
          <p:cNvSpPr txBox="1">
            <a:spLocks/>
          </p:cNvSpPr>
          <p:nvPr/>
        </p:nvSpPr>
        <p:spPr>
          <a:xfrm>
            <a:off x="838201" y="5167312"/>
            <a:ext cx="6400799" cy="1145371"/>
          </a:xfrm>
          <a:prstGeom prst="rect">
            <a:avLst/>
          </a:prstGeom>
          <a:noFill/>
          <a:ln w="28575">
            <a:solidFill>
              <a:srgbClr val="F7E3D4"/>
            </a:solidFill>
          </a:ln>
        </p:spPr>
        <p:txBody>
          <a:bodyPr vert="horz" lIns="180000" tIns="180000" rIns="180000" bIns="180000" rtlCol="0">
            <a:noAutofit/>
          </a:bodyPr>
          <a:lstStyle>
            <a:lvl1pPr marL="228600" indent="-228600" algn="l" defTabSz="914400" rtl="0" eaLnBrk="1" latinLnBrk="0" hangingPunct="1">
              <a:lnSpc>
                <a:spcPct val="108000"/>
              </a:lnSpc>
              <a:spcBef>
                <a:spcPts val="1000"/>
              </a:spcBef>
              <a:buClr>
                <a:srgbClr val="A44A00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A44A00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A44A00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A44A00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A44A00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GB" b="1" dirty="0"/>
              <a:t>Point + Evidence + Impact </a:t>
            </a:r>
          </a:p>
          <a:p>
            <a:pPr marL="0" indent="0" algn="ctr">
              <a:buNone/>
            </a:pPr>
            <a:r>
              <a:rPr lang="en-GB" b="1" dirty="0"/>
              <a:t>→ Recommendation</a:t>
            </a:r>
            <a:endParaRPr lang="en-GB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37945EC-0C89-1158-0D99-58164DD294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GB" dirty="0"/>
              <a:t>Lesson 3: Data analysis</a:t>
            </a:r>
          </a:p>
        </p:txBody>
      </p:sp>
      <p:sp>
        <p:nvSpPr>
          <p:cNvPr id="3" name="Arrow: Right 2">
            <a:extLst>
              <a:ext uri="{FF2B5EF4-FFF2-40B4-BE49-F238E27FC236}">
                <a16:creationId xmlns:a16="http://schemas.microsoft.com/office/drawing/2014/main" id="{9A4742C7-D7E0-C311-1301-E0765EF747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533880" y="6004193"/>
            <a:ext cx="308472" cy="108000"/>
          </a:xfrm>
          <a:prstGeom prst="righ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34135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3D1580-F178-89A4-3B6D-2E23F0E8CE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C36386D3-11F9-ECEB-5DBB-7F3D33C1BFA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Activity 3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9C911CF-76A1-CA73-7857-BFDF27EAE2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Arial"/>
                <a:cs typeface="Arial"/>
              </a:rPr>
              <a:t>Reflection on findings and outcomes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7A5FF88-4FFB-A8E8-164D-89A23FE7426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111946" y="2440884"/>
            <a:ext cx="3507474" cy="3284134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Reflect on your research findings and outcomes.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Link your findings and outcomes to the research report and explain how they could contribute to any final decisions. </a:t>
            </a:r>
          </a:p>
        </p:txBody>
      </p:sp>
      <p:pic>
        <p:nvPicPr>
          <p:cNvPr id="17" name="Content Placeholder 16" descr="Yoga mat and shaker bottle containing water on a wooden bench in an empty gym locker room">
            <a:extLst>
              <a:ext uri="{FF2B5EF4-FFF2-40B4-BE49-F238E27FC236}">
                <a16:creationId xmlns:a16="http://schemas.microsoft.com/office/drawing/2014/main" id="{50370D59-B229-6A1E-5EB1-64CB8A521ADB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38200" y="1866653"/>
            <a:ext cx="6400800" cy="3010148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95805D-706D-7058-9024-110A7003A4D4}"/>
              </a:ext>
            </a:extLst>
          </p:cNvPr>
          <p:cNvSpPr txBox="1">
            <a:spLocks/>
          </p:cNvSpPr>
          <p:nvPr/>
        </p:nvSpPr>
        <p:spPr>
          <a:xfrm>
            <a:off x="838201" y="5167312"/>
            <a:ext cx="6400799" cy="1145371"/>
          </a:xfrm>
          <a:prstGeom prst="rect">
            <a:avLst/>
          </a:prstGeom>
          <a:noFill/>
          <a:ln w="28575">
            <a:solidFill>
              <a:srgbClr val="F7E3D4"/>
            </a:solidFill>
          </a:ln>
        </p:spPr>
        <p:txBody>
          <a:bodyPr vert="horz" lIns="180000" tIns="180000" rIns="180000" bIns="180000" rtlCol="0">
            <a:noAutofit/>
          </a:bodyPr>
          <a:lstStyle>
            <a:lvl1pPr marL="228600" indent="-228600" algn="l" defTabSz="914400" rtl="0" eaLnBrk="1" latinLnBrk="0" hangingPunct="1">
              <a:lnSpc>
                <a:spcPct val="108000"/>
              </a:lnSpc>
              <a:spcBef>
                <a:spcPts val="1000"/>
              </a:spcBef>
              <a:buClr>
                <a:srgbClr val="A44A00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A44A00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A44A00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A44A00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A44A00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GB" b="1" dirty="0"/>
              <a:t>Point + Evidence + Impact </a:t>
            </a:r>
          </a:p>
          <a:p>
            <a:pPr marL="0" indent="0" algn="ctr">
              <a:buNone/>
            </a:pPr>
            <a:r>
              <a:rPr lang="en-GB" b="1" dirty="0"/>
              <a:t>→ Recommendation</a:t>
            </a:r>
            <a:endParaRPr lang="en-GB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5A3873DC-F750-985C-082F-030790B99F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GB" dirty="0"/>
              <a:t>Lesson 3: Data analysis</a:t>
            </a:r>
          </a:p>
        </p:txBody>
      </p:sp>
      <p:sp>
        <p:nvSpPr>
          <p:cNvPr id="5" name="Arrow: Right 4">
            <a:extLst>
              <a:ext uri="{FF2B5EF4-FFF2-40B4-BE49-F238E27FC236}">
                <a16:creationId xmlns:a16="http://schemas.microsoft.com/office/drawing/2014/main" id="{6E38A982-E324-7219-B890-3FD0465DF7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533880" y="6004193"/>
            <a:ext cx="308472" cy="108000"/>
          </a:xfrm>
          <a:prstGeom prst="righ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1752846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B7E58C-5F8D-2FAA-9FD7-AAAF72FCE3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D78AA6B-7E87-4E03-E4C1-AEC14B18E79D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Plenary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D4C4A53-7F34-A292-0AC1-2DD1BCC0A3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rial"/>
                <a:cs typeface="Arial"/>
              </a:rPr>
              <a:t>In this lesson, we have: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E46F5F-87A5-3584-2B96-02D802CE73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497286" cy="4351338"/>
          </a:xfrm>
        </p:spPr>
        <p:txBody>
          <a:bodyPr vert="horz" lIns="180000" tIns="180000" rIns="180000" bIns="180000" rtlCol="0" anchor="t">
            <a:normAutofit fontScale="92500" lnSpcReduction="10000"/>
          </a:bodyPr>
          <a:lstStyle/>
          <a:p>
            <a:pPr lvl="0"/>
            <a:r>
              <a:rPr lang="en-GB" dirty="0">
                <a:latin typeface="Arial"/>
                <a:cs typeface="Arial"/>
              </a:rPr>
              <a:t>analysed data from a research report and evaluated the accuracy, validity and reliability of its use</a:t>
            </a:r>
          </a:p>
          <a:p>
            <a:pPr lvl="0"/>
            <a:r>
              <a:rPr lang="en-GB" dirty="0">
                <a:latin typeface="Arial"/>
                <a:cs typeface="Arial"/>
              </a:rPr>
              <a:t>analysed the data provided in the research report to understand its importance to Fit Life Performance and its decision to open a new gym in the city centre</a:t>
            </a:r>
          </a:p>
          <a:p>
            <a:pPr lvl="0"/>
            <a:r>
              <a:rPr lang="en-GB" dirty="0">
                <a:latin typeface="Arial"/>
                <a:cs typeface="Arial"/>
              </a:rPr>
              <a:t>evaluated the findings and outcomes of the research </a:t>
            </a:r>
            <a:r>
              <a:rPr lang="en-GB">
                <a:latin typeface="Arial"/>
                <a:cs typeface="Arial"/>
              </a:rPr>
              <a:t>by analysing </a:t>
            </a:r>
            <a:r>
              <a:rPr lang="en-GB" dirty="0">
                <a:latin typeface="Arial"/>
                <a:cs typeface="Arial"/>
              </a:rPr>
              <a:t>its limitations and how it could be improved.</a:t>
            </a:r>
            <a:endParaRPr lang="en-US" dirty="0"/>
          </a:p>
        </p:txBody>
      </p:sp>
      <p:sp>
        <p:nvSpPr>
          <p:cNvPr id="4" name="Google Shape;77;p3">
            <a:extLst>
              <a:ext uri="{FF2B5EF4-FFF2-40B4-BE49-F238E27FC236}">
                <a16:creationId xmlns:a16="http://schemas.microsoft.com/office/drawing/2014/main" id="{EE002C88-35E9-AFB4-E658-2F6139847EED}"/>
              </a:ext>
            </a:extLst>
          </p:cNvPr>
          <p:cNvSpPr txBox="1">
            <a:spLocks/>
          </p:cNvSpPr>
          <p:nvPr/>
        </p:nvSpPr>
        <p:spPr>
          <a:xfrm>
            <a:off x="7189754" y="1825624"/>
            <a:ext cx="3981350" cy="4244670"/>
          </a:xfrm>
          <a:prstGeom prst="rect">
            <a:avLst/>
          </a:prstGeom>
          <a:solidFill>
            <a:schemeClr val="lt1"/>
          </a:solidFill>
          <a:ln w="28575" cap="flat" cmpd="sng">
            <a:solidFill>
              <a:srgbClr val="88A2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80000" tIns="144000" rIns="180000" bIns="14400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108000"/>
              </a:lnSpc>
              <a:spcBef>
                <a:spcPts val="1000"/>
              </a:spcBef>
              <a:buClr>
                <a:srgbClr val="A44A00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A44A00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A44A00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A44A00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A44A00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SzPts val="1800"/>
              <a:buFont typeface="Arial" panose="020B0604020202020204" pitchFamily="34" charset="0"/>
              <a:buNone/>
            </a:pPr>
            <a:r>
              <a:rPr lang="en-GB" sz="1200" b="1" dirty="0"/>
              <a:t>Skills</a:t>
            </a:r>
          </a:p>
          <a:p>
            <a:pPr marL="0" indent="0">
              <a:buClr>
                <a:schemeClr val="dk1"/>
              </a:buClr>
              <a:buSzPts val="1100"/>
              <a:buFont typeface="Arial"/>
              <a:buNone/>
            </a:pPr>
            <a:r>
              <a:rPr lang="en-GB" sz="1200" dirty="0">
                <a:solidFill>
                  <a:srgbClr val="0D0D0D"/>
                </a:solidFill>
              </a:rPr>
              <a:t>CSF: Undertaking research</a:t>
            </a:r>
            <a:endParaRPr lang="en-GB" sz="1200" b="1" dirty="0"/>
          </a:p>
          <a:p>
            <a:pPr marL="0" indent="0">
              <a:buSzPts val="1800"/>
              <a:buFont typeface="Arial" panose="020B0604020202020204" pitchFamily="34" charset="0"/>
              <a:buNone/>
            </a:pPr>
            <a:r>
              <a:rPr lang="en-GB" sz="1200" b="1" dirty="0"/>
              <a:t>General competencies</a:t>
            </a:r>
          </a:p>
          <a:p>
            <a:pPr marL="0" indent="0">
              <a:buNone/>
            </a:pPr>
            <a:r>
              <a:rPr lang="en-GB" sz="1200" dirty="0"/>
              <a:t>English:</a:t>
            </a:r>
          </a:p>
          <a:p>
            <a:pPr marL="0" indent="0">
              <a:buNone/>
            </a:pPr>
            <a:r>
              <a:rPr lang="en-GB" sz="1200" dirty="0"/>
              <a:t>EC2 Present information and ideas </a:t>
            </a:r>
          </a:p>
          <a:p>
            <a:pPr marL="0" indent="0">
              <a:buNone/>
            </a:pPr>
            <a:r>
              <a:rPr lang="en-GB" sz="1200" dirty="0"/>
              <a:t>EC4 Summarise information/ideas  </a:t>
            </a:r>
          </a:p>
          <a:p>
            <a:pPr marL="0" indent="0">
              <a:buNone/>
            </a:pPr>
            <a:r>
              <a:rPr lang="en-GB" sz="1200" dirty="0"/>
              <a:t>EC5 Synthesise information </a:t>
            </a:r>
          </a:p>
          <a:p>
            <a:pPr marL="0" indent="0">
              <a:buNone/>
            </a:pPr>
            <a:r>
              <a:rPr lang="en-GB" sz="1200" dirty="0"/>
              <a:t>Maths:</a:t>
            </a:r>
          </a:p>
          <a:p>
            <a:pPr marL="0" indent="0">
              <a:buNone/>
            </a:pPr>
            <a:r>
              <a:rPr lang="en-GB" sz="1200" dirty="0"/>
              <a:t>MC5 Processing data  </a:t>
            </a:r>
          </a:p>
          <a:p>
            <a:pPr marL="0" indent="0">
              <a:buNone/>
            </a:pPr>
            <a:r>
              <a:rPr lang="en-GB" sz="1200" dirty="0"/>
              <a:t>MC8 Communicating using mathematics  </a:t>
            </a:r>
          </a:p>
          <a:p>
            <a:pPr marL="0" indent="0">
              <a:buNone/>
            </a:pPr>
            <a:r>
              <a:rPr lang="en-GB" sz="1200" dirty="0"/>
              <a:t>Digital:</a:t>
            </a:r>
          </a:p>
          <a:p>
            <a:pPr marL="0" indent="0">
              <a:buNone/>
            </a:pPr>
            <a:r>
              <a:rPr lang="en-GB" sz="1200" dirty="0"/>
              <a:t>DC1 Use digital technology and media effectively  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BD6604F-19F7-46BC-B9EF-6590C9A04B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dirty="0"/>
              <a:t>Lesson 3: Data analysis</a:t>
            </a:r>
          </a:p>
        </p:txBody>
      </p:sp>
    </p:spTree>
    <p:extLst>
      <p:ext uri="{BB962C8B-B14F-4D97-AF65-F5344CB8AC3E}">
        <p14:creationId xmlns:p14="http://schemas.microsoft.com/office/powerpoint/2010/main" val="3306997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714BD2ED-1017-E37D-71BD-E22DE4298FC8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Introduction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5CB9152-50B8-A69F-3F6B-3E2FA718AA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rial"/>
                <a:cs typeface="Arial"/>
              </a:rPr>
              <a:t>In this lesson, we will: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99CD3C-D8CD-F1A0-4928-2821334A57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497286" cy="4351338"/>
          </a:xfrm>
        </p:spPr>
        <p:txBody>
          <a:bodyPr vert="horz" lIns="180000" tIns="180000" rIns="180000" bIns="180000" rtlCol="0" anchor="t">
            <a:normAutofit fontScale="92500" lnSpcReduction="10000"/>
          </a:bodyPr>
          <a:lstStyle/>
          <a:p>
            <a:pPr lvl="0"/>
            <a:r>
              <a:rPr lang="en-GB" dirty="0">
                <a:latin typeface="Arial"/>
                <a:cs typeface="Arial"/>
              </a:rPr>
              <a:t>analyse data from a research report and evaluate the accuracy, validity and reliability of its use</a:t>
            </a:r>
          </a:p>
          <a:p>
            <a:pPr lvl="0"/>
            <a:r>
              <a:rPr lang="en-GB" dirty="0">
                <a:latin typeface="Arial"/>
                <a:cs typeface="Arial"/>
              </a:rPr>
              <a:t>analyse the data provided in the research report to understand its importance to Fit Life Performance and its decision to open a new gym in the city centre</a:t>
            </a:r>
          </a:p>
          <a:p>
            <a:pPr lvl="0"/>
            <a:r>
              <a:rPr lang="en-GB" dirty="0">
                <a:latin typeface="Arial"/>
                <a:cs typeface="Arial"/>
              </a:rPr>
              <a:t>evaluate the findings and outcomes of the research by analysing its limitations and how it could be improved.</a:t>
            </a:r>
            <a:endParaRPr lang="en-US" dirty="0"/>
          </a:p>
        </p:txBody>
      </p:sp>
      <p:sp>
        <p:nvSpPr>
          <p:cNvPr id="4" name="Google Shape;77;p3">
            <a:extLst>
              <a:ext uri="{FF2B5EF4-FFF2-40B4-BE49-F238E27FC236}">
                <a16:creationId xmlns:a16="http://schemas.microsoft.com/office/drawing/2014/main" id="{182B3B60-9AF9-8EE5-9072-552E5336CABA}"/>
              </a:ext>
            </a:extLst>
          </p:cNvPr>
          <p:cNvSpPr txBox="1">
            <a:spLocks/>
          </p:cNvSpPr>
          <p:nvPr/>
        </p:nvSpPr>
        <p:spPr>
          <a:xfrm>
            <a:off x="7189754" y="1825624"/>
            <a:ext cx="3981350" cy="4216401"/>
          </a:xfrm>
          <a:prstGeom prst="rect">
            <a:avLst/>
          </a:prstGeom>
          <a:solidFill>
            <a:schemeClr val="lt1"/>
          </a:solidFill>
          <a:ln w="28575" cap="flat" cmpd="sng">
            <a:solidFill>
              <a:srgbClr val="88A2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80000" tIns="144000" rIns="180000" bIns="14400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108000"/>
              </a:lnSpc>
              <a:spcBef>
                <a:spcPts val="1000"/>
              </a:spcBef>
              <a:buClr>
                <a:srgbClr val="A44A00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A44A00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A44A00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A44A00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A44A00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SzPts val="1800"/>
              <a:buFont typeface="Arial" panose="020B0604020202020204" pitchFamily="34" charset="0"/>
              <a:buNone/>
            </a:pPr>
            <a:r>
              <a:rPr lang="en-GB" sz="1200" b="1" dirty="0"/>
              <a:t>Skills</a:t>
            </a:r>
          </a:p>
          <a:p>
            <a:pPr marL="0" indent="0">
              <a:buClr>
                <a:schemeClr val="dk1"/>
              </a:buClr>
              <a:buSzPts val="1100"/>
              <a:buFont typeface="Arial"/>
              <a:buNone/>
            </a:pPr>
            <a:r>
              <a:rPr lang="en-GB" sz="1200" dirty="0">
                <a:solidFill>
                  <a:srgbClr val="0D0D0D"/>
                </a:solidFill>
              </a:rPr>
              <a:t>CSF: Undertaking research</a:t>
            </a:r>
            <a:endParaRPr lang="en-GB" sz="1200" b="1" dirty="0"/>
          </a:p>
          <a:p>
            <a:pPr marL="0" indent="0">
              <a:buSzPts val="1800"/>
              <a:buFont typeface="Arial" panose="020B0604020202020204" pitchFamily="34" charset="0"/>
              <a:buNone/>
            </a:pPr>
            <a:r>
              <a:rPr lang="en-GB" sz="1200" b="1" dirty="0"/>
              <a:t>General competencies</a:t>
            </a:r>
          </a:p>
          <a:p>
            <a:pPr marL="0" indent="0">
              <a:buNone/>
            </a:pPr>
            <a:r>
              <a:rPr lang="en-GB" sz="1200" dirty="0"/>
              <a:t>English:</a:t>
            </a:r>
          </a:p>
          <a:p>
            <a:pPr marL="0" indent="0">
              <a:buNone/>
            </a:pPr>
            <a:r>
              <a:rPr lang="en-GB" sz="1200" dirty="0"/>
              <a:t>EC2 Present information and ideas </a:t>
            </a:r>
          </a:p>
          <a:p>
            <a:pPr marL="0" indent="0">
              <a:buNone/>
            </a:pPr>
            <a:r>
              <a:rPr lang="en-GB" sz="1200" dirty="0"/>
              <a:t>EC4 Summarise information/ideas  </a:t>
            </a:r>
          </a:p>
          <a:p>
            <a:pPr marL="0" indent="0">
              <a:buNone/>
            </a:pPr>
            <a:r>
              <a:rPr lang="en-GB" sz="1200" dirty="0"/>
              <a:t>EC5 Synthesise information </a:t>
            </a:r>
          </a:p>
          <a:p>
            <a:pPr marL="0" indent="0">
              <a:buNone/>
            </a:pPr>
            <a:r>
              <a:rPr lang="en-GB" sz="1200" dirty="0"/>
              <a:t>Maths:</a:t>
            </a:r>
          </a:p>
          <a:p>
            <a:pPr marL="0" indent="0">
              <a:buNone/>
            </a:pPr>
            <a:r>
              <a:rPr lang="en-GB" sz="1200" dirty="0"/>
              <a:t>MC5 Processing data  </a:t>
            </a:r>
          </a:p>
          <a:p>
            <a:pPr marL="0" indent="0">
              <a:buNone/>
            </a:pPr>
            <a:r>
              <a:rPr lang="en-GB" sz="1200" dirty="0"/>
              <a:t>MC8 Communicating using mathematics  </a:t>
            </a:r>
          </a:p>
          <a:p>
            <a:pPr marL="0" indent="0">
              <a:buNone/>
            </a:pPr>
            <a:r>
              <a:rPr lang="en-GB" sz="1200" dirty="0"/>
              <a:t>Digital:</a:t>
            </a:r>
          </a:p>
          <a:p>
            <a:pPr marL="0" indent="0">
              <a:buNone/>
            </a:pPr>
            <a:r>
              <a:rPr lang="en-GB" sz="1200" dirty="0"/>
              <a:t>DC1 Use digital technology and media effectively  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8AA92DF-2677-6935-B5C0-603551AD64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dirty="0"/>
              <a:t>Lesson 3: Data analysis</a:t>
            </a:r>
          </a:p>
        </p:txBody>
      </p:sp>
    </p:spTree>
    <p:extLst>
      <p:ext uri="{BB962C8B-B14F-4D97-AF65-F5344CB8AC3E}">
        <p14:creationId xmlns:p14="http://schemas.microsoft.com/office/powerpoint/2010/main" val="854557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98DF8AA-D17B-CCC1-4F51-9BF424899A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Data analysis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F1AB0B37-6ED4-E961-0E13-1DB461DB5C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10515600" cy="430190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b="1" dirty="0"/>
              <a:t>Data analysis </a:t>
            </a:r>
            <a:r>
              <a:rPr lang="en-GB" dirty="0"/>
              <a:t>is the process of examining, organising and interpreting data to identify patterns, trends and useful information that can help answer research questions or support decision-making. </a:t>
            </a:r>
          </a:p>
          <a:p>
            <a:pPr marL="0" indent="0">
              <a:buNone/>
            </a:pPr>
            <a:r>
              <a:rPr lang="en-GB" dirty="0"/>
              <a:t>In the context of this assignment, you will be expected to:</a:t>
            </a:r>
          </a:p>
          <a:p>
            <a:r>
              <a:rPr lang="en-GB" dirty="0"/>
              <a:t>analyse data (accuracy, reliability, validity);</a:t>
            </a:r>
          </a:p>
          <a:p>
            <a:r>
              <a:rPr lang="en-GB" dirty="0"/>
              <a:t>interrogate data;</a:t>
            </a:r>
          </a:p>
          <a:p>
            <a:r>
              <a:rPr lang="en-GB" dirty="0"/>
              <a:t>reflect on findings and outcomes.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E249B6B6-EDF2-03CD-BEF9-0F567EA56E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GB" dirty="0"/>
              <a:t>Introduction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7BE8136D-0C89-D68D-F368-030DEA6F0B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dirty="0"/>
              <a:t>Lesson 3: Data analysis</a:t>
            </a:r>
          </a:p>
        </p:txBody>
      </p:sp>
    </p:spTree>
    <p:extLst>
      <p:ext uri="{BB962C8B-B14F-4D97-AF65-F5344CB8AC3E}">
        <p14:creationId xmlns:p14="http://schemas.microsoft.com/office/powerpoint/2010/main" val="13167918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FDD288-06A4-63F4-E4EA-308859257B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3C6356-0C99-DBC1-AC18-4D17F0C6C6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rial"/>
                <a:cs typeface="Arial"/>
              </a:rPr>
              <a:t>Question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1F4623-4C36-1FB2-C45D-332C8B5E4E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10354937" cy="4351338"/>
          </a:xfrm>
          <a:solidFill>
            <a:srgbClr val="F7E3D4"/>
          </a:solidFill>
        </p:spPr>
        <p:txBody>
          <a:bodyPr vert="horz" lIns="180000" tIns="180000" rIns="180000" bIns="180000" rtlCol="0" anchor="t">
            <a:normAutofit/>
          </a:bodyPr>
          <a:lstStyle/>
          <a:p>
            <a:r>
              <a:rPr lang="en-GB" dirty="0">
                <a:latin typeface="Arial"/>
                <a:cs typeface="Arial"/>
              </a:rPr>
              <a:t>What does it mean when data is </a:t>
            </a:r>
            <a:br>
              <a:rPr lang="en-GB" dirty="0">
                <a:latin typeface="Arial"/>
                <a:cs typeface="Arial"/>
              </a:rPr>
            </a:br>
            <a:r>
              <a:rPr lang="en-GB" b="1" dirty="0">
                <a:latin typeface="Arial"/>
                <a:cs typeface="Arial"/>
              </a:rPr>
              <a:t>accurate</a:t>
            </a:r>
            <a:r>
              <a:rPr lang="en-GB" dirty="0">
                <a:latin typeface="Arial"/>
                <a:cs typeface="Arial"/>
              </a:rPr>
              <a:t>, </a:t>
            </a:r>
            <a:r>
              <a:rPr lang="en-GB" b="1" dirty="0">
                <a:latin typeface="Arial"/>
                <a:cs typeface="Arial"/>
              </a:rPr>
              <a:t>reliable</a:t>
            </a:r>
            <a:r>
              <a:rPr lang="en-GB" dirty="0">
                <a:latin typeface="Arial"/>
                <a:cs typeface="Arial"/>
              </a:rPr>
              <a:t> and </a:t>
            </a:r>
            <a:r>
              <a:rPr lang="en-GB" b="1" dirty="0">
                <a:latin typeface="Arial"/>
                <a:cs typeface="Arial"/>
              </a:rPr>
              <a:t>valid</a:t>
            </a:r>
            <a:r>
              <a:rPr lang="en-GB" dirty="0">
                <a:latin typeface="Arial"/>
                <a:cs typeface="Arial"/>
              </a:rPr>
              <a:t>?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526CA49F-45F8-133A-6176-5D0645DEE7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/>
              <a:t>Introduction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ED643A3-2BD5-0CBE-601C-3D62F5C904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dirty="0"/>
              <a:t>Lesson 3: Data analysis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B20BEE6E-5C84-2CB3-3CFF-A8740E7C89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7306501" y="2381294"/>
            <a:ext cx="3204000" cy="3240000"/>
            <a:chOff x="7306501" y="2381294"/>
            <a:chExt cx="3204000" cy="3240000"/>
          </a:xfrm>
        </p:grpSpPr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3C93A30D-BE69-ACE7-F527-74B3E36B2459}"/>
                </a:ext>
              </a:extLst>
            </p:cNvPr>
            <p:cNvSpPr/>
            <p:nvPr/>
          </p:nvSpPr>
          <p:spPr>
            <a:xfrm>
              <a:off x="7306501" y="2381294"/>
              <a:ext cx="3204000" cy="3240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385A03B4-6129-F34C-52C5-9846836EED1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320490" y="2413283"/>
              <a:ext cx="3176022" cy="317602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1730564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510915-379B-A318-8624-22E52F9058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464BE1-5BA5-723A-877C-3B877F7C15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Data accuracy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835D48-3419-D4BD-182A-A8A47DACF0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5667703" cy="4351338"/>
          </a:xfrm>
        </p:spPr>
        <p:txBody>
          <a:bodyPr>
            <a:normAutofit fontScale="92500" lnSpcReduction="10000"/>
          </a:bodyPr>
          <a:lstStyle/>
          <a:p>
            <a:pPr marL="0" lvl="0" indent="0">
              <a:buNone/>
            </a:pPr>
            <a:r>
              <a:rPr lang="en-GB" b="1" dirty="0"/>
              <a:t>What is meant by accurate data?</a:t>
            </a:r>
          </a:p>
          <a:p>
            <a:pPr marL="0" indent="0">
              <a:buNone/>
            </a:pPr>
            <a:r>
              <a:rPr lang="en-GB" dirty="0"/>
              <a:t>Accurate data is correct, precise and free from mistakes or bias.</a:t>
            </a:r>
          </a:p>
          <a:p>
            <a:pPr marL="0" indent="0">
              <a:buNone/>
            </a:pPr>
            <a:r>
              <a:rPr lang="en-GB" b="1" dirty="0"/>
              <a:t>How is data made accurate?</a:t>
            </a:r>
            <a:endParaRPr lang="en-GB" dirty="0"/>
          </a:p>
          <a:p>
            <a:pPr lvl="0"/>
            <a:r>
              <a:rPr lang="en-GB" dirty="0"/>
              <a:t>Ask clear and specific questions. </a:t>
            </a:r>
          </a:p>
          <a:p>
            <a:pPr lvl="0"/>
            <a:r>
              <a:rPr lang="en-GB" dirty="0"/>
              <a:t>Record answers carefully. </a:t>
            </a:r>
          </a:p>
          <a:p>
            <a:pPr lvl="0"/>
            <a:r>
              <a:rPr lang="en-GB" dirty="0"/>
              <a:t>Use a large enough sample size. </a:t>
            </a:r>
          </a:p>
          <a:p>
            <a:pPr lvl="0"/>
            <a:r>
              <a:rPr lang="en-GB" dirty="0"/>
              <a:t>Avoid leading questions. </a:t>
            </a:r>
          </a:p>
          <a:p>
            <a:pPr lvl="0"/>
            <a:r>
              <a:rPr lang="en-GB" dirty="0"/>
              <a:t>Double-check results. </a:t>
            </a:r>
          </a:p>
          <a:p>
            <a:pPr marL="0" lvl="0" indent="0">
              <a:buNone/>
            </a:pPr>
            <a:endParaRPr lang="en-GB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DD0C47E-8AC2-9726-B289-1714E7AC7870}"/>
              </a:ext>
            </a:extLst>
          </p:cNvPr>
          <p:cNvSpPr txBox="1"/>
          <p:nvPr/>
        </p:nvSpPr>
        <p:spPr>
          <a:xfrm>
            <a:off x="6996699" y="1399894"/>
            <a:ext cx="5055773" cy="367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en-GB" sz="1800" b="1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Example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5DE73CA-A2EE-2ADC-9AEE-7C2A10F39DF9}"/>
              </a:ext>
            </a:extLst>
          </p:cNvPr>
          <p:cNvSpPr/>
          <p:nvPr/>
        </p:nvSpPr>
        <p:spPr>
          <a:xfrm>
            <a:off x="6996701" y="1941816"/>
            <a:ext cx="4952144" cy="945222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A gaming company surveys 200 teenagers about their favourite game genre.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612BCA9-918A-6306-7DBC-E1D1BDA2156C}"/>
              </a:ext>
            </a:extLst>
          </p:cNvPr>
          <p:cNvSpPr txBox="1"/>
          <p:nvPr/>
        </p:nvSpPr>
        <p:spPr>
          <a:xfrm>
            <a:off x="8439807" y="3259041"/>
            <a:ext cx="3509038" cy="9712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en-GB" sz="1800" b="1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Accurate question:</a:t>
            </a:r>
            <a:br>
              <a:rPr lang="en-GB" sz="18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</a:br>
            <a:r>
              <a:rPr lang="en-GB" sz="18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“What type of games do you play most often?”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B499DFC-D4F5-B38C-B560-F3EC293F8BC5}"/>
              </a:ext>
            </a:extLst>
          </p:cNvPr>
          <p:cNvSpPr txBox="1"/>
          <p:nvPr/>
        </p:nvSpPr>
        <p:spPr>
          <a:xfrm>
            <a:off x="8439807" y="4454321"/>
            <a:ext cx="3509038" cy="9712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en-GB" sz="1800" b="1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Inaccurate question:</a:t>
            </a:r>
            <a:br>
              <a:rPr lang="en-GB" sz="18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</a:br>
            <a:r>
              <a:rPr lang="en-GB" sz="18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“Don’t you think action games are the best?”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8AEE827-CF04-CEC9-7E22-1DE3FDEC2A1B}"/>
              </a:ext>
            </a:extLst>
          </p:cNvPr>
          <p:cNvSpPr txBox="1"/>
          <p:nvPr/>
        </p:nvSpPr>
        <p:spPr>
          <a:xfrm>
            <a:off x="6996700" y="5502035"/>
            <a:ext cx="5055773" cy="6749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en-GB" sz="18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The second question encourages a certain answer, making the data </a:t>
            </a:r>
            <a:r>
              <a:rPr lang="en-GB" sz="1800" b="1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less</a:t>
            </a:r>
            <a:r>
              <a:rPr lang="en-GB" sz="18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accurate.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8ED40A1-3269-7C02-D1B2-6B2BFAA391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Introduction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E023244-6D1E-1622-A8FE-FA26C1E7BB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dirty="0"/>
              <a:t>Lesson 3: Data analysis</a:t>
            </a: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5AD35C85-D746-E728-C22B-E3DCB9E7D4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273637" y="3287487"/>
            <a:ext cx="914400" cy="914400"/>
          </a:xfrm>
          <a:prstGeom prst="rect">
            <a:avLst/>
          </a:prstGeom>
        </p:spPr>
      </p:pic>
      <p:pic>
        <p:nvPicPr>
          <p:cNvPr id="16" name="Graphic 15">
            <a:extLst>
              <a:ext uri="{FF2B5EF4-FFF2-40B4-BE49-F238E27FC236}">
                <a16:creationId xmlns:a16="http://schemas.microsoft.com/office/drawing/2014/main" id="{35FF57C0-83B0-8F51-9583-BAA6E08C01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273637" y="4454321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63668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4" grpId="0" animBg="1"/>
      <p:bldP spid="9" grpId="0"/>
      <p:bldP spid="12" grpId="0"/>
      <p:bldP spid="1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69A732-42C0-F84E-6DBD-74B9D96FEF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C56B30-23D6-C3B2-D208-4C3043D460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Data reliability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B220EB-5410-9BB3-08D8-E51C1F34D2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4"/>
            <a:ext cx="5904124" cy="4667251"/>
          </a:xfrm>
        </p:spPr>
        <p:txBody>
          <a:bodyPr>
            <a:normAutofit fontScale="85000" lnSpcReduction="10000"/>
          </a:bodyPr>
          <a:lstStyle/>
          <a:p>
            <a:pPr marL="0" lvl="0" indent="0">
              <a:buNone/>
            </a:pPr>
            <a:r>
              <a:rPr lang="en-GB" b="1" dirty="0"/>
              <a:t>What is meant by reliable data?</a:t>
            </a:r>
          </a:p>
          <a:p>
            <a:pPr marL="0" indent="0">
              <a:buNone/>
            </a:pPr>
            <a:r>
              <a:rPr lang="en-GB" dirty="0"/>
              <a:t>Reliable data is trustworthy (from a reputable source) and consistent. If the research was repeated, it would produce similar results.</a:t>
            </a:r>
          </a:p>
          <a:p>
            <a:pPr marL="0" indent="0">
              <a:buNone/>
            </a:pPr>
            <a:r>
              <a:rPr lang="en-GB" b="1" dirty="0"/>
              <a:t>How is data made reliable?</a:t>
            </a:r>
            <a:endParaRPr lang="en-GB" dirty="0"/>
          </a:p>
          <a:p>
            <a:pPr lvl="0"/>
            <a:r>
              <a:rPr lang="en-GB" dirty="0"/>
              <a:t>Use the same questions for everyone. </a:t>
            </a:r>
          </a:p>
          <a:p>
            <a:pPr lvl="0"/>
            <a:r>
              <a:rPr lang="en-GB" dirty="0"/>
              <a:t>Carry out research in the same conditions. </a:t>
            </a:r>
          </a:p>
          <a:p>
            <a:pPr lvl="0"/>
            <a:r>
              <a:rPr lang="en-GB" dirty="0"/>
              <a:t>Use standard methods.</a:t>
            </a:r>
          </a:p>
          <a:p>
            <a:pPr lvl="0"/>
            <a:r>
              <a:rPr lang="en-GB" dirty="0"/>
              <a:t>Use a large sample size to yield a more precise estimate of the target population.    </a:t>
            </a:r>
          </a:p>
          <a:p>
            <a:pPr lvl="0"/>
            <a:r>
              <a:rPr lang="en-GB" dirty="0"/>
              <a:t>Repeat the research to compare results.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0ECA0B6-B8E1-13DF-D1C2-A7FF2DC56FD3}"/>
              </a:ext>
            </a:extLst>
          </p:cNvPr>
          <p:cNvSpPr txBox="1"/>
          <p:nvPr/>
        </p:nvSpPr>
        <p:spPr>
          <a:xfrm>
            <a:off x="6996699" y="1399894"/>
            <a:ext cx="5055773" cy="367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en-GB" sz="1800" b="1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Example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E85BD8F-D23F-C383-B3B1-FA7E13126EB7}"/>
              </a:ext>
            </a:extLst>
          </p:cNvPr>
          <p:cNvSpPr txBox="1"/>
          <p:nvPr/>
        </p:nvSpPr>
        <p:spPr>
          <a:xfrm>
            <a:off x="7249886" y="1964265"/>
            <a:ext cx="4802586" cy="9712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en-GB" sz="18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If two researchers observing customers in a shop both record similar behaviours, the observations are reliable.</a:t>
            </a:r>
          </a:p>
        </p:txBody>
      </p:sp>
      <p:pic>
        <p:nvPicPr>
          <p:cNvPr id="7" name="Picture 6" descr="A person's hands pushing a shopping trolley containing groceries in the aisle of a supermarket">
            <a:extLst>
              <a:ext uri="{FF2B5EF4-FFF2-40B4-BE49-F238E27FC236}">
                <a16:creationId xmlns:a16="http://schemas.microsoft.com/office/drawing/2014/main" id="{63217D9D-2882-50CE-8808-67B4A2A9E1C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43857" y="3023755"/>
            <a:ext cx="4388574" cy="2928896"/>
          </a:xfrm>
          <a:prstGeom prst="rect">
            <a:avLst/>
          </a:prstGeom>
        </p:spPr>
      </p:pic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BEFC7EAA-EE11-4655-FDD8-2DB7077B66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Introduction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55F3014-C025-DB29-3B1B-DFB92D28AE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dirty="0"/>
              <a:t>Lesson 3: Data analysis</a:t>
            </a:r>
          </a:p>
        </p:txBody>
      </p:sp>
    </p:spTree>
    <p:extLst>
      <p:ext uri="{BB962C8B-B14F-4D97-AF65-F5344CB8AC3E}">
        <p14:creationId xmlns:p14="http://schemas.microsoft.com/office/powerpoint/2010/main" val="37170784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2481F1-E1D4-E1DE-8E66-A8663B5EAC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30CC07-DE0A-C7D8-6DCA-DAF7DB4674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Data validity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E0F5E7-F47F-CA12-3773-E15193D437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5667703" cy="4351338"/>
          </a:xfrm>
        </p:spPr>
        <p:txBody>
          <a:bodyPr>
            <a:normAutofit fontScale="92500" lnSpcReduction="10000"/>
          </a:bodyPr>
          <a:lstStyle/>
          <a:p>
            <a:pPr marL="0" lvl="0" indent="0">
              <a:buNone/>
            </a:pPr>
            <a:r>
              <a:rPr lang="en-GB" b="1" dirty="0"/>
              <a:t>What is meant by valid data?</a:t>
            </a:r>
          </a:p>
          <a:p>
            <a:pPr marL="0" indent="0">
              <a:buNone/>
            </a:pPr>
            <a:r>
              <a:rPr lang="en-GB" dirty="0"/>
              <a:t>Valid data measures what the researcher intended to measure.</a:t>
            </a:r>
          </a:p>
          <a:p>
            <a:pPr marL="0" indent="0">
              <a:buNone/>
            </a:pPr>
            <a:r>
              <a:rPr lang="en-GB" b="1" dirty="0"/>
              <a:t>How is data made valid?</a:t>
            </a:r>
            <a:endParaRPr lang="en-GB" dirty="0"/>
          </a:p>
          <a:p>
            <a:pPr lvl="0"/>
            <a:r>
              <a:rPr lang="en-GB" dirty="0"/>
              <a:t>Make questions relevant to the research aim. </a:t>
            </a:r>
          </a:p>
          <a:p>
            <a:pPr lvl="0"/>
            <a:r>
              <a:rPr lang="en-GB" dirty="0"/>
              <a:t>Target the correct audience. </a:t>
            </a:r>
          </a:p>
          <a:p>
            <a:pPr lvl="0"/>
            <a:r>
              <a:rPr lang="en-GB" dirty="0"/>
              <a:t>Avoid vague or confusing questions. </a:t>
            </a:r>
          </a:p>
          <a:p>
            <a:pPr lvl="0"/>
            <a:r>
              <a:rPr lang="en-GB" dirty="0"/>
              <a:t>Use suitable research methods. </a:t>
            </a:r>
          </a:p>
          <a:p>
            <a:pPr marL="0" lvl="0" indent="0">
              <a:buNone/>
            </a:pPr>
            <a:endParaRPr lang="en-GB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F289859-8CA6-6C14-0D0D-84BAFA1754FC}"/>
              </a:ext>
            </a:extLst>
          </p:cNvPr>
          <p:cNvSpPr txBox="1"/>
          <p:nvPr/>
        </p:nvSpPr>
        <p:spPr>
          <a:xfrm>
            <a:off x="6996699" y="1399894"/>
            <a:ext cx="5055773" cy="367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en-GB" sz="1800" b="1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Example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5B5B5AC-3AB0-7FCF-C9C7-05B2EF7B0BBA}"/>
              </a:ext>
            </a:extLst>
          </p:cNvPr>
          <p:cNvSpPr/>
          <p:nvPr/>
        </p:nvSpPr>
        <p:spPr>
          <a:xfrm>
            <a:off x="6996701" y="1941816"/>
            <a:ext cx="4952144" cy="945222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A music streaming company wants to know what features teenagers want in an app.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6953A55-FEA7-CD6A-3B61-7F1BA6919C51}"/>
              </a:ext>
            </a:extLst>
          </p:cNvPr>
          <p:cNvSpPr txBox="1"/>
          <p:nvPr/>
        </p:nvSpPr>
        <p:spPr>
          <a:xfrm>
            <a:off x="8439807" y="3259041"/>
            <a:ext cx="3509038" cy="7661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en-GB" sz="1800" b="1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Valid method</a:t>
            </a: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en-GB" sz="18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Survey teenagers aged 13–18.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5CEF9AB-5827-C534-9354-B632F5F50039}"/>
              </a:ext>
            </a:extLst>
          </p:cNvPr>
          <p:cNvSpPr txBox="1"/>
          <p:nvPr/>
        </p:nvSpPr>
        <p:spPr>
          <a:xfrm>
            <a:off x="8439807" y="4454321"/>
            <a:ext cx="3509038" cy="7661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en-GB" sz="1800" b="1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Invalid method</a:t>
            </a: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en-GB" sz="18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Survey retired adults.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18A5063-2077-A3AE-3F46-E85260859815}"/>
              </a:ext>
            </a:extLst>
          </p:cNvPr>
          <p:cNvSpPr txBox="1"/>
          <p:nvPr/>
        </p:nvSpPr>
        <p:spPr>
          <a:xfrm>
            <a:off x="6996700" y="5502035"/>
            <a:ext cx="5055773" cy="6635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en-GB" sz="18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The second method is </a:t>
            </a:r>
            <a:r>
              <a:rPr lang="en-GB" sz="1800" b="1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invalid</a:t>
            </a:r>
            <a:r>
              <a:rPr lang="en-GB" sz="18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because retired adults are not the target audience.</a:t>
            </a:r>
            <a:endParaRPr lang="en-GB" sz="1800" b="1" kern="100" dirty="0"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BC9BD948-5CAE-5271-BD07-CD0E28F9DA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Introduction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7449217-A258-5303-5B66-6CF895016C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dirty="0"/>
              <a:t>Lesson 3: Data analysis</a:t>
            </a: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6842C354-0D71-2914-551E-B942CF78F0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273637" y="3195126"/>
            <a:ext cx="914400" cy="914400"/>
          </a:xfrm>
          <a:prstGeom prst="rect">
            <a:avLst/>
          </a:prstGeom>
        </p:spPr>
      </p:pic>
      <p:pic>
        <p:nvPicPr>
          <p:cNvPr id="16" name="Graphic 15">
            <a:extLst>
              <a:ext uri="{FF2B5EF4-FFF2-40B4-BE49-F238E27FC236}">
                <a16:creationId xmlns:a16="http://schemas.microsoft.com/office/drawing/2014/main" id="{6C0E3DFB-6112-A53A-9098-AC8CA4A3B4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273637" y="4361960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08851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4" grpId="0" animBg="1"/>
      <p:bldP spid="8" grpId="0"/>
      <p:bldP spid="10" grpId="0"/>
      <p:bldP spid="1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88835A-CDF3-D1C5-3BAA-713468836F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81FEF5C-8E21-CAAB-B7C7-65B8F6929E4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Activity 1 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01AC6DD-CB2D-AC2B-35FF-1D25AF852E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Arial"/>
                <a:cs typeface="Arial"/>
              </a:rPr>
              <a:t>Analysing data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5F046C7-05BA-2F79-4061-665768B3661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111946" y="2798284"/>
            <a:ext cx="3356613" cy="2926734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Read the research report for Fit Life Performance.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latin typeface="Arial"/>
                <a:cs typeface="Arial"/>
              </a:rPr>
              <a:t>Assess the accuracy, reliability and validity of the data provided in the research report. </a:t>
            </a:r>
          </a:p>
        </p:txBody>
      </p:sp>
      <p:pic>
        <p:nvPicPr>
          <p:cNvPr id="21" name="Content Placeholder 20" descr="A female fitness trainer assisting a woman wearing a hijab using equipment in a gym">
            <a:extLst>
              <a:ext uri="{FF2B5EF4-FFF2-40B4-BE49-F238E27FC236}">
                <a16:creationId xmlns:a16="http://schemas.microsoft.com/office/drawing/2014/main" id="{8BA189F2-7A4F-F2A7-3C03-19A5B1B01490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8200" y="1867694"/>
            <a:ext cx="6400800" cy="4267200"/>
          </a:xfrm>
          <a:prstGeom prst="rect">
            <a:avLst/>
          </a:prstGeom>
        </p:spPr>
      </p:pic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69587DF-EFE8-7B6E-7CB6-DC89CA0E34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GB" dirty="0"/>
              <a:t>Lesson 3: Data analysis</a:t>
            </a:r>
          </a:p>
        </p:txBody>
      </p:sp>
    </p:spTree>
    <p:extLst>
      <p:ext uri="{BB962C8B-B14F-4D97-AF65-F5344CB8AC3E}">
        <p14:creationId xmlns:p14="http://schemas.microsoft.com/office/powerpoint/2010/main" val="22193816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243273-D1EE-D62F-C52D-ABD2FBFA58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Reliability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F4D16F4B-6358-C8BC-77AC-BFCA5C556777}"/>
              </a:ext>
            </a:extLst>
          </p:cNvPr>
          <p:cNvSpPr txBox="1">
            <a:spLocks/>
          </p:cNvSpPr>
          <p:nvPr/>
        </p:nvSpPr>
        <p:spPr>
          <a:xfrm>
            <a:off x="838199" y="1825625"/>
            <a:ext cx="10515600" cy="884524"/>
          </a:xfrm>
          <a:prstGeom prst="rect">
            <a:avLst/>
          </a:prstGeom>
          <a:noFill/>
          <a:ln w="28575">
            <a:solidFill>
              <a:srgbClr val="F7E3D4"/>
            </a:solidFill>
          </a:ln>
        </p:spPr>
        <p:txBody>
          <a:bodyPr vert="horz" lIns="180000" tIns="180000" rIns="180000" bIns="180000" rtlCol="0">
            <a:noAutofit/>
          </a:bodyPr>
          <a:lstStyle>
            <a:lvl1pPr marL="228600" indent="-228600" algn="l" defTabSz="914400" rtl="0" eaLnBrk="1" latinLnBrk="0" hangingPunct="1">
              <a:lnSpc>
                <a:spcPct val="108000"/>
              </a:lnSpc>
              <a:spcBef>
                <a:spcPts val="1000"/>
              </a:spcBef>
              <a:buClr>
                <a:srgbClr val="A44A00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A44A00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A44A00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A44A00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A44A00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GB" sz="3200" dirty="0"/>
              <a:t>Reliability = consistency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DA018CC-CBFC-2AE0-CE57-4029D3FA00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988501"/>
            <a:ext cx="5185755" cy="3188461"/>
          </a:xfrm>
        </p:spPr>
        <p:txBody>
          <a:bodyPr/>
          <a:lstStyle/>
          <a:p>
            <a:pPr marL="0" indent="0">
              <a:buNone/>
            </a:pPr>
            <a:r>
              <a:rPr lang="en-GB" b="1" dirty="0"/>
              <a:t>Reliable data usually:</a:t>
            </a:r>
            <a:endParaRPr lang="en-GB" dirty="0"/>
          </a:p>
          <a:p>
            <a:pPr lvl="0"/>
            <a:r>
              <a:rPr lang="en-GB" dirty="0"/>
              <a:t>shows clear trends; </a:t>
            </a:r>
          </a:p>
          <a:p>
            <a:pPr lvl="0"/>
            <a:r>
              <a:rPr lang="en-GB" dirty="0"/>
              <a:t>has similar responses; </a:t>
            </a:r>
          </a:p>
          <a:p>
            <a:pPr lvl="0"/>
            <a:r>
              <a:rPr lang="en-GB" dirty="0"/>
              <a:t>would likely produce the same result again. </a:t>
            </a:r>
          </a:p>
          <a:p>
            <a:endParaRPr lang="en-GB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25C5F55-F6D5-0616-9CC3-204BE014FE09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6168047" y="2988501"/>
            <a:ext cx="5185755" cy="3188461"/>
          </a:xfrm>
        </p:spPr>
        <p:txBody>
          <a:bodyPr/>
          <a:lstStyle/>
          <a:p>
            <a:pPr marL="0" indent="0">
              <a:buNone/>
            </a:pPr>
            <a:r>
              <a:rPr lang="en-GB" b="1" dirty="0"/>
              <a:t>Less reliable data usually:</a:t>
            </a:r>
            <a:endParaRPr lang="en-GB" dirty="0"/>
          </a:p>
          <a:p>
            <a:pPr lvl="0"/>
            <a:r>
              <a:rPr lang="en-GB" dirty="0"/>
              <a:t>has mixed responses; </a:t>
            </a:r>
          </a:p>
          <a:p>
            <a:pPr lvl="0"/>
            <a:r>
              <a:rPr lang="en-GB" dirty="0"/>
              <a:t>is subjective; </a:t>
            </a:r>
          </a:p>
          <a:p>
            <a:pPr lvl="0"/>
            <a:r>
              <a:rPr lang="en-GB" dirty="0"/>
              <a:t>depends on personal interpretation. </a:t>
            </a:r>
          </a:p>
          <a:p>
            <a:endParaRPr lang="en-GB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3DD15F3-037A-BECF-7E3A-59B349CBB0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GB" dirty="0"/>
              <a:t>Activity 1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3030456-A6C8-3E0E-F030-B8AB7FB0A8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 dirty="0"/>
              <a:t>Lesson 3: Data analysis</a:t>
            </a:r>
          </a:p>
        </p:txBody>
      </p:sp>
    </p:spTree>
    <p:extLst>
      <p:ext uri="{BB962C8B-B14F-4D97-AF65-F5344CB8AC3E}">
        <p14:creationId xmlns:p14="http://schemas.microsoft.com/office/powerpoint/2010/main" val="2271782944"/>
      </p:ext>
    </p:extLst>
  </p:cSld>
  <p:clrMapOvr>
    <a:masterClrMapping/>
  </p:clrMapOvr>
</p:sld>
</file>

<file path=ppt/theme/theme1.xml><?xml version="1.0" encoding="utf-8"?>
<a:theme xmlns:a="http://schemas.openxmlformats.org/drawingml/2006/main" name="Gatsby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DAC6911050A2A42B87D3265732E493C" ma:contentTypeVersion="11" ma:contentTypeDescription="Create a new document." ma:contentTypeScope="" ma:versionID="471fb7f710f307f32eaecbfb8e3795a8">
  <xsd:schema xmlns:xsd="http://www.w3.org/2001/XMLSchema" xmlns:xs="http://www.w3.org/2001/XMLSchema" xmlns:p="http://schemas.microsoft.com/office/2006/metadata/properties" xmlns:ns2="0a932bcf-489a-45c8-be82-b728b35eabad" xmlns:ns3="d6722d2b-0c3d-402e-ac1f-b369ae8f2e4c" targetNamespace="http://schemas.microsoft.com/office/2006/metadata/properties" ma:root="true" ma:fieldsID="b83a19ecbf6cb2da6448952bca01fdaa" ns2:_="" ns3:_="">
    <xsd:import namespace="0a932bcf-489a-45c8-be82-b728b35eabad"/>
    <xsd:import namespace="d6722d2b-0c3d-402e-ac1f-b369ae8f2e4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a932bcf-489a-45c8-be82-b728b35eaba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6" nillable="true" ma:taxonomy="true" ma:internalName="lcf76f155ced4ddcb4097134ff3c332f" ma:taxonomyFieldName="MediaServiceImageTags" ma:displayName="Image Tags" ma:readOnly="false" ma:fieldId="{5cf76f15-5ced-4ddc-b409-7134ff3c332f}" ma:taxonomyMulti="true" ma:sspId="fc1898db-68ac-4db5-a3be-0c52eaa4007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6722d2b-0c3d-402e-ac1f-b369ae8f2e4c" elementFormDefault="qualified">
    <xsd:import namespace="http://schemas.microsoft.com/office/2006/documentManagement/types"/>
    <xsd:import namespace="http://schemas.microsoft.com/office/infopath/2007/PartnerControls"/>
    <xsd:element name="TaxCatchAll" ma:index="17" nillable="true" ma:displayName="Taxonomy Catch All Column" ma:hidden="true" ma:list="{02a46a1f-a8f9-4ce2-b5ea-ff2b37beeb18}" ma:internalName="TaxCatchAll" ma:showField="CatchAllData" ma:web="d6722d2b-0c3d-402e-ac1f-b369ae8f2e4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d6722d2b-0c3d-402e-ac1f-b369ae8f2e4c" xsi:nil="true"/>
    <lcf76f155ced4ddcb4097134ff3c332f xmlns="0a932bcf-489a-45c8-be82-b728b35eabad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6A70EF1B-665B-47A2-B3CC-F69B3C304655}"/>
</file>

<file path=customXml/itemProps2.xml><?xml version="1.0" encoding="utf-8"?>
<ds:datastoreItem xmlns:ds="http://schemas.openxmlformats.org/officeDocument/2006/customXml" ds:itemID="{378B9884-4C4B-4DAC-8F33-D0943680E9A2}"/>
</file>

<file path=customXml/itemProps3.xml><?xml version="1.0" encoding="utf-8"?>
<ds:datastoreItem xmlns:ds="http://schemas.openxmlformats.org/officeDocument/2006/customXml" ds:itemID="{E3B04A27-B487-4B71-9686-51434049664D}"/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930</Words>
  <Application>Microsoft Office PowerPoint</Application>
  <PresentationFormat>Widescreen</PresentationFormat>
  <Paragraphs>151</Paragraphs>
  <Slides>12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Arial</vt:lpstr>
      <vt:lpstr>Arial Narrow</vt:lpstr>
      <vt:lpstr>Calibri</vt:lpstr>
      <vt:lpstr>Gatsby</vt:lpstr>
      <vt:lpstr>Management and Administration</vt:lpstr>
      <vt:lpstr>In this lesson, we will:</vt:lpstr>
      <vt:lpstr>Data analysis</vt:lpstr>
      <vt:lpstr>Question</vt:lpstr>
      <vt:lpstr>Data accuracy</vt:lpstr>
      <vt:lpstr>Data reliability</vt:lpstr>
      <vt:lpstr>Data validity</vt:lpstr>
      <vt:lpstr>Analysing data</vt:lpstr>
      <vt:lpstr>Reliability</vt:lpstr>
      <vt:lpstr>Interrogating data</vt:lpstr>
      <vt:lpstr>Reflection on findings and outcomes</vt:lpstr>
      <vt:lpstr>In this lesson, we have: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2026-08-14T12:07:07Z</dcterms:created>
  <dcterms:modified xsi:type="dcterms:W3CDTF">2026-08-14T12:08:44Z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0x010100FDAC6911050A2A42B87D3265732E493C</vt:lpwstr>
  </property>
</Properties>
</file>