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7" r:id="rId2"/>
    <p:sldId id="284" r:id="rId3"/>
    <p:sldId id="272" r:id="rId4"/>
    <p:sldId id="306" r:id="rId5"/>
    <p:sldId id="312" r:id="rId6"/>
    <p:sldId id="323" r:id="rId7"/>
    <p:sldId id="324" r:id="rId8"/>
    <p:sldId id="325" r:id="rId9"/>
    <p:sldId id="328" r:id="rId10"/>
    <p:sldId id="326" r:id="rId11"/>
    <p:sldId id="327" r:id="rId12"/>
    <p:sldId id="32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3D4"/>
    <a:srgbClr val="FFF5C4"/>
    <a:srgbClr val="F1995C"/>
    <a:srgbClr val="A44A00"/>
    <a:srgbClr val="EEDDDD"/>
    <a:srgbClr val="851414"/>
    <a:srgbClr val="EBDDF4"/>
    <a:srgbClr val="432673"/>
    <a:srgbClr val="534C29"/>
    <a:srgbClr val="8E5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1C839-5F1F-4A2F-B0FB-AB19CA5D28E9}" v="24" dt="2026-08-14T12:08:36.1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47" autoAdjust="0"/>
    <p:restoredTop sz="87446" autoAdjust="0"/>
  </p:normalViewPr>
  <p:slideViewPr>
    <p:cSldViewPr snapToGrid="0">
      <p:cViewPr varScale="1">
        <p:scale>
          <a:sx n="97" d="100"/>
          <a:sy n="97" d="100"/>
        </p:scale>
        <p:origin x="57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28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nampix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B885A-2B14-DA27-040F-F18525F5E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9BDD5C-BBF8-E0F6-54D0-251D0E8F5A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06D46D-E674-236C-FFA7-7F4046FF96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B82B6-96A0-F39D-FE0C-C309B071B3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043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72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D5E23-0613-8BE0-C68D-56F309235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726B1F-F3BB-43F2-9DD4-CBDB2D5DB8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62CA7A-C47E-4F0D-EE55-D15A03D99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5FDBF-DEE8-8F13-B467-6C97712D01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536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PeopleImages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074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8FEFA-93FD-56C1-C19D-C989A5504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B500E-E23C-0609-9274-B2F0371D2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32F3C4-6BC1-7628-764C-97B74845EC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B09AF-8BFB-9C67-06AF-7266F7B30A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834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Zurijeta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copies of Research report: Fit Life Performance.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copies of Activity 1 Worksheet. Suggested answers are provided.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079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Shutterstock/Procreators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copies of Activity 2 Worksheet. Suggested answers are provided.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428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/>
              <a:t>New Africa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 copies of Activity 3 Worksheet. Suggested answers are provided.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10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ree adult professionals collaborating and analyzing reports on digital tablets and documents at a modern office desk">
            <a:extLst>
              <a:ext uri="{FF2B5EF4-FFF2-40B4-BE49-F238E27FC236}">
                <a16:creationId xmlns:a16="http://schemas.microsoft.com/office/drawing/2014/main" id="{0BA6BFC4-896F-0F7E-2700-6E8F618C0B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0"/>
            <a:ext cx="12191999" cy="4890377"/>
          </a:xfrm>
          <a:prstGeom prst="rect">
            <a:avLst/>
          </a:prstGeom>
        </p:spPr>
      </p:pic>
      <p:pic>
        <p:nvPicPr>
          <p:cNvPr id="7" name="Picture 6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C6413536-7DBF-86AA-49BE-887E4E4321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20491"/>
            <a:ext cx="12192000" cy="463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BBE294-FC64-6EC2-46AF-75CCFAE404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4"/>
            <a:ext cx="1799997" cy="179999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A44A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A44A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A2A051CE-96CF-BB7F-E21F-EFC96054D6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311" y="1610869"/>
            <a:ext cx="4635689" cy="52471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688E37B-3A75-DC2A-18E6-0C9A78AF4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E500551-D285-656B-C70E-28D67588B2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6E6C59-88A6-6AAD-2EF9-640ABA1F3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7E3D4"/>
          </a:solidFill>
          <a:ln w="19050" cap="sq">
            <a:solidFill>
              <a:srgbClr val="A44A00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A0DF2A7-0629-D96D-E8DE-CF6382205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F22526-93EA-A54F-8955-72F18A8777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6D3EB-C064-812A-53FA-D4FC59E588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8655A02-99DC-61B1-2336-5D080E557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7E3D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7E3D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E3A2DDC-893D-4175-1696-3EB4EE3B2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3B602469-97B8-5CC1-00B3-AAA5DAF08A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311" y="1610869"/>
            <a:ext cx="4635689" cy="52471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A34A0-B3C7-9D8F-29D1-E90D2E46B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A44A00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Business and Administration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Management and Administration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GB" dirty="0"/>
              <a:t>Research skills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C76A7-DDDA-8971-6CA5-1111B2C60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A58D0F-2309-2DD3-62EA-5CC3DC1B35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10F1E7-CA23-5C72-BC60-CE3B27012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Interrogating data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185D40-DA75-CEC4-3B54-861C07BA8A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09264" y="2324559"/>
            <a:ext cx="3734718" cy="391098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Interrogate the research report: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What is the data telling us?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What evidence or statistics support this point?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Why is this important to the business?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What should the business do next because of this information?</a:t>
            </a:r>
          </a:p>
        </p:txBody>
      </p:sp>
      <p:pic>
        <p:nvPicPr>
          <p:cNvPr id="11" name="Content Placeholder 10" descr="Exercise equipment inside a gym">
            <a:extLst>
              <a:ext uri="{FF2B5EF4-FFF2-40B4-BE49-F238E27FC236}">
                <a16:creationId xmlns:a16="http://schemas.microsoft.com/office/drawing/2014/main" id="{146FA845-F98A-771D-92A7-A54D5DED63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1866654"/>
            <a:ext cx="6400800" cy="30101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C512FE-7C7A-4BC1-72A6-969F0720A175}"/>
              </a:ext>
            </a:extLst>
          </p:cNvPr>
          <p:cNvSpPr txBox="1">
            <a:spLocks/>
          </p:cNvSpPr>
          <p:nvPr/>
        </p:nvSpPr>
        <p:spPr>
          <a:xfrm>
            <a:off x="838201" y="5167312"/>
            <a:ext cx="6400799" cy="1145371"/>
          </a:xfrm>
          <a:prstGeom prst="rect">
            <a:avLst/>
          </a:prstGeom>
          <a:noFill/>
          <a:ln w="28575">
            <a:solidFill>
              <a:srgbClr val="F7E3D4"/>
            </a:solidFill>
          </a:ln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 dirty="0"/>
              <a:t>Point + Evidence + Impact </a:t>
            </a:r>
          </a:p>
          <a:p>
            <a:pPr marL="0" indent="0" algn="ctr">
              <a:buNone/>
            </a:pPr>
            <a:r>
              <a:rPr lang="en-GB" b="1" dirty="0"/>
              <a:t>→ Recommendation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7945EC-0C89-1158-0D99-58164DD29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A4742C7-D7E0-C311-1301-E0765EF74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33880" y="6004193"/>
            <a:ext cx="308472" cy="1080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13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D1580-F178-89A4-3B6D-2E23F0E8C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6386D3-11F9-ECEB-5DBB-7F3D33C1B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C911CF-76A1-CA73-7857-BFDF27EAE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Reflection on findings and outcomes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A5FF88-4FFB-A8E8-164D-89A23FE7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11946" y="2440884"/>
            <a:ext cx="3507474" cy="32841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Reflect on your research findings and outcomes.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Link your findings and outcomes to the research report and explain how they could contribute to any final decisions. </a:t>
            </a:r>
          </a:p>
        </p:txBody>
      </p:sp>
      <p:pic>
        <p:nvPicPr>
          <p:cNvPr id="17" name="Content Placeholder 16" descr="Yoga mat and shaker bottle containing water on a wooden bench in an empty gym locker room">
            <a:extLst>
              <a:ext uri="{FF2B5EF4-FFF2-40B4-BE49-F238E27FC236}">
                <a16:creationId xmlns:a16="http://schemas.microsoft.com/office/drawing/2014/main" id="{50370D59-B229-6A1E-5EB1-64CB8A521AD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1866653"/>
            <a:ext cx="6400800" cy="301014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5805D-706D-7058-9024-110A7003A4D4}"/>
              </a:ext>
            </a:extLst>
          </p:cNvPr>
          <p:cNvSpPr txBox="1">
            <a:spLocks/>
          </p:cNvSpPr>
          <p:nvPr/>
        </p:nvSpPr>
        <p:spPr>
          <a:xfrm>
            <a:off x="838201" y="5167312"/>
            <a:ext cx="6400799" cy="1145371"/>
          </a:xfrm>
          <a:prstGeom prst="rect">
            <a:avLst/>
          </a:prstGeom>
          <a:noFill/>
          <a:ln w="28575">
            <a:solidFill>
              <a:srgbClr val="F7E3D4"/>
            </a:solidFill>
          </a:ln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 dirty="0"/>
              <a:t>Point + Evidence + Impact </a:t>
            </a:r>
          </a:p>
          <a:p>
            <a:pPr marL="0" indent="0" algn="ctr">
              <a:buNone/>
            </a:pPr>
            <a:r>
              <a:rPr lang="en-GB" b="1" dirty="0"/>
              <a:t>→ Recommendation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3873DC-F750-985C-082F-030790B99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E38A982-E324-7219-B890-3FD0465DF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33880" y="6004193"/>
            <a:ext cx="308472" cy="1080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528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7E58C-5F8D-2FAA-9FD7-AAAF72FCE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D78AA6B-7E87-4E03-E4C1-AEC14B18E7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4C4A53-7F34-A292-0AC1-2DD1BCC0A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In this lesson, we have: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46F5F-87A5-3584-2B96-02D802CE7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97286" cy="4351338"/>
          </a:xfrm>
        </p:spPr>
        <p:txBody>
          <a:bodyPr vert="horz" lIns="180000" tIns="180000" rIns="180000" bIns="180000" rtlCol="0" anchor="t">
            <a:normAutofit fontScale="92500" lnSpcReduction="10000"/>
          </a:bodyPr>
          <a:lstStyle/>
          <a:p>
            <a:pPr lvl="0"/>
            <a:r>
              <a:rPr lang="en-GB" dirty="0">
                <a:latin typeface="Arial"/>
                <a:cs typeface="Arial"/>
              </a:rPr>
              <a:t>analysed data from a research report and evaluated the accuracy, validity and reliability of its use</a:t>
            </a:r>
          </a:p>
          <a:p>
            <a:pPr lvl="0"/>
            <a:r>
              <a:rPr lang="en-GB" dirty="0">
                <a:latin typeface="Arial"/>
                <a:cs typeface="Arial"/>
              </a:rPr>
              <a:t>analysed the data provided in the research report to understand its importance to Fit Life Performance and its decision to open a new gym in the city centre</a:t>
            </a:r>
          </a:p>
          <a:p>
            <a:pPr lvl="0"/>
            <a:r>
              <a:rPr lang="en-GB" dirty="0">
                <a:latin typeface="Arial"/>
                <a:cs typeface="Arial"/>
              </a:rPr>
              <a:t>evaluated the findings and outcomes of the research </a:t>
            </a:r>
            <a:r>
              <a:rPr lang="en-GB">
                <a:latin typeface="Arial"/>
                <a:cs typeface="Arial"/>
              </a:rPr>
              <a:t>by analysing </a:t>
            </a:r>
            <a:r>
              <a:rPr lang="en-GB" dirty="0">
                <a:latin typeface="Arial"/>
                <a:cs typeface="Arial"/>
              </a:rPr>
              <a:t>its limitations and how it could be improved.</a:t>
            </a:r>
            <a:endParaRPr lang="en-US" dirty="0"/>
          </a:p>
        </p:txBody>
      </p:sp>
      <p:sp>
        <p:nvSpPr>
          <p:cNvPr id="4" name="Google Shape;77;p3">
            <a:extLst>
              <a:ext uri="{FF2B5EF4-FFF2-40B4-BE49-F238E27FC236}">
                <a16:creationId xmlns:a16="http://schemas.microsoft.com/office/drawing/2014/main" id="{EE002C88-35E9-AFB4-E658-2F6139847EED}"/>
              </a:ext>
            </a:extLst>
          </p:cNvPr>
          <p:cNvSpPr txBox="1">
            <a:spLocks/>
          </p:cNvSpPr>
          <p:nvPr/>
        </p:nvSpPr>
        <p:spPr>
          <a:xfrm>
            <a:off x="7189754" y="1825624"/>
            <a:ext cx="3981350" cy="424467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ts val="1800"/>
              <a:buFont typeface="Arial" panose="020B0604020202020204" pitchFamily="34" charset="0"/>
              <a:buNone/>
            </a:pPr>
            <a:r>
              <a:rPr lang="en-GB" sz="1200" b="1" dirty="0"/>
              <a:t>Skills</a:t>
            </a:r>
          </a:p>
          <a:p>
            <a:pPr marL="0" indent="0"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D0D0D"/>
                </a:solidFill>
              </a:rPr>
              <a:t>CSF: Undertaking research</a:t>
            </a:r>
            <a:endParaRPr lang="en-GB" sz="1200" b="1" dirty="0"/>
          </a:p>
          <a:p>
            <a:pPr marL="0" indent="0">
              <a:buSzPts val="1800"/>
              <a:buFont typeface="Arial" panose="020B0604020202020204" pitchFamily="34" charset="0"/>
              <a:buNone/>
            </a:pPr>
            <a:r>
              <a:rPr lang="en-GB" sz="1200" b="1" dirty="0"/>
              <a:t>General competencies</a:t>
            </a:r>
          </a:p>
          <a:p>
            <a:pPr marL="0" indent="0">
              <a:buNone/>
            </a:pPr>
            <a:r>
              <a:rPr lang="en-GB" sz="1200" dirty="0"/>
              <a:t>English:</a:t>
            </a:r>
          </a:p>
          <a:p>
            <a:pPr marL="0" indent="0">
              <a:buNone/>
            </a:pPr>
            <a:r>
              <a:rPr lang="en-GB" sz="1200" dirty="0"/>
              <a:t>EC2 Present information and ideas </a:t>
            </a:r>
          </a:p>
          <a:p>
            <a:pPr marL="0" indent="0">
              <a:buNone/>
            </a:pPr>
            <a:r>
              <a:rPr lang="en-GB" sz="1200" dirty="0"/>
              <a:t>EC4 Summarise information/ideas  </a:t>
            </a:r>
          </a:p>
          <a:p>
            <a:pPr marL="0" indent="0">
              <a:buNone/>
            </a:pPr>
            <a:r>
              <a:rPr lang="en-GB" sz="1200" dirty="0"/>
              <a:t>EC5 Synthesise information </a:t>
            </a:r>
          </a:p>
          <a:p>
            <a:pPr marL="0" indent="0">
              <a:buNone/>
            </a:pPr>
            <a:r>
              <a:rPr lang="en-GB" sz="1200" dirty="0"/>
              <a:t>Maths:</a:t>
            </a:r>
          </a:p>
          <a:p>
            <a:pPr marL="0" indent="0">
              <a:buNone/>
            </a:pPr>
            <a:r>
              <a:rPr lang="en-GB" sz="1200" dirty="0"/>
              <a:t>MC5 Processing data  </a:t>
            </a:r>
          </a:p>
          <a:p>
            <a:pPr marL="0" indent="0">
              <a:buNone/>
            </a:pPr>
            <a:r>
              <a:rPr lang="en-GB" sz="1200" dirty="0"/>
              <a:t>MC8 Communicating using mathematics  </a:t>
            </a:r>
          </a:p>
          <a:p>
            <a:pPr marL="0" indent="0">
              <a:buNone/>
            </a:pPr>
            <a:r>
              <a:rPr lang="en-GB" sz="1200" dirty="0"/>
              <a:t>Digital:</a:t>
            </a:r>
          </a:p>
          <a:p>
            <a:pPr marL="0" indent="0">
              <a:buNone/>
            </a:pPr>
            <a:r>
              <a:rPr lang="en-GB" sz="1200" dirty="0"/>
              <a:t>DC1 Use digital technology and media effectively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6604F-19F7-46BC-B9EF-6590C9A04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330699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4BD2ED-1017-E37D-71BD-E22DE4298F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CB9152-50B8-A69F-3F6B-3E2FA718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In this lesson, we will: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9CD3C-D8CD-F1A0-4928-2821334A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97286" cy="4351338"/>
          </a:xfrm>
        </p:spPr>
        <p:txBody>
          <a:bodyPr vert="horz" lIns="180000" tIns="180000" rIns="180000" bIns="180000" rtlCol="0" anchor="t">
            <a:normAutofit fontScale="92500" lnSpcReduction="10000"/>
          </a:bodyPr>
          <a:lstStyle/>
          <a:p>
            <a:pPr lvl="0"/>
            <a:r>
              <a:rPr lang="en-GB" dirty="0">
                <a:latin typeface="Arial"/>
                <a:cs typeface="Arial"/>
              </a:rPr>
              <a:t>analyse data from a research report and evaluate the accuracy, validity and reliability of its use</a:t>
            </a:r>
          </a:p>
          <a:p>
            <a:pPr lvl="0"/>
            <a:r>
              <a:rPr lang="en-GB" dirty="0">
                <a:latin typeface="Arial"/>
                <a:cs typeface="Arial"/>
              </a:rPr>
              <a:t>analyse the data provided in the research report to understand its importance to Fit Life Performance and its decision to open a new gym in the city centre</a:t>
            </a:r>
          </a:p>
          <a:p>
            <a:pPr lvl="0"/>
            <a:r>
              <a:rPr lang="en-GB" dirty="0">
                <a:latin typeface="Arial"/>
                <a:cs typeface="Arial"/>
              </a:rPr>
              <a:t>evaluate the findings and outcomes of the research by analysing its limitations and how it could be improved.</a:t>
            </a:r>
            <a:endParaRPr lang="en-US" dirty="0"/>
          </a:p>
        </p:txBody>
      </p:sp>
      <p:sp>
        <p:nvSpPr>
          <p:cNvPr id="4" name="Google Shape;77;p3">
            <a:extLst>
              <a:ext uri="{FF2B5EF4-FFF2-40B4-BE49-F238E27FC236}">
                <a16:creationId xmlns:a16="http://schemas.microsoft.com/office/drawing/2014/main" id="{182B3B60-9AF9-8EE5-9072-552E5336CABA}"/>
              </a:ext>
            </a:extLst>
          </p:cNvPr>
          <p:cNvSpPr txBox="1">
            <a:spLocks/>
          </p:cNvSpPr>
          <p:nvPr/>
        </p:nvSpPr>
        <p:spPr>
          <a:xfrm>
            <a:off x="7189754" y="1825624"/>
            <a:ext cx="3981350" cy="4216401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ts val="1800"/>
              <a:buFont typeface="Arial" panose="020B0604020202020204" pitchFamily="34" charset="0"/>
              <a:buNone/>
            </a:pPr>
            <a:r>
              <a:rPr lang="en-GB" sz="1200" b="1" dirty="0"/>
              <a:t>Skills</a:t>
            </a:r>
          </a:p>
          <a:p>
            <a:pPr marL="0" indent="0"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D0D0D"/>
                </a:solidFill>
              </a:rPr>
              <a:t>CSF: Undertaking research</a:t>
            </a:r>
            <a:endParaRPr lang="en-GB" sz="1200" b="1" dirty="0"/>
          </a:p>
          <a:p>
            <a:pPr marL="0" indent="0">
              <a:buSzPts val="1800"/>
              <a:buFont typeface="Arial" panose="020B0604020202020204" pitchFamily="34" charset="0"/>
              <a:buNone/>
            </a:pPr>
            <a:r>
              <a:rPr lang="en-GB" sz="1200" b="1" dirty="0"/>
              <a:t>General competencies</a:t>
            </a:r>
          </a:p>
          <a:p>
            <a:pPr marL="0" indent="0">
              <a:buNone/>
            </a:pPr>
            <a:r>
              <a:rPr lang="en-GB" sz="1200" dirty="0"/>
              <a:t>English:</a:t>
            </a:r>
          </a:p>
          <a:p>
            <a:pPr marL="0" indent="0">
              <a:buNone/>
            </a:pPr>
            <a:r>
              <a:rPr lang="en-GB" sz="1200" dirty="0"/>
              <a:t>EC2 Present information and ideas </a:t>
            </a:r>
          </a:p>
          <a:p>
            <a:pPr marL="0" indent="0">
              <a:buNone/>
            </a:pPr>
            <a:r>
              <a:rPr lang="en-GB" sz="1200" dirty="0"/>
              <a:t>EC4 Summarise information/ideas  </a:t>
            </a:r>
          </a:p>
          <a:p>
            <a:pPr marL="0" indent="0">
              <a:buNone/>
            </a:pPr>
            <a:r>
              <a:rPr lang="en-GB" sz="1200" dirty="0"/>
              <a:t>EC5 Synthesise information </a:t>
            </a:r>
          </a:p>
          <a:p>
            <a:pPr marL="0" indent="0">
              <a:buNone/>
            </a:pPr>
            <a:r>
              <a:rPr lang="en-GB" sz="1200" dirty="0"/>
              <a:t>Maths:</a:t>
            </a:r>
          </a:p>
          <a:p>
            <a:pPr marL="0" indent="0">
              <a:buNone/>
            </a:pPr>
            <a:r>
              <a:rPr lang="en-GB" sz="1200" dirty="0"/>
              <a:t>MC5 Processing data  </a:t>
            </a:r>
          </a:p>
          <a:p>
            <a:pPr marL="0" indent="0">
              <a:buNone/>
            </a:pPr>
            <a:r>
              <a:rPr lang="en-GB" sz="1200" dirty="0"/>
              <a:t>MC8 Communicating using mathematics  </a:t>
            </a:r>
          </a:p>
          <a:p>
            <a:pPr marL="0" indent="0">
              <a:buNone/>
            </a:pPr>
            <a:r>
              <a:rPr lang="en-GB" sz="1200" dirty="0"/>
              <a:t>Digital:</a:t>
            </a:r>
          </a:p>
          <a:p>
            <a:pPr marL="0" indent="0">
              <a:buNone/>
            </a:pPr>
            <a:r>
              <a:rPr lang="en-GB" sz="1200" dirty="0"/>
              <a:t>DC1 Use digital technology and media effectively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92DF-2677-6935-B5C0-603551AD6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8545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 analysis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0" cy="43019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Data analysis </a:t>
            </a:r>
            <a:r>
              <a:rPr lang="en-GB" dirty="0"/>
              <a:t>is the process of examining, organising and interpreting data to identify patterns, trends and useful information that can help answer research questions or support decision-making. </a:t>
            </a:r>
          </a:p>
          <a:p>
            <a:pPr marL="0" indent="0">
              <a:buNone/>
            </a:pPr>
            <a:r>
              <a:rPr lang="en-GB" dirty="0"/>
              <a:t>In the context of this assignment, you will be expected to:</a:t>
            </a:r>
          </a:p>
          <a:p>
            <a:r>
              <a:rPr lang="en-GB" dirty="0"/>
              <a:t>analyse data (accuracy, reliability, validity);</a:t>
            </a:r>
          </a:p>
          <a:p>
            <a:r>
              <a:rPr lang="en-GB" dirty="0"/>
              <a:t>interrogate data;</a:t>
            </a:r>
          </a:p>
          <a:p>
            <a:r>
              <a:rPr lang="en-GB" dirty="0"/>
              <a:t>reflect on findings and outcomes.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BE8136D-0C89-D68D-F368-030DEA6F0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DD288-06A4-63F4-E4EA-308859257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C6356-0C99-DBC1-AC18-4D17F0C6C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Question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F4623-4C36-1FB2-C45D-332C8B5E4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354937" cy="4351338"/>
          </a:xfrm>
          <a:solidFill>
            <a:srgbClr val="F7E3D4"/>
          </a:solidFill>
        </p:spPr>
        <p:txBody>
          <a:bodyPr vert="horz" lIns="180000" tIns="180000" rIns="180000" bIns="180000" rtlCol="0" anchor="t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What does it mean when data is </a:t>
            </a:r>
            <a:br>
              <a:rPr lang="en-GB" dirty="0">
                <a:latin typeface="Arial"/>
                <a:cs typeface="Arial"/>
              </a:rPr>
            </a:br>
            <a:r>
              <a:rPr lang="en-GB" b="1" dirty="0">
                <a:latin typeface="Arial"/>
                <a:cs typeface="Arial"/>
              </a:rPr>
              <a:t>accurate</a:t>
            </a:r>
            <a:r>
              <a:rPr lang="en-GB" dirty="0">
                <a:latin typeface="Arial"/>
                <a:cs typeface="Arial"/>
              </a:rPr>
              <a:t>, </a:t>
            </a:r>
            <a:r>
              <a:rPr lang="en-GB" b="1" dirty="0">
                <a:latin typeface="Arial"/>
                <a:cs typeface="Arial"/>
              </a:rPr>
              <a:t>reliable</a:t>
            </a:r>
            <a:r>
              <a:rPr lang="en-GB" dirty="0">
                <a:latin typeface="Arial"/>
                <a:cs typeface="Arial"/>
              </a:rPr>
              <a:t> and </a:t>
            </a:r>
            <a:r>
              <a:rPr lang="en-GB" b="1" dirty="0">
                <a:latin typeface="Arial"/>
                <a:cs typeface="Arial"/>
              </a:rPr>
              <a:t>valid</a:t>
            </a:r>
            <a:r>
              <a:rPr lang="en-GB" dirty="0">
                <a:latin typeface="Arial"/>
                <a:cs typeface="Arial"/>
              </a:rPr>
              <a:t>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6CA49F-45F8-133A-6176-5D0645DEE7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643A3-2BD5-0CBE-601C-3D62F5C90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0BEE6E-5C84-2CB3-3CFF-A8740E7C8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6501" y="2381294"/>
            <a:ext cx="3204000" cy="3240000"/>
            <a:chOff x="7306501" y="2381294"/>
            <a:chExt cx="3204000" cy="324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C93A30D-BE69-ACE7-F527-74B3E36B2459}"/>
                </a:ext>
              </a:extLst>
            </p:cNvPr>
            <p:cNvSpPr/>
            <p:nvPr/>
          </p:nvSpPr>
          <p:spPr>
            <a:xfrm>
              <a:off x="7306501" y="2381294"/>
              <a:ext cx="3204000" cy="32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85A03B4-6129-F34C-52C5-9846836EE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0490" y="2413283"/>
              <a:ext cx="3176022" cy="31760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3056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10915-379B-A318-8624-22E52F905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64BE1-5BA5-723A-877C-3B877F7C1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35D48-3419-D4BD-182A-A8A47DACF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667703" cy="43513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GB" b="1" dirty="0"/>
              <a:t>What is meant by accurate data?</a:t>
            </a:r>
          </a:p>
          <a:p>
            <a:pPr marL="0" indent="0">
              <a:buNone/>
            </a:pPr>
            <a:r>
              <a:rPr lang="en-GB" dirty="0"/>
              <a:t>Accurate data is correct, precise and free from mistakes or bias.</a:t>
            </a:r>
          </a:p>
          <a:p>
            <a:pPr marL="0" indent="0">
              <a:buNone/>
            </a:pPr>
            <a:r>
              <a:rPr lang="en-GB" b="1" dirty="0"/>
              <a:t>How is data made accurate?</a:t>
            </a:r>
            <a:endParaRPr lang="en-GB" dirty="0"/>
          </a:p>
          <a:p>
            <a:pPr lvl="0"/>
            <a:r>
              <a:rPr lang="en-GB" dirty="0"/>
              <a:t>Ask clear and specific questions. </a:t>
            </a:r>
          </a:p>
          <a:p>
            <a:pPr lvl="0"/>
            <a:r>
              <a:rPr lang="en-GB" dirty="0"/>
              <a:t>Record answers carefully. </a:t>
            </a:r>
          </a:p>
          <a:p>
            <a:pPr lvl="0"/>
            <a:r>
              <a:rPr lang="en-GB" dirty="0"/>
              <a:t>Use a large enough sample size. </a:t>
            </a:r>
          </a:p>
          <a:p>
            <a:pPr lvl="0"/>
            <a:r>
              <a:rPr lang="en-GB" dirty="0"/>
              <a:t>Avoid leading questions. </a:t>
            </a:r>
          </a:p>
          <a:p>
            <a:pPr lvl="0"/>
            <a:r>
              <a:rPr lang="en-GB" dirty="0"/>
              <a:t>Double-check results. </a:t>
            </a:r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D0C47E-8AC2-9726-B289-1714E7AC7870}"/>
              </a:ext>
            </a:extLst>
          </p:cNvPr>
          <p:cNvSpPr txBox="1"/>
          <p:nvPr/>
        </p:nvSpPr>
        <p:spPr>
          <a:xfrm>
            <a:off x="6996699" y="1399894"/>
            <a:ext cx="5055773" cy="36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DE73CA-A2EE-2ADC-9AEE-7C2A10F39DF9}"/>
              </a:ext>
            </a:extLst>
          </p:cNvPr>
          <p:cNvSpPr/>
          <p:nvPr/>
        </p:nvSpPr>
        <p:spPr>
          <a:xfrm>
            <a:off x="6996701" y="1941816"/>
            <a:ext cx="4952144" cy="9452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gaming company surveys 200 teenagers about their favourite game genre.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12BCA9-918A-6306-7DBC-E1D1BDA2156C}"/>
              </a:ext>
            </a:extLst>
          </p:cNvPr>
          <p:cNvSpPr txBox="1"/>
          <p:nvPr/>
        </p:nvSpPr>
        <p:spPr>
          <a:xfrm>
            <a:off x="8439807" y="3259041"/>
            <a:ext cx="3509038" cy="971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Accurate question:</a:t>
            </a:r>
            <a:b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“What type of games do you play most often?”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499DFC-D4F5-B38C-B560-F3EC293F8BC5}"/>
              </a:ext>
            </a:extLst>
          </p:cNvPr>
          <p:cNvSpPr txBox="1"/>
          <p:nvPr/>
        </p:nvSpPr>
        <p:spPr>
          <a:xfrm>
            <a:off x="8439807" y="4454321"/>
            <a:ext cx="3509038" cy="971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Inaccurate question:</a:t>
            </a:r>
            <a:b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“Don’t you think action games are the best?”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AEE827-CF04-CEC9-7E22-1DE3FDEC2A1B}"/>
              </a:ext>
            </a:extLst>
          </p:cNvPr>
          <p:cNvSpPr txBox="1"/>
          <p:nvPr/>
        </p:nvSpPr>
        <p:spPr>
          <a:xfrm>
            <a:off x="6996700" y="5502035"/>
            <a:ext cx="5055773" cy="674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second question encourages a certain answer, making the data </a:t>
            </a: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less</a:t>
            </a: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accurate.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ED40A1-3269-7C02-D1B2-6B2BFAA391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023244-6D1E-1622-A8FE-FA26C1E7B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AD35C85-D746-E728-C22B-E3DCB9E7D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73637" y="3287487"/>
            <a:ext cx="914400" cy="9144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5FF57C0-83B0-8F51-9583-BAA6E08C01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73637" y="44543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6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 animBg="1"/>
      <p:bldP spid="9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9A732-42C0-F84E-6DBD-74B9D96FE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56B30-23D6-C3B2-D208-4C3043D46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reliability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220EB-5410-9BB3-08D8-E51C1F34D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5904124" cy="4667251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en-GB" b="1" dirty="0"/>
              <a:t>What is meant by reliable data?</a:t>
            </a:r>
          </a:p>
          <a:p>
            <a:pPr marL="0" indent="0">
              <a:buNone/>
            </a:pPr>
            <a:r>
              <a:rPr lang="en-GB" dirty="0"/>
              <a:t>Reliable data is trustworthy (from a reputable source) and consistent. If the research was repeated, it would produce similar results.</a:t>
            </a:r>
          </a:p>
          <a:p>
            <a:pPr marL="0" indent="0">
              <a:buNone/>
            </a:pPr>
            <a:r>
              <a:rPr lang="en-GB" b="1" dirty="0"/>
              <a:t>How is data made reliable?</a:t>
            </a:r>
            <a:endParaRPr lang="en-GB" dirty="0"/>
          </a:p>
          <a:p>
            <a:pPr lvl="0"/>
            <a:r>
              <a:rPr lang="en-GB" dirty="0"/>
              <a:t>Use the same questions for everyone. </a:t>
            </a:r>
          </a:p>
          <a:p>
            <a:pPr lvl="0"/>
            <a:r>
              <a:rPr lang="en-GB" dirty="0"/>
              <a:t>Carry out research in the same conditions. </a:t>
            </a:r>
          </a:p>
          <a:p>
            <a:pPr lvl="0"/>
            <a:r>
              <a:rPr lang="en-GB" dirty="0"/>
              <a:t>Use standard methods.</a:t>
            </a:r>
          </a:p>
          <a:p>
            <a:pPr lvl="0"/>
            <a:r>
              <a:rPr lang="en-GB" dirty="0"/>
              <a:t>Use a large sample size to yield a more precise estimate of the target population.    </a:t>
            </a:r>
          </a:p>
          <a:p>
            <a:pPr lvl="0"/>
            <a:r>
              <a:rPr lang="en-GB" dirty="0"/>
              <a:t>Repeat the research to compare results.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ECA0B6-B8E1-13DF-D1C2-A7FF2DC56FD3}"/>
              </a:ext>
            </a:extLst>
          </p:cNvPr>
          <p:cNvSpPr txBox="1"/>
          <p:nvPr/>
        </p:nvSpPr>
        <p:spPr>
          <a:xfrm>
            <a:off x="6996699" y="1399894"/>
            <a:ext cx="5055773" cy="36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85BD8F-D23F-C383-B3B1-FA7E13126EB7}"/>
              </a:ext>
            </a:extLst>
          </p:cNvPr>
          <p:cNvSpPr txBox="1"/>
          <p:nvPr/>
        </p:nvSpPr>
        <p:spPr>
          <a:xfrm>
            <a:off x="7249886" y="1964265"/>
            <a:ext cx="4802586" cy="971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If two researchers observing customers in a shop both record similar behaviours, the observations are reliable.</a:t>
            </a:r>
          </a:p>
        </p:txBody>
      </p:sp>
      <p:pic>
        <p:nvPicPr>
          <p:cNvPr id="7" name="Picture 6" descr="A person's hands pushing a shopping trolley containing groceries in the aisle of a supermarket">
            <a:extLst>
              <a:ext uri="{FF2B5EF4-FFF2-40B4-BE49-F238E27FC236}">
                <a16:creationId xmlns:a16="http://schemas.microsoft.com/office/drawing/2014/main" id="{63217D9D-2882-50CE-8808-67B4A2A9E1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3857" y="3023755"/>
            <a:ext cx="4388574" cy="2928896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FC7EAA-EE11-4655-FDD8-2DB7077B6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5F3014-C025-DB29-3B1B-DFB92D28A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371707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481F1-E1D4-E1DE-8E66-A8663B5EA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0CC07-DE0A-C7D8-6DCA-DAF7DB467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validity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0F5E7-F47F-CA12-3773-E15193D43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667703" cy="43513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GB" b="1" dirty="0"/>
              <a:t>What is meant by valid data?</a:t>
            </a:r>
          </a:p>
          <a:p>
            <a:pPr marL="0" indent="0">
              <a:buNone/>
            </a:pPr>
            <a:r>
              <a:rPr lang="en-GB" dirty="0"/>
              <a:t>Valid data measures what the researcher intended to measure.</a:t>
            </a:r>
          </a:p>
          <a:p>
            <a:pPr marL="0" indent="0">
              <a:buNone/>
            </a:pPr>
            <a:r>
              <a:rPr lang="en-GB" b="1" dirty="0"/>
              <a:t>How is data made valid?</a:t>
            </a:r>
            <a:endParaRPr lang="en-GB" dirty="0"/>
          </a:p>
          <a:p>
            <a:pPr lvl="0"/>
            <a:r>
              <a:rPr lang="en-GB" dirty="0"/>
              <a:t>Make questions relevant to the research aim. </a:t>
            </a:r>
          </a:p>
          <a:p>
            <a:pPr lvl="0"/>
            <a:r>
              <a:rPr lang="en-GB" dirty="0"/>
              <a:t>Target the correct audience. </a:t>
            </a:r>
          </a:p>
          <a:p>
            <a:pPr lvl="0"/>
            <a:r>
              <a:rPr lang="en-GB" dirty="0"/>
              <a:t>Avoid vague or confusing questions. </a:t>
            </a:r>
          </a:p>
          <a:p>
            <a:pPr lvl="0"/>
            <a:r>
              <a:rPr lang="en-GB" dirty="0"/>
              <a:t>Use suitable research methods. </a:t>
            </a:r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289859-8CA6-6C14-0D0D-84BAFA1754FC}"/>
              </a:ext>
            </a:extLst>
          </p:cNvPr>
          <p:cNvSpPr txBox="1"/>
          <p:nvPr/>
        </p:nvSpPr>
        <p:spPr>
          <a:xfrm>
            <a:off x="6996699" y="1399894"/>
            <a:ext cx="5055773" cy="36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B5B5AC-3AB0-7FCF-C9C7-05B2EF7B0BBA}"/>
              </a:ext>
            </a:extLst>
          </p:cNvPr>
          <p:cNvSpPr/>
          <p:nvPr/>
        </p:nvSpPr>
        <p:spPr>
          <a:xfrm>
            <a:off x="6996701" y="1941816"/>
            <a:ext cx="4952144" cy="9452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music streaming company wants to know what features teenagers want in an app.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953A55-FEA7-CD6A-3B61-7F1BA6919C51}"/>
              </a:ext>
            </a:extLst>
          </p:cNvPr>
          <p:cNvSpPr txBox="1"/>
          <p:nvPr/>
        </p:nvSpPr>
        <p:spPr>
          <a:xfrm>
            <a:off x="8439807" y="3259041"/>
            <a:ext cx="3509038" cy="766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Valid method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Survey teenagers aged 13–18.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CEF9AB-5827-C534-9354-B632F5F50039}"/>
              </a:ext>
            </a:extLst>
          </p:cNvPr>
          <p:cNvSpPr txBox="1"/>
          <p:nvPr/>
        </p:nvSpPr>
        <p:spPr>
          <a:xfrm>
            <a:off x="8439807" y="4454321"/>
            <a:ext cx="3509038" cy="766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Invalid method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Survey retired adults.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A5063-2077-A3AE-3F46-E85260859815}"/>
              </a:ext>
            </a:extLst>
          </p:cNvPr>
          <p:cNvSpPr txBox="1"/>
          <p:nvPr/>
        </p:nvSpPr>
        <p:spPr>
          <a:xfrm>
            <a:off x="6996700" y="5502035"/>
            <a:ext cx="5055773" cy="663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second method is </a:t>
            </a:r>
            <a:r>
              <a:rPr lang="en-GB" sz="18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invalid</a:t>
            </a:r>
            <a:r>
              <a:rPr lang="en-GB" sz="1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because retired adults are not the target audience.</a:t>
            </a:r>
            <a:endParaRPr lang="en-GB" sz="1800" b="1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9BD948-5CAE-5271-BD07-CD0E28F9D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449217-A258-5303-5B66-6CF895016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842C354-0D71-2914-551E-B942CF78F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73637" y="3195126"/>
            <a:ext cx="914400" cy="9144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C0E3DFB-6112-A53A-9098-AC8CA4A3B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73637" y="43619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8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 animBg="1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8835A-CDF3-D1C5-3BAA-713468836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1FEF5C-8E21-CAAB-B7C7-65B8F6929E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1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1AC6DD-CB2D-AC2B-35FF-1D25AF852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Analysing data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046C7-05BA-2F79-4061-665768B366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11946" y="2798284"/>
            <a:ext cx="3356613" cy="29267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Read the research report for Fit Life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Assess the accuracy, reliability and validity of the data provided in the research report. </a:t>
            </a:r>
          </a:p>
        </p:txBody>
      </p:sp>
      <p:pic>
        <p:nvPicPr>
          <p:cNvPr id="21" name="Content Placeholder 20" descr="A female fitness trainer assisting a woman wearing a hijab using equipment in a gym">
            <a:extLst>
              <a:ext uri="{FF2B5EF4-FFF2-40B4-BE49-F238E27FC236}">
                <a16:creationId xmlns:a16="http://schemas.microsoft.com/office/drawing/2014/main" id="{8BA189F2-7A4F-F2A7-3C03-19A5B1B014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67694"/>
            <a:ext cx="6400800" cy="42672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9587DF-EFE8-7B6E-7CB6-DC89CA0E34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221938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43273-D1EE-D62F-C52D-ABD2FBFA5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Reliability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D16F4B-6358-C8BC-77AC-BFCA5C556777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515600" cy="884524"/>
          </a:xfrm>
          <a:prstGeom prst="rect">
            <a:avLst/>
          </a:prstGeom>
          <a:noFill/>
          <a:ln w="28575">
            <a:solidFill>
              <a:srgbClr val="F7E3D4"/>
            </a:solidFill>
          </a:ln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A44A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/>
              <a:t>Reliability = consistency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018CC-CBFC-2AE0-CE57-4029D3FA0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88501"/>
            <a:ext cx="5185755" cy="3188461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Reliable data usually:</a:t>
            </a:r>
            <a:endParaRPr lang="en-GB" dirty="0"/>
          </a:p>
          <a:p>
            <a:pPr lvl="0"/>
            <a:r>
              <a:rPr lang="en-GB" dirty="0"/>
              <a:t>shows clear trends; </a:t>
            </a:r>
          </a:p>
          <a:p>
            <a:pPr lvl="0"/>
            <a:r>
              <a:rPr lang="en-GB" dirty="0"/>
              <a:t>has similar responses; </a:t>
            </a:r>
          </a:p>
          <a:p>
            <a:pPr lvl="0"/>
            <a:r>
              <a:rPr lang="en-GB" dirty="0"/>
              <a:t>would likely produce the same result again. </a:t>
            </a:r>
          </a:p>
          <a:p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25C5F55-F6D5-0616-9CC3-204BE014FE0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2988501"/>
            <a:ext cx="5185755" cy="3188461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Less reliable data usually:</a:t>
            </a:r>
            <a:endParaRPr lang="en-GB" dirty="0"/>
          </a:p>
          <a:p>
            <a:pPr lvl="0"/>
            <a:r>
              <a:rPr lang="en-GB" dirty="0"/>
              <a:t>has mixed responses; </a:t>
            </a:r>
          </a:p>
          <a:p>
            <a:pPr lvl="0"/>
            <a:r>
              <a:rPr lang="en-GB" dirty="0"/>
              <a:t>is subjective; </a:t>
            </a:r>
          </a:p>
          <a:p>
            <a:pPr lvl="0"/>
            <a:r>
              <a:rPr lang="en-GB" dirty="0"/>
              <a:t>depends on personal interpretation. 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DD15F3-037A-BECF-7E3A-59B349CBB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030456-A6C8-3E0E-F030-B8AB7FB0A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Lesson 3: Data analysis</a:t>
            </a:r>
          </a:p>
        </p:txBody>
      </p:sp>
    </p:spTree>
    <p:extLst>
      <p:ext uri="{BB962C8B-B14F-4D97-AF65-F5344CB8AC3E}">
        <p14:creationId xmlns:p14="http://schemas.microsoft.com/office/powerpoint/2010/main" val="2271782944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</Words>
  <Application>Microsoft Office PowerPoint</Application>
  <PresentationFormat>Widescreen</PresentationFormat>
  <Paragraphs>151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Narrow</vt:lpstr>
      <vt:lpstr>Calibri</vt:lpstr>
      <vt:lpstr>Gatsby</vt:lpstr>
      <vt:lpstr>Management and Administration</vt:lpstr>
      <vt:lpstr>In this lesson, we will:</vt:lpstr>
      <vt:lpstr>Data analysis</vt:lpstr>
      <vt:lpstr>Question</vt:lpstr>
      <vt:lpstr>Data accuracy</vt:lpstr>
      <vt:lpstr>Data reliability</vt:lpstr>
      <vt:lpstr>Data validity</vt:lpstr>
      <vt:lpstr>Analysing data</vt:lpstr>
      <vt:lpstr>Reliability</vt:lpstr>
      <vt:lpstr>Interrogating data</vt:lpstr>
      <vt:lpstr>Reflection on findings and outcomes</vt:lpstr>
      <vt:lpstr>In this lesson, we have: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2026-08-14T12:07:07Z</dcterms:created>
  <dcterms:modified xsi:type="dcterms:W3CDTF">2026-08-14T12:08:44Z</dcterms:modified>
</cp:coreProperties>
</file>