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67" r:id="rId5"/>
    <p:sldId id="275" r:id="rId6"/>
    <p:sldId id="313" r:id="rId7"/>
    <p:sldId id="284" r:id="rId8"/>
    <p:sldId id="285" r:id="rId9"/>
    <p:sldId id="287" r:id="rId10"/>
    <p:sldId id="268" r:id="rId11"/>
    <p:sldId id="288" r:id="rId12"/>
    <p:sldId id="298" r:id="rId13"/>
    <p:sldId id="309" r:id="rId14"/>
    <p:sldId id="300" r:id="rId15"/>
    <p:sldId id="301" r:id="rId16"/>
    <p:sldId id="302" r:id="rId17"/>
    <p:sldId id="303" r:id="rId18"/>
    <p:sldId id="312" r:id="rId19"/>
    <p:sldId id="304" r:id="rId20"/>
    <p:sldId id="305" r:id="rId21"/>
    <p:sldId id="315" r:id="rId22"/>
    <p:sldId id="307" r:id="rId23"/>
    <p:sldId id="270" r:id="rId24"/>
    <p:sldId id="308" r:id="rId25"/>
    <p:sldId id="314" r:id="rId26"/>
    <p:sldId id="299" r:id="rId27"/>
    <p:sldId id="310" r:id="rId28"/>
    <p:sldId id="311" r:id="rId29"/>
    <p:sldId id="297" r:id="rId30"/>
    <p:sldId id="27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570770-4CB6-1A3F-04CA-BCE03694552C}" name="alison.ackroyd@midkent.ac.uk" initials="al" userId="S::urn:spo:guest#alison.ackroyd@midkent.ac.uk::" providerId="AD"/>
  <p188:author id="{77B6C07F-E305-778C-115A-ED5AF820FEE3}" name="Julie Thornton" initials="JT" userId="ee018b023abe48e7" providerId="Windows Live"/>
  <p188:author id="{53DDCDD7-9D13-6DB3-652B-2BE3D921AC86}" name="Gemma Young" initials="GY" userId="652694ebf482f56f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EBE"/>
    <a:srgbClr val="FEBB00"/>
    <a:srgbClr val="FEF5EE"/>
    <a:srgbClr val="C7DF85"/>
    <a:srgbClr val="432673"/>
    <a:srgbClr val="88A2FF"/>
    <a:srgbClr val="8E53EF"/>
    <a:srgbClr val="F1995C"/>
    <a:srgbClr val="851414"/>
    <a:srgbClr val="466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A7E857-7924-4B5F-BDFB-590B7AFEE38C}" v="4" dt="2026-07-20T14:16:18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3" autoAdjust="0"/>
    <p:restoredTop sz="82598" autoAdjust="0"/>
  </p:normalViewPr>
  <p:slideViewPr>
    <p:cSldViewPr snapToGrid="0">
      <p:cViewPr varScale="1">
        <p:scale>
          <a:sx n="89" d="100"/>
          <a:sy n="89" d="100"/>
        </p:scale>
        <p:origin x="1432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Young" userId="652694ebf482f56f" providerId="LiveId" clId="{FE0EAF80-DE1A-4442-9605-CCC5F0395725}"/>
    <pc:docChg chg="undo redo custSel addSld delSld modSld sldOrd">
      <pc:chgData name="Gemma Young" userId="652694ebf482f56f" providerId="LiveId" clId="{FE0EAF80-DE1A-4442-9605-CCC5F0395725}" dt="2026-07-20T14:18:01.747" v="7395" actId="20577"/>
      <pc:docMkLst>
        <pc:docMk/>
      </pc:docMkLst>
      <pc:sldChg chg="addSp delSp modSp mod modNotesTx">
        <pc:chgData name="Gemma Young" userId="652694ebf482f56f" providerId="LiveId" clId="{FE0EAF80-DE1A-4442-9605-CCC5F0395725}" dt="2026-07-09T09:18:09.832" v="7353" actId="20577"/>
        <pc:sldMkLst>
          <pc:docMk/>
          <pc:sldMk cId="4088237139" sldId="268"/>
        </pc:sldMkLst>
        <pc:spChg chg="mod">
          <ac:chgData name="Gemma Young" userId="652694ebf482f56f" providerId="LiveId" clId="{FE0EAF80-DE1A-4442-9605-CCC5F0395725}" dt="2026-07-01T13:35:21.652" v="7269" actId="207"/>
          <ac:spMkLst>
            <pc:docMk/>
            <pc:sldMk cId="4088237139" sldId="268"/>
            <ac:spMk id="2" creationId="{FD29132E-5DC2-CF7B-6F39-7E15EBC54FC1}"/>
          </ac:spMkLst>
        </pc:spChg>
        <pc:spChg chg="mod">
          <ac:chgData name="Gemma Young" userId="652694ebf482f56f" providerId="LiveId" clId="{FE0EAF80-DE1A-4442-9605-CCC5F0395725}" dt="2026-07-09T08:33:44.149" v="7352" actId="3626"/>
          <ac:spMkLst>
            <pc:docMk/>
            <pc:sldMk cId="4088237139" sldId="268"/>
            <ac:spMk id="13" creationId="{B696A1DD-A848-8906-A8FC-4A48AA94E155}"/>
          </ac:spMkLst>
        </pc:spChg>
      </pc:sldChg>
      <pc:sldChg chg="modSp mod">
        <pc:chgData name="Gemma Young" userId="652694ebf482f56f" providerId="LiveId" clId="{FE0EAF80-DE1A-4442-9605-CCC5F0395725}" dt="2026-07-09T09:18:57.609" v="7366" actId="20577"/>
        <pc:sldMkLst>
          <pc:docMk/>
          <pc:sldMk cId="78386781" sldId="270"/>
        </pc:sldMkLst>
        <pc:spChg chg="mod">
          <ac:chgData name="Gemma Young" userId="652694ebf482f56f" providerId="LiveId" clId="{FE0EAF80-DE1A-4442-9605-CCC5F0395725}" dt="2026-07-09T09:18:57.609" v="7366" actId="20577"/>
          <ac:spMkLst>
            <pc:docMk/>
            <pc:sldMk cId="78386781" sldId="270"/>
            <ac:spMk id="8" creationId="{ABB47FDA-98F4-A50F-B19C-8E1F34E16996}"/>
          </ac:spMkLst>
        </pc:spChg>
        <pc:spChg chg="mod">
          <ac:chgData name="Gemma Young" userId="652694ebf482f56f" providerId="LiveId" clId="{FE0EAF80-DE1A-4442-9605-CCC5F0395725}" dt="2026-07-09T09:18:44.042" v="7356" actId="3626"/>
          <ac:spMkLst>
            <pc:docMk/>
            <pc:sldMk cId="78386781" sldId="270"/>
            <ac:spMk id="9" creationId="{661AB3ED-1853-6C25-C5DE-EC7CBFD81F18}"/>
          </ac:spMkLst>
        </pc:spChg>
      </pc:sldChg>
      <pc:sldChg chg="modSp mod">
        <pc:chgData name="Gemma Young" userId="652694ebf482f56f" providerId="LiveId" clId="{FE0EAF80-DE1A-4442-9605-CCC5F0395725}" dt="2026-07-02T08:55:39.841" v="7311" actId="20577"/>
        <pc:sldMkLst>
          <pc:docMk/>
          <pc:sldMk cId="2541932937" sldId="275"/>
        </pc:sldMkLst>
        <pc:spChg chg="mod">
          <ac:chgData name="Gemma Young" userId="652694ebf482f56f" providerId="LiveId" clId="{FE0EAF80-DE1A-4442-9605-CCC5F0395725}" dt="2026-07-02T08:55:39.841" v="7311" actId="20577"/>
          <ac:spMkLst>
            <pc:docMk/>
            <pc:sldMk cId="2541932937" sldId="275"/>
            <ac:spMk id="4" creationId="{97FB36A3-984F-C54D-D33D-40E56697D46D}"/>
          </ac:spMkLst>
        </pc:spChg>
      </pc:sldChg>
      <pc:sldChg chg="modSp mod">
        <pc:chgData name="Gemma Young" userId="652694ebf482f56f" providerId="LiveId" clId="{FE0EAF80-DE1A-4442-9605-CCC5F0395725}" dt="2026-07-20T14:17:36.219" v="7379" actId="20577"/>
        <pc:sldMkLst>
          <pc:docMk/>
          <pc:sldMk cId="1909282723" sldId="284"/>
        </pc:sldMkLst>
        <pc:spChg chg="mod">
          <ac:chgData name="Gemma Young" userId="652694ebf482f56f" providerId="LiveId" clId="{FE0EAF80-DE1A-4442-9605-CCC5F0395725}" dt="2026-07-20T14:17:36.219" v="7379" actId="20577"/>
          <ac:spMkLst>
            <pc:docMk/>
            <pc:sldMk cId="1909282723" sldId="284"/>
            <ac:spMk id="15" creationId="{B658762D-C53D-EA00-2B4E-3D2ACCC6D8AF}"/>
          </ac:spMkLst>
        </pc:spChg>
      </pc:sldChg>
      <pc:sldChg chg="modSp mod">
        <pc:chgData name="Gemma Young" userId="652694ebf482f56f" providerId="LiveId" clId="{FE0EAF80-DE1A-4442-9605-CCC5F0395725}" dt="2026-07-01T10:38:41.951" v="7222" actId="20577"/>
        <pc:sldMkLst>
          <pc:docMk/>
          <pc:sldMk cId="3220812726" sldId="287"/>
        </pc:sldMkLst>
        <pc:spChg chg="mod">
          <ac:chgData name="Gemma Young" userId="652694ebf482f56f" providerId="LiveId" clId="{FE0EAF80-DE1A-4442-9605-CCC5F0395725}" dt="2026-07-01T10:38:41.951" v="7222" actId="20577"/>
          <ac:spMkLst>
            <pc:docMk/>
            <pc:sldMk cId="3220812726" sldId="287"/>
            <ac:spMk id="7" creationId="{53B94777-894C-C4EF-0866-632F7209A4D2}"/>
          </ac:spMkLst>
        </pc:spChg>
      </pc:sldChg>
      <pc:sldChg chg="modSp mod">
        <pc:chgData name="Gemma Young" userId="652694ebf482f56f" providerId="LiveId" clId="{FE0EAF80-DE1A-4442-9605-CCC5F0395725}" dt="2026-07-01T13:35:33.001" v="7271" actId="207"/>
        <pc:sldMkLst>
          <pc:docMk/>
          <pc:sldMk cId="3678138594" sldId="300"/>
        </pc:sldMkLst>
        <pc:spChg chg="mod">
          <ac:chgData name="Gemma Young" userId="652694ebf482f56f" providerId="LiveId" clId="{FE0EAF80-DE1A-4442-9605-CCC5F0395725}" dt="2026-07-01T13:35:33.001" v="7271" actId="207"/>
          <ac:spMkLst>
            <pc:docMk/>
            <pc:sldMk cId="3678138594" sldId="300"/>
            <ac:spMk id="2" creationId="{DC39EB08-5E68-397B-9BDE-9F0A818AA400}"/>
          </ac:spMkLst>
        </pc:spChg>
        <pc:spChg chg="mod">
          <ac:chgData name="Gemma Young" userId="652694ebf482f56f" providerId="LiveId" clId="{FE0EAF80-DE1A-4442-9605-CCC5F0395725}" dt="2026-07-01T13:35:33.001" v="7271" actId="207"/>
          <ac:spMkLst>
            <pc:docMk/>
            <pc:sldMk cId="3678138594" sldId="300"/>
            <ac:spMk id="5" creationId="{AC37FE0B-C09E-63A5-775F-BE09509068BC}"/>
          </ac:spMkLst>
        </pc:spChg>
        <pc:spChg chg="mod">
          <ac:chgData name="Gemma Young" userId="652694ebf482f56f" providerId="LiveId" clId="{FE0EAF80-DE1A-4442-9605-CCC5F0395725}" dt="2026-07-01T10:41:24.531" v="7268" actId="20577"/>
          <ac:spMkLst>
            <pc:docMk/>
            <pc:sldMk cId="3678138594" sldId="300"/>
            <ac:spMk id="7" creationId="{8280D6C8-3508-C1EF-A2E1-80D43786408C}"/>
          </ac:spMkLst>
        </pc:spChg>
        <pc:grpChg chg="mod">
          <ac:chgData name="Gemma Young" userId="652694ebf482f56f" providerId="LiveId" clId="{FE0EAF80-DE1A-4442-9605-CCC5F0395725}" dt="2026-07-01T13:35:33.001" v="7271" actId="207"/>
          <ac:grpSpMkLst>
            <pc:docMk/>
            <pc:sldMk cId="3678138594" sldId="300"/>
            <ac:grpSpMk id="6" creationId="{40797EE8-54B7-6ACF-02FB-2F89B91567F2}"/>
          </ac:grpSpMkLst>
        </pc:grpChg>
      </pc:sldChg>
      <pc:sldChg chg="modSp mod">
        <pc:chgData name="Gemma Young" userId="652694ebf482f56f" providerId="LiveId" clId="{FE0EAF80-DE1A-4442-9605-CCC5F0395725}" dt="2026-07-01T13:35:36.949" v="7272" actId="207"/>
        <pc:sldMkLst>
          <pc:docMk/>
          <pc:sldMk cId="2519859679" sldId="301"/>
        </pc:sldMkLst>
        <pc:spChg chg="mod">
          <ac:chgData name="Gemma Young" userId="652694ebf482f56f" providerId="LiveId" clId="{FE0EAF80-DE1A-4442-9605-CCC5F0395725}" dt="2026-07-01T13:35:36.949" v="7272" actId="207"/>
          <ac:spMkLst>
            <pc:docMk/>
            <pc:sldMk cId="2519859679" sldId="301"/>
            <ac:spMk id="2" creationId="{99EE8199-158F-EDAB-9FDC-B386A4C3F190}"/>
          </ac:spMkLst>
        </pc:spChg>
        <pc:spChg chg="mod">
          <ac:chgData name="Gemma Young" userId="652694ebf482f56f" providerId="LiveId" clId="{FE0EAF80-DE1A-4442-9605-CCC5F0395725}" dt="2026-07-01T13:35:36.949" v="7272" actId="207"/>
          <ac:spMkLst>
            <pc:docMk/>
            <pc:sldMk cId="2519859679" sldId="301"/>
            <ac:spMk id="5" creationId="{43D24338-6FC8-4702-D927-96E2CB6D0C41}"/>
          </ac:spMkLst>
        </pc:spChg>
        <pc:grpChg chg="mod">
          <ac:chgData name="Gemma Young" userId="652694ebf482f56f" providerId="LiveId" clId="{FE0EAF80-DE1A-4442-9605-CCC5F0395725}" dt="2026-07-01T13:35:36.949" v="7272" actId="207"/>
          <ac:grpSpMkLst>
            <pc:docMk/>
            <pc:sldMk cId="2519859679" sldId="301"/>
            <ac:grpSpMk id="6" creationId="{8D77EF89-5D44-B1B8-1E98-23E41890883D}"/>
          </ac:grpSpMkLst>
        </pc:grpChg>
      </pc:sldChg>
      <pc:sldChg chg="modSp mod">
        <pc:chgData name="Gemma Young" userId="652694ebf482f56f" providerId="LiveId" clId="{FE0EAF80-DE1A-4442-9605-CCC5F0395725}" dt="2026-07-01T13:35:41.439" v="7273" actId="207"/>
        <pc:sldMkLst>
          <pc:docMk/>
          <pc:sldMk cId="68563490" sldId="302"/>
        </pc:sldMkLst>
        <pc:spChg chg="mod">
          <ac:chgData name="Gemma Young" userId="652694ebf482f56f" providerId="LiveId" clId="{FE0EAF80-DE1A-4442-9605-CCC5F0395725}" dt="2026-07-01T13:35:41.439" v="7273" actId="207"/>
          <ac:spMkLst>
            <pc:docMk/>
            <pc:sldMk cId="68563490" sldId="302"/>
            <ac:spMk id="2" creationId="{EAEB2969-AF2D-B3F2-A677-33A0B72DFDDB}"/>
          </ac:spMkLst>
        </pc:spChg>
        <pc:spChg chg="mod">
          <ac:chgData name="Gemma Young" userId="652694ebf482f56f" providerId="LiveId" clId="{FE0EAF80-DE1A-4442-9605-CCC5F0395725}" dt="2026-07-01T13:35:41.439" v="7273" actId="207"/>
          <ac:spMkLst>
            <pc:docMk/>
            <pc:sldMk cId="68563490" sldId="302"/>
            <ac:spMk id="5" creationId="{00305528-C69D-8960-AE46-51812D3CA76E}"/>
          </ac:spMkLst>
        </pc:spChg>
        <pc:grpChg chg="mod">
          <ac:chgData name="Gemma Young" userId="652694ebf482f56f" providerId="LiveId" clId="{FE0EAF80-DE1A-4442-9605-CCC5F0395725}" dt="2026-07-01T13:35:41.439" v="7273" actId="207"/>
          <ac:grpSpMkLst>
            <pc:docMk/>
            <pc:sldMk cId="68563490" sldId="302"/>
            <ac:grpSpMk id="6" creationId="{948BECA1-4602-A69D-93CD-F7D24B570F50}"/>
          </ac:grpSpMkLst>
        </pc:grpChg>
      </pc:sldChg>
      <pc:sldChg chg="modSp mod">
        <pc:chgData name="Gemma Young" userId="652694ebf482f56f" providerId="LiveId" clId="{FE0EAF80-DE1A-4442-9605-CCC5F0395725}" dt="2026-07-01T13:35:59.998" v="7277" actId="207"/>
        <pc:sldMkLst>
          <pc:docMk/>
          <pc:sldMk cId="309501390" sldId="304"/>
        </pc:sldMkLst>
        <pc:spChg chg="mod">
          <ac:chgData name="Gemma Young" userId="652694ebf482f56f" providerId="LiveId" clId="{FE0EAF80-DE1A-4442-9605-CCC5F0395725}" dt="2026-07-01T13:35:59.998" v="7277" actId="207"/>
          <ac:spMkLst>
            <pc:docMk/>
            <pc:sldMk cId="309501390" sldId="304"/>
            <ac:spMk id="2" creationId="{7CDB2C28-4A90-F7DC-7245-137FCEFB343F}"/>
          </ac:spMkLst>
        </pc:spChg>
      </pc:sldChg>
      <pc:sldChg chg="modSp mod">
        <pc:chgData name="Gemma Young" userId="652694ebf482f56f" providerId="LiveId" clId="{FE0EAF80-DE1A-4442-9605-CCC5F0395725}" dt="2026-07-01T13:36:09.409" v="7278" actId="207"/>
        <pc:sldMkLst>
          <pc:docMk/>
          <pc:sldMk cId="759750893" sldId="305"/>
        </pc:sldMkLst>
        <pc:spChg chg="mod">
          <ac:chgData name="Gemma Young" userId="652694ebf482f56f" providerId="LiveId" clId="{FE0EAF80-DE1A-4442-9605-CCC5F0395725}" dt="2026-07-01T13:36:09.409" v="7278" actId="207"/>
          <ac:spMkLst>
            <pc:docMk/>
            <pc:sldMk cId="759750893" sldId="305"/>
            <ac:spMk id="2" creationId="{9ABB8CB7-748D-92CB-3C1E-53A0C9AF7A65}"/>
          </ac:spMkLst>
        </pc:spChg>
      </pc:sldChg>
      <pc:sldChg chg="modSp mod">
        <pc:chgData name="Gemma Young" userId="652694ebf482f56f" providerId="LiveId" clId="{FE0EAF80-DE1A-4442-9605-CCC5F0395725}" dt="2026-07-01T13:36:23.888" v="7280" actId="207"/>
        <pc:sldMkLst>
          <pc:docMk/>
          <pc:sldMk cId="962247519" sldId="307"/>
        </pc:sldMkLst>
        <pc:spChg chg="mod">
          <ac:chgData name="Gemma Young" userId="652694ebf482f56f" providerId="LiveId" clId="{FE0EAF80-DE1A-4442-9605-CCC5F0395725}" dt="2026-07-01T13:36:23.888" v="7280" actId="207"/>
          <ac:spMkLst>
            <pc:docMk/>
            <pc:sldMk cId="962247519" sldId="307"/>
            <ac:spMk id="2" creationId="{F31889EC-3B29-B913-ECFE-61936C48A8FC}"/>
          </ac:spMkLst>
        </pc:spChg>
      </pc:sldChg>
      <pc:sldChg chg="modSp mod">
        <pc:chgData name="Gemma Young" userId="652694ebf482f56f" providerId="LiveId" clId="{FE0EAF80-DE1A-4442-9605-CCC5F0395725}" dt="2026-07-09T09:19:19.116" v="7370" actId="20577"/>
        <pc:sldMkLst>
          <pc:docMk/>
          <pc:sldMk cId="749847338" sldId="308"/>
        </pc:sldMkLst>
        <pc:spChg chg="mod">
          <ac:chgData name="Gemma Young" userId="652694ebf482f56f" providerId="LiveId" clId="{FE0EAF80-DE1A-4442-9605-CCC5F0395725}" dt="2026-07-09T09:19:19.116" v="7370" actId="20577"/>
          <ac:spMkLst>
            <pc:docMk/>
            <pc:sldMk cId="749847338" sldId="308"/>
            <ac:spMk id="8" creationId="{BD6B7153-5DA5-02D4-64DE-7D0422F1EE81}"/>
          </ac:spMkLst>
        </pc:spChg>
        <pc:spChg chg="mod">
          <ac:chgData name="Gemma Young" userId="652694ebf482f56f" providerId="LiveId" clId="{FE0EAF80-DE1A-4442-9605-CCC5F0395725}" dt="2026-07-09T09:19:16.348" v="7368" actId="20577"/>
          <ac:spMkLst>
            <pc:docMk/>
            <pc:sldMk cId="749847338" sldId="308"/>
            <ac:spMk id="9" creationId="{6DEA8EEA-60E9-1FC4-43C5-FA3047E1AE2F}"/>
          </ac:spMkLst>
        </pc:spChg>
      </pc:sldChg>
      <pc:sldChg chg="modSp mod">
        <pc:chgData name="Gemma Young" userId="652694ebf482f56f" providerId="LiveId" clId="{FE0EAF80-DE1A-4442-9605-CCC5F0395725}" dt="2026-07-01T13:35:28.829" v="7270" actId="207"/>
        <pc:sldMkLst>
          <pc:docMk/>
          <pc:sldMk cId="4293009278" sldId="309"/>
        </pc:sldMkLst>
        <pc:spChg chg="mod">
          <ac:chgData name="Gemma Young" userId="652694ebf482f56f" providerId="LiveId" clId="{FE0EAF80-DE1A-4442-9605-CCC5F0395725}" dt="2026-07-01T13:35:28.829" v="7270" actId="207"/>
          <ac:spMkLst>
            <pc:docMk/>
            <pc:sldMk cId="4293009278" sldId="309"/>
            <ac:spMk id="2" creationId="{7FD13B9F-006D-6406-6EC9-A977E57B8DA6}"/>
          </ac:spMkLst>
        </pc:spChg>
        <pc:spChg chg="mod">
          <ac:chgData name="Gemma Young" userId="652694ebf482f56f" providerId="LiveId" clId="{FE0EAF80-DE1A-4442-9605-CCC5F0395725}" dt="2026-07-01T13:35:28.829" v="7270" actId="207"/>
          <ac:spMkLst>
            <pc:docMk/>
            <pc:sldMk cId="4293009278" sldId="309"/>
            <ac:spMk id="13" creationId="{96E2FC14-10A4-0F66-0142-349C5B9FCB50}"/>
          </ac:spMkLst>
        </pc:spChg>
        <pc:grpChg chg="mod">
          <ac:chgData name="Gemma Young" userId="652694ebf482f56f" providerId="LiveId" clId="{FE0EAF80-DE1A-4442-9605-CCC5F0395725}" dt="2026-07-01T13:35:28.829" v="7270" actId="207"/>
          <ac:grpSpMkLst>
            <pc:docMk/>
            <pc:sldMk cId="4293009278" sldId="309"/>
            <ac:grpSpMk id="14" creationId="{903A9107-D0BF-CF7F-2EF7-67A545AD4BC6}"/>
          </ac:grpSpMkLst>
        </pc:grpChg>
      </pc:sldChg>
      <pc:sldChg chg="modSp mod">
        <pc:chgData name="Gemma Young" userId="652694ebf482f56f" providerId="LiveId" clId="{FE0EAF80-DE1A-4442-9605-CCC5F0395725}" dt="2026-07-01T13:35:53.175" v="7276" actId="207"/>
        <pc:sldMkLst>
          <pc:docMk/>
          <pc:sldMk cId="4114150917" sldId="312"/>
        </pc:sldMkLst>
        <pc:spChg chg="mod">
          <ac:chgData name="Gemma Young" userId="652694ebf482f56f" providerId="LiveId" clId="{FE0EAF80-DE1A-4442-9605-CCC5F0395725}" dt="2026-07-01T13:35:53.175" v="7276" actId="207"/>
          <ac:spMkLst>
            <pc:docMk/>
            <pc:sldMk cId="4114150917" sldId="312"/>
            <ac:spMk id="2" creationId="{ACE277A3-14D0-1BBF-A7CC-FABA06F53A5F}"/>
          </ac:spMkLst>
        </pc:spChg>
        <pc:spChg chg="mod">
          <ac:chgData name="Gemma Young" userId="652694ebf482f56f" providerId="LiveId" clId="{FE0EAF80-DE1A-4442-9605-CCC5F0395725}" dt="2026-07-01T13:35:47.462" v="7275" actId="207"/>
          <ac:spMkLst>
            <pc:docMk/>
            <pc:sldMk cId="4114150917" sldId="312"/>
            <ac:spMk id="7" creationId="{59BDB09F-B5FD-1D7A-88C8-938F69AA1A66}"/>
          </ac:spMkLst>
        </pc:spChg>
        <pc:grpChg chg="mod">
          <ac:chgData name="Gemma Young" userId="652694ebf482f56f" providerId="LiveId" clId="{FE0EAF80-DE1A-4442-9605-CCC5F0395725}" dt="2026-07-01T13:35:47.462" v="7275" actId="207"/>
          <ac:grpSpMkLst>
            <pc:docMk/>
            <pc:sldMk cId="4114150917" sldId="312"/>
            <ac:grpSpMk id="3" creationId="{3BC8D152-DC2C-7C6D-A0D9-DCD38A06C3B2}"/>
          </ac:grpSpMkLst>
        </pc:grpChg>
      </pc:sldChg>
      <pc:sldChg chg="modSp mod">
        <pc:chgData name="Gemma Young" userId="652694ebf482f56f" providerId="LiveId" clId="{FE0EAF80-DE1A-4442-9605-CCC5F0395725}" dt="2026-07-20T14:18:01.747" v="7395" actId="20577"/>
        <pc:sldMkLst>
          <pc:docMk/>
          <pc:sldMk cId="1577895968" sldId="313"/>
        </pc:sldMkLst>
        <pc:spChg chg="mod">
          <ac:chgData name="Gemma Young" userId="652694ebf482f56f" providerId="LiveId" clId="{FE0EAF80-DE1A-4442-9605-CCC5F0395725}" dt="2026-07-20T14:18:01.747" v="7395" actId="20577"/>
          <ac:spMkLst>
            <pc:docMk/>
            <pc:sldMk cId="1577895968" sldId="313"/>
            <ac:spMk id="2" creationId="{ADB1FB03-C3D0-272D-671D-8A2D692CE4D5}"/>
          </ac:spMkLst>
        </pc:spChg>
      </pc:sldChg>
      <pc:sldChg chg="modSp mod">
        <pc:chgData name="Gemma Young" userId="652694ebf482f56f" providerId="LiveId" clId="{FE0EAF80-DE1A-4442-9605-CCC5F0395725}" dt="2026-07-01T13:36:14.975" v="7279" actId="207"/>
        <pc:sldMkLst>
          <pc:docMk/>
          <pc:sldMk cId="490013284" sldId="315"/>
        </pc:sldMkLst>
        <pc:spChg chg="mod">
          <ac:chgData name="Gemma Young" userId="652694ebf482f56f" providerId="LiveId" clId="{FE0EAF80-DE1A-4442-9605-CCC5F0395725}" dt="2026-07-01T13:36:14.975" v="7279" actId="207"/>
          <ac:spMkLst>
            <pc:docMk/>
            <pc:sldMk cId="490013284" sldId="315"/>
            <ac:spMk id="2" creationId="{C23B5C16-ABC7-50EE-65CD-C8D0D174ECAF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5" qsCatId="simple" csTypeId="urn:microsoft.com/office/officeart/2005/8/colors/colorful1#5" csCatId="colorful" phldr="1"/>
      <dgm:spPr/>
      <dgm:t>
        <a:bodyPr/>
        <a:lstStyle/>
        <a:p>
          <a:endParaRPr lang="en-GB"/>
        </a:p>
      </dgm:t>
    </dgm:pt>
    <dgm:pt modelId="{665FF57D-4610-4650-8F93-222CB82C848E}">
      <dgm:prSet phldrT="[Text]" phldr="0" custT="1"/>
      <dgm:spPr>
        <a:solidFill>
          <a:srgbClr val="851414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49B0D2-D32A-4F77-A8C0-78B145A5A363}" type="parTrans" cxnId="{5C5B1CEF-6A57-4420-9AD1-8A1CF5F0E954}">
      <dgm:prSet/>
      <dgm:spPr/>
      <dgm:t>
        <a:bodyPr/>
        <a:lstStyle/>
        <a:p>
          <a:endParaRPr lang="en-GB" sz="1800"/>
        </a:p>
      </dgm:t>
    </dgm:pt>
    <dgm:pt modelId="{4AC4C890-D841-4A05-8B7D-5DA0E93BC679}" type="sibTrans" cxnId="{5C5B1CEF-6A57-4420-9AD1-8A1CF5F0E954}">
      <dgm:prSet/>
      <dgm:spPr/>
      <dgm:t>
        <a:bodyPr/>
        <a:lstStyle/>
        <a:p>
          <a:endParaRPr lang="en-GB" sz="1800"/>
        </a:p>
      </dgm:t>
    </dgm:pt>
    <dgm:pt modelId="{5C106B0F-0EA4-4FB8-9E54-6153A92E030F}">
      <dgm:prSet phldrT="[Text]" phldr="0" custT="1"/>
      <dgm:spPr>
        <a:solidFill>
          <a:srgbClr val="F1995C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80B30D-26EC-4904-8E40-BA4A83407282}" type="parTrans" cxnId="{700B86A7-038B-46AD-9C4F-924303D1EE22}">
      <dgm:prSet/>
      <dgm:spPr/>
      <dgm:t>
        <a:bodyPr/>
        <a:lstStyle/>
        <a:p>
          <a:endParaRPr lang="en-GB" sz="1800"/>
        </a:p>
      </dgm:t>
    </dgm:pt>
    <dgm:pt modelId="{1039A2F0-46A9-44D2-9F7A-9F06AC31C550}" type="sibTrans" cxnId="{700B86A7-038B-46AD-9C4F-924303D1EE22}">
      <dgm:prSet/>
      <dgm:spPr/>
      <dgm:t>
        <a:bodyPr/>
        <a:lstStyle/>
        <a:p>
          <a:endParaRPr lang="en-GB" sz="1800"/>
        </a:p>
      </dgm:t>
    </dgm:pt>
    <dgm:pt modelId="{6E3A07B6-3DDA-4894-85BE-31CAAD9FF41E}">
      <dgm:prSet phldrT="[Text]" phldr="0" custT="1"/>
      <dgm:spPr>
        <a:solidFill>
          <a:srgbClr val="8E53E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BBBE9-DDEB-4AE2-968D-DD2E01B9DD0A}" type="parTrans" cxnId="{F38FFC98-9ED2-4B70-8356-5BFB5E01C0CA}">
      <dgm:prSet/>
      <dgm:spPr/>
      <dgm:t>
        <a:bodyPr/>
        <a:lstStyle/>
        <a:p>
          <a:endParaRPr lang="en-GB" sz="1800"/>
        </a:p>
      </dgm:t>
    </dgm:pt>
    <dgm:pt modelId="{4B374DEA-CBF5-4656-A821-68C883101D22}" type="sibTrans" cxnId="{F38FFC98-9ED2-4B70-8356-5BFB5E01C0CA}">
      <dgm:prSet/>
      <dgm:spPr/>
      <dgm:t>
        <a:bodyPr/>
        <a:lstStyle/>
        <a:p>
          <a:endParaRPr lang="en-GB" sz="1800"/>
        </a:p>
      </dgm:t>
    </dgm:pt>
    <dgm:pt modelId="{F7E50245-ADF4-4CB5-9F36-7D3A1F9EBD63}">
      <dgm:prSet phldrT="[Text]" phldr="0" custT="1"/>
      <dgm:spPr>
        <a:solidFill>
          <a:srgbClr val="88A2F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850B86-A759-4C14-9DB6-0DDB5A4B571C}" type="parTrans" cxnId="{26685E03-6FA3-4CB7-AE2C-CBB8491B8193}">
      <dgm:prSet/>
      <dgm:spPr/>
      <dgm:t>
        <a:bodyPr/>
        <a:lstStyle/>
        <a:p>
          <a:endParaRPr lang="en-GB" sz="1800"/>
        </a:p>
      </dgm:t>
    </dgm:pt>
    <dgm:pt modelId="{9029A508-40A4-4134-8411-5BD310B3BE98}" type="sibTrans" cxnId="{26685E03-6FA3-4CB7-AE2C-CBB8491B8193}">
      <dgm:prSet/>
      <dgm:spPr/>
      <dgm:t>
        <a:bodyPr/>
        <a:lstStyle/>
        <a:p>
          <a:endParaRPr lang="en-GB" sz="1800"/>
        </a:p>
      </dgm:t>
    </dgm:pt>
    <dgm:pt modelId="{72988FEF-21EE-4A57-BEB6-620AA20C0725}">
      <dgm:prSet custT="1"/>
      <dgm:spPr>
        <a:solidFill>
          <a:srgbClr val="C7DF85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1E259-60C8-4311-84F7-FB9FF49615C9}" type="parTrans" cxnId="{CA06AE46-DFA7-41D5-8007-9296A23CDBD4}">
      <dgm:prSet/>
      <dgm:spPr/>
      <dgm:t>
        <a:bodyPr/>
        <a:lstStyle/>
        <a:p>
          <a:endParaRPr lang="en-GB" sz="1800"/>
        </a:p>
      </dgm:t>
    </dgm:pt>
    <dgm:pt modelId="{2048D77B-B336-4F81-B861-620B6FCA4C17}" type="sibTrans" cxnId="{CA06AE46-DFA7-41D5-8007-9296A23CDBD4}">
      <dgm:prSet/>
      <dgm:spPr/>
      <dgm:t>
        <a:bodyPr/>
        <a:lstStyle/>
        <a:p>
          <a:endParaRPr lang="en-GB" sz="1800"/>
        </a:p>
      </dgm:t>
    </dgm:pt>
    <dgm:pt modelId="{FC030C4C-5DDE-42CA-8AF8-7F0CCDD6B50E}">
      <dgm:prSet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BEC0C7-CDAC-47DB-8D02-E025DF14939A}" type="parTrans" cxnId="{D3A9202A-1EC8-4092-BC4E-AFC11A18144F}">
      <dgm:prSet/>
      <dgm:spPr/>
      <dgm:t>
        <a:bodyPr/>
        <a:lstStyle/>
        <a:p>
          <a:endParaRPr lang="en-GB" sz="1800"/>
        </a:p>
      </dgm:t>
    </dgm:pt>
    <dgm:pt modelId="{B408B9F0-9DFB-4DCD-8726-30646A10DF87}" type="sibTrans" cxnId="{D3A9202A-1EC8-4092-BC4E-AFC11A18144F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4E9F8F4D-EC79-4313-BBB2-D79CCFE13A41}" type="pres">
      <dgm:prSet presAssocID="{FC030C4C-5DDE-42CA-8AF8-7F0CCDD6B50E}" presName="boxAndChildren" presStyleCnt="0"/>
      <dgm:spPr/>
    </dgm:pt>
    <dgm:pt modelId="{D02B7570-12F1-43D4-9EE8-41E25741D8AE}" type="pres">
      <dgm:prSet presAssocID="{FC030C4C-5DDE-42CA-8AF8-7F0CCDD6B50E}" presName="parentTextBox" presStyleLbl="node1" presStyleIdx="0" presStyleCnt="6"/>
      <dgm:spPr/>
    </dgm:pt>
    <dgm:pt modelId="{BAF55537-CBE6-4A84-9AF7-B61E9AD63B28}" type="pres">
      <dgm:prSet presAssocID="{2048D77B-B336-4F81-B861-620B6FCA4C17}" presName="sp" presStyleCnt="0"/>
      <dgm:spPr/>
    </dgm:pt>
    <dgm:pt modelId="{FAE3194B-2A43-4639-9687-25D50FB92311}" type="pres">
      <dgm:prSet presAssocID="{72988FEF-21EE-4A57-BEB6-620AA20C0725}" presName="arrowAndChildren" presStyleCnt="0"/>
      <dgm:spPr/>
    </dgm:pt>
    <dgm:pt modelId="{1D13F211-5BF5-43D3-8FD0-11CE4588D70A}" type="pres">
      <dgm:prSet presAssocID="{72988FEF-21EE-4A57-BEB6-620AA20C0725}" presName="parentTextArrow" presStyleLbl="node1" presStyleIdx="1" presStyleCnt="6"/>
      <dgm:spPr/>
    </dgm:pt>
    <dgm:pt modelId="{319C19DE-1E5F-4B22-8EF0-CA6A25955CC7}" type="pres">
      <dgm:prSet presAssocID="{9029A508-40A4-4134-8411-5BD310B3BE98}" presName="sp" presStyleCnt="0"/>
      <dgm:spPr/>
    </dgm:pt>
    <dgm:pt modelId="{B2F05753-84E6-4444-8343-F2818266170E}" type="pres">
      <dgm:prSet presAssocID="{F7E50245-ADF4-4CB5-9F36-7D3A1F9EBD63}" presName="arrowAndChildren" presStyleCnt="0"/>
      <dgm:spPr/>
    </dgm:pt>
    <dgm:pt modelId="{4FCBE86A-EC1E-4460-A540-0C0CBA30BFAB}" type="pres">
      <dgm:prSet presAssocID="{F7E50245-ADF4-4CB5-9F36-7D3A1F9EBD63}" presName="parentTextArrow" presStyleLbl="node1" presStyleIdx="2" presStyleCnt="6"/>
      <dgm:spPr/>
    </dgm:pt>
    <dgm:pt modelId="{F608F173-9D83-4FF1-BA8E-DC6CC7E363FA}" type="pres">
      <dgm:prSet presAssocID="{4B374DEA-CBF5-4656-A821-68C883101D22}" presName="sp" presStyleCnt="0"/>
      <dgm:spPr/>
    </dgm:pt>
    <dgm:pt modelId="{9CA3B3BA-283C-4285-A955-CA89629B468D}" type="pres">
      <dgm:prSet presAssocID="{6E3A07B6-3DDA-4894-85BE-31CAAD9FF41E}" presName="arrowAndChildren" presStyleCnt="0"/>
      <dgm:spPr/>
    </dgm:pt>
    <dgm:pt modelId="{164719C4-7421-4360-8B14-94ABA11D3326}" type="pres">
      <dgm:prSet presAssocID="{6E3A07B6-3DDA-4894-85BE-31CAAD9FF41E}" presName="parentTextArrow" presStyleLbl="node1" presStyleIdx="3" presStyleCnt="6"/>
      <dgm:spPr/>
    </dgm:pt>
    <dgm:pt modelId="{FB6FE5FB-B1EC-4308-9E2D-CEC48D76EAAE}" type="pres">
      <dgm:prSet presAssocID="{1039A2F0-46A9-44D2-9F7A-9F06AC31C550}" presName="sp" presStyleCnt="0"/>
      <dgm:spPr/>
    </dgm:pt>
    <dgm:pt modelId="{7DF3816D-AC08-471F-9007-45B5A0069399}" type="pres">
      <dgm:prSet presAssocID="{5C106B0F-0EA4-4FB8-9E54-6153A92E030F}" presName="arrowAndChildren" presStyleCnt="0"/>
      <dgm:spPr/>
    </dgm:pt>
    <dgm:pt modelId="{42BEEED0-B31B-4372-8933-5D723E8FBB91}" type="pres">
      <dgm:prSet presAssocID="{5C106B0F-0EA4-4FB8-9E54-6153A92E030F}" presName="parentTextArrow" presStyleLbl="node1" presStyleIdx="4" presStyleCnt="6"/>
      <dgm:spPr/>
    </dgm:pt>
    <dgm:pt modelId="{E0CE238A-A983-4AD5-91EA-81C9ABB5A190}" type="pres">
      <dgm:prSet presAssocID="{4AC4C890-D841-4A05-8B7D-5DA0E93BC679}" presName="sp" presStyleCnt="0"/>
      <dgm:spPr/>
    </dgm:pt>
    <dgm:pt modelId="{65461188-90F5-4C62-A882-F2E1831DC506}" type="pres">
      <dgm:prSet presAssocID="{665FF57D-4610-4650-8F93-222CB82C848E}" presName="arrowAndChildren" presStyleCnt="0"/>
      <dgm:spPr/>
    </dgm:pt>
    <dgm:pt modelId="{A439AE3A-190E-4117-81D0-31B22C7A1B1C}" type="pres">
      <dgm:prSet presAssocID="{665FF57D-4610-4650-8F93-222CB82C848E}" presName="parentTextArrow" presStyleLbl="node1" presStyleIdx="5" presStyleCnt="6"/>
      <dgm:spPr/>
    </dgm:pt>
  </dgm:ptLst>
  <dgm:cxnLst>
    <dgm:cxn modelId="{26685E03-6FA3-4CB7-AE2C-CBB8491B8193}" srcId="{DFB8ABC4-B160-4D34-8E9B-9822B95E54BC}" destId="{F7E50245-ADF4-4CB5-9F36-7D3A1F9EBD63}" srcOrd="3" destOrd="0" parTransId="{27850B86-A759-4C14-9DB6-0DDB5A4B571C}" sibTransId="{9029A508-40A4-4134-8411-5BD310B3BE98}"/>
    <dgm:cxn modelId="{234C7420-3FA2-4B7B-A532-5733B536A6D6}" type="presOf" srcId="{F7E50245-ADF4-4CB5-9F36-7D3A1F9EBD63}" destId="{4FCBE86A-EC1E-4460-A540-0C0CBA30BFAB}" srcOrd="0" destOrd="0" presId="urn:microsoft.com/office/officeart/2005/8/layout/process4"/>
    <dgm:cxn modelId="{D3A9202A-1EC8-4092-BC4E-AFC11A18144F}" srcId="{DFB8ABC4-B160-4D34-8E9B-9822B95E54BC}" destId="{FC030C4C-5DDE-42CA-8AF8-7F0CCDD6B50E}" srcOrd="5" destOrd="0" parTransId="{D5BEC0C7-CDAC-47DB-8D02-E025DF14939A}" sibTransId="{B408B9F0-9DFB-4DCD-8726-30646A10DF87}"/>
    <dgm:cxn modelId="{118CE92F-FD64-49FD-B298-C976A73E3FF4}" type="presOf" srcId="{6E3A07B6-3DDA-4894-85BE-31CAAD9FF41E}" destId="{164719C4-7421-4360-8B14-94ABA11D3326}" srcOrd="0" destOrd="0" presId="urn:microsoft.com/office/officeart/2005/8/layout/process4"/>
    <dgm:cxn modelId="{3F3D373D-ABFE-4D96-9E5F-041303C6324B}" type="presOf" srcId="{665FF57D-4610-4650-8F93-222CB82C848E}" destId="{A439AE3A-190E-4117-81D0-31B22C7A1B1C}" srcOrd="0" destOrd="0" presId="urn:microsoft.com/office/officeart/2005/8/layout/process4"/>
    <dgm:cxn modelId="{CA06AE46-DFA7-41D5-8007-9296A23CDBD4}" srcId="{DFB8ABC4-B160-4D34-8E9B-9822B95E54BC}" destId="{72988FEF-21EE-4A57-BEB6-620AA20C0725}" srcOrd="4" destOrd="0" parTransId="{C3C1E259-60C8-4311-84F7-FB9FF49615C9}" sibTransId="{2048D77B-B336-4F81-B861-620B6FCA4C17}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58047A64-93F3-481B-BB5D-851E0DDF296E}" type="presOf" srcId="{72988FEF-21EE-4A57-BEB6-620AA20C0725}" destId="{1D13F211-5BF5-43D3-8FD0-11CE4588D70A}" srcOrd="0" destOrd="0" presId="urn:microsoft.com/office/officeart/2005/8/layout/process4"/>
    <dgm:cxn modelId="{50D91671-9CB2-4793-B1A4-34514024CDB8}" type="presOf" srcId="{5C106B0F-0EA4-4FB8-9E54-6153A92E030F}" destId="{42BEEED0-B31B-4372-8933-5D723E8FBB91}" srcOrd="0" destOrd="0" presId="urn:microsoft.com/office/officeart/2005/8/layout/process4"/>
    <dgm:cxn modelId="{3D8FF996-A193-4BD7-A24A-CA9D1987C360}" type="presOf" srcId="{FC030C4C-5DDE-42CA-8AF8-7F0CCDD6B50E}" destId="{D02B7570-12F1-43D4-9EE8-41E25741D8AE}" srcOrd="0" destOrd="0" presId="urn:microsoft.com/office/officeart/2005/8/layout/process4"/>
    <dgm:cxn modelId="{F38FFC98-9ED2-4B70-8356-5BFB5E01C0CA}" srcId="{DFB8ABC4-B160-4D34-8E9B-9822B95E54BC}" destId="{6E3A07B6-3DDA-4894-85BE-31CAAD9FF41E}" srcOrd="2" destOrd="0" parTransId="{1F4BBBE9-DDEB-4AE2-968D-DD2E01B9DD0A}" sibTransId="{4B374DEA-CBF5-4656-A821-68C883101D22}"/>
    <dgm:cxn modelId="{700B86A7-038B-46AD-9C4F-924303D1EE22}" srcId="{DFB8ABC4-B160-4D34-8E9B-9822B95E54BC}" destId="{5C106B0F-0EA4-4FB8-9E54-6153A92E030F}" srcOrd="1" destOrd="0" parTransId="{3380B30D-26EC-4904-8E40-BA4A83407282}" sibTransId="{1039A2F0-46A9-44D2-9F7A-9F06AC31C550}"/>
    <dgm:cxn modelId="{5C5B1CEF-6A57-4420-9AD1-8A1CF5F0E954}" srcId="{DFB8ABC4-B160-4D34-8E9B-9822B95E54BC}" destId="{665FF57D-4610-4650-8F93-222CB82C848E}" srcOrd="0" destOrd="0" parTransId="{7849B0D2-D32A-4F77-A8C0-78B145A5A363}" sibTransId="{4AC4C890-D841-4A05-8B7D-5DA0E93BC679}"/>
    <dgm:cxn modelId="{4E9175B3-DBEE-4FE8-A0A4-9D8DB89D8A46}" type="presParOf" srcId="{311B98F9-F463-4D72-BE8A-58864242AD95}" destId="{4E9F8F4D-EC79-4313-BBB2-D79CCFE13A41}" srcOrd="0" destOrd="0" presId="urn:microsoft.com/office/officeart/2005/8/layout/process4"/>
    <dgm:cxn modelId="{B5F7C009-45E2-4EBA-B809-E72E5AB7638F}" type="presParOf" srcId="{4E9F8F4D-EC79-4313-BBB2-D79CCFE13A41}" destId="{D02B7570-12F1-43D4-9EE8-41E25741D8AE}" srcOrd="0" destOrd="0" presId="urn:microsoft.com/office/officeart/2005/8/layout/process4"/>
    <dgm:cxn modelId="{2646E404-0DD4-477E-BBF9-14908CBE63A2}" type="presParOf" srcId="{311B98F9-F463-4D72-BE8A-58864242AD95}" destId="{BAF55537-CBE6-4A84-9AF7-B61E9AD63B28}" srcOrd="1" destOrd="0" presId="urn:microsoft.com/office/officeart/2005/8/layout/process4"/>
    <dgm:cxn modelId="{3534A54D-3C8A-4548-A8D0-1218F8C8C8CB}" type="presParOf" srcId="{311B98F9-F463-4D72-BE8A-58864242AD95}" destId="{FAE3194B-2A43-4639-9687-25D50FB92311}" srcOrd="2" destOrd="0" presId="urn:microsoft.com/office/officeart/2005/8/layout/process4"/>
    <dgm:cxn modelId="{2EBC6D57-71C5-4F3E-A3A6-4FE6EEE3A6D1}" type="presParOf" srcId="{FAE3194B-2A43-4639-9687-25D50FB92311}" destId="{1D13F211-5BF5-43D3-8FD0-11CE4588D70A}" srcOrd="0" destOrd="0" presId="urn:microsoft.com/office/officeart/2005/8/layout/process4"/>
    <dgm:cxn modelId="{7D088F7F-1FBF-46AE-B60E-5298FF71A97F}" type="presParOf" srcId="{311B98F9-F463-4D72-BE8A-58864242AD95}" destId="{319C19DE-1E5F-4B22-8EF0-CA6A25955CC7}" srcOrd="3" destOrd="0" presId="urn:microsoft.com/office/officeart/2005/8/layout/process4"/>
    <dgm:cxn modelId="{80A109A0-7BDA-4E7F-9DCC-AFA8C72CB26B}" type="presParOf" srcId="{311B98F9-F463-4D72-BE8A-58864242AD95}" destId="{B2F05753-84E6-4444-8343-F2818266170E}" srcOrd="4" destOrd="0" presId="urn:microsoft.com/office/officeart/2005/8/layout/process4"/>
    <dgm:cxn modelId="{3A81D7BE-5291-4BE3-826E-17FC2856BD6B}" type="presParOf" srcId="{B2F05753-84E6-4444-8343-F2818266170E}" destId="{4FCBE86A-EC1E-4460-A540-0C0CBA30BFAB}" srcOrd="0" destOrd="0" presId="urn:microsoft.com/office/officeart/2005/8/layout/process4"/>
    <dgm:cxn modelId="{DB2E07F5-4E11-4A2E-97E9-331479FC4C40}" type="presParOf" srcId="{311B98F9-F463-4D72-BE8A-58864242AD95}" destId="{F608F173-9D83-4FF1-BA8E-DC6CC7E363FA}" srcOrd="5" destOrd="0" presId="urn:microsoft.com/office/officeart/2005/8/layout/process4"/>
    <dgm:cxn modelId="{DFE724CB-2735-434F-9506-0435D16292BE}" type="presParOf" srcId="{311B98F9-F463-4D72-BE8A-58864242AD95}" destId="{9CA3B3BA-283C-4285-A955-CA89629B468D}" srcOrd="6" destOrd="0" presId="urn:microsoft.com/office/officeart/2005/8/layout/process4"/>
    <dgm:cxn modelId="{EB1AE8F0-89E7-4D6F-B82A-E429CBEE5325}" type="presParOf" srcId="{9CA3B3BA-283C-4285-A955-CA89629B468D}" destId="{164719C4-7421-4360-8B14-94ABA11D3326}" srcOrd="0" destOrd="0" presId="urn:microsoft.com/office/officeart/2005/8/layout/process4"/>
    <dgm:cxn modelId="{DF274ADB-2DDF-4EE3-BDE4-E7CF9959B343}" type="presParOf" srcId="{311B98F9-F463-4D72-BE8A-58864242AD95}" destId="{FB6FE5FB-B1EC-4308-9E2D-CEC48D76EAAE}" srcOrd="7" destOrd="0" presId="urn:microsoft.com/office/officeart/2005/8/layout/process4"/>
    <dgm:cxn modelId="{F16F90E0-CBF6-443A-A215-AEA35D8A69A4}" type="presParOf" srcId="{311B98F9-F463-4D72-BE8A-58864242AD95}" destId="{7DF3816D-AC08-471F-9007-45B5A0069399}" srcOrd="8" destOrd="0" presId="urn:microsoft.com/office/officeart/2005/8/layout/process4"/>
    <dgm:cxn modelId="{9F97D882-4B8B-47DD-86BA-EAD724B3A8CC}" type="presParOf" srcId="{7DF3816D-AC08-471F-9007-45B5A0069399}" destId="{42BEEED0-B31B-4372-8933-5D723E8FBB91}" srcOrd="0" destOrd="0" presId="urn:microsoft.com/office/officeart/2005/8/layout/process4"/>
    <dgm:cxn modelId="{315AA41E-F720-476F-A369-578AA24B34C4}" type="presParOf" srcId="{311B98F9-F463-4D72-BE8A-58864242AD95}" destId="{E0CE238A-A983-4AD5-91EA-81C9ABB5A190}" srcOrd="9" destOrd="0" presId="urn:microsoft.com/office/officeart/2005/8/layout/process4"/>
    <dgm:cxn modelId="{B76E6165-7E71-4A71-9B1E-6C48861EA9C7}" type="presParOf" srcId="{311B98F9-F463-4D72-BE8A-58864242AD95}" destId="{65461188-90F5-4C62-A882-F2E1831DC506}" srcOrd="10" destOrd="0" presId="urn:microsoft.com/office/officeart/2005/8/layout/process4"/>
    <dgm:cxn modelId="{A721956E-83BA-4CF3-BC17-F97F14455CDB}" type="presParOf" srcId="{65461188-90F5-4C62-A882-F2E1831DC506}" destId="{A439AE3A-190E-4117-81D0-31B22C7A1B1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6" qsCatId="simple" csTypeId="urn:microsoft.com/office/officeart/2005/8/colors/colorful1#6" csCatId="colorful" phldr="1"/>
      <dgm:spPr/>
      <dgm:t>
        <a:bodyPr/>
        <a:lstStyle/>
        <a:p>
          <a:endParaRPr lang="en-GB"/>
        </a:p>
      </dgm:t>
    </dgm:pt>
    <dgm:pt modelId="{6E3A07B6-3DDA-4894-85BE-31CAAD9FF41E}">
      <dgm:prSet phldrT="[Text]" phldr="0" custT="1"/>
      <dgm:spPr>
        <a:solidFill>
          <a:srgbClr val="8E53E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BBBE9-DDEB-4AE2-968D-DD2E01B9DD0A}" type="parTrans" cxnId="{F38FFC98-9ED2-4B70-8356-5BFB5E01C0CA}">
      <dgm:prSet/>
      <dgm:spPr/>
      <dgm:t>
        <a:bodyPr/>
        <a:lstStyle/>
        <a:p>
          <a:endParaRPr lang="en-GB" sz="1800"/>
        </a:p>
      </dgm:t>
    </dgm:pt>
    <dgm:pt modelId="{4B374DEA-CBF5-4656-A821-68C883101D22}" type="sibTrans" cxnId="{F38FFC98-9ED2-4B70-8356-5BFB5E01C0CA}">
      <dgm:prSet/>
      <dgm:spPr/>
      <dgm:t>
        <a:bodyPr/>
        <a:lstStyle/>
        <a:p>
          <a:endParaRPr lang="en-GB" sz="1800"/>
        </a:p>
      </dgm:t>
    </dgm:pt>
    <dgm:pt modelId="{F7E50245-ADF4-4CB5-9F36-7D3A1F9EBD63}">
      <dgm:prSet phldrT="[Text]" phldr="0" custT="1"/>
      <dgm:spPr>
        <a:solidFill>
          <a:srgbClr val="88A2F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850B86-A759-4C14-9DB6-0DDB5A4B571C}" type="parTrans" cxnId="{26685E03-6FA3-4CB7-AE2C-CBB8491B8193}">
      <dgm:prSet/>
      <dgm:spPr/>
      <dgm:t>
        <a:bodyPr/>
        <a:lstStyle/>
        <a:p>
          <a:endParaRPr lang="en-GB" sz="1800"/>
        </a:p>
      </dgm:t>
    </dgm:pt>
    <dgm:pt modelId="{9029A508-40A4-4134-8411-5BD310B3BE98}" type="sibTrans" cxnId="{26685E03-6FA3-4CB7-AE2C-CBB8491B8193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F7AB7180-5987-4510-BF35-B2FCB6383286}" type="pres">
      <dgm:prSet presAssocID="{F7E50245-ADF4-4CB5-9F36-7D3A1F9EBD63}" presName="boxAndChildren" presStyleCnt="0"/>
      <dgm:spPr/>
    </dgm:pt>
    <dgm:pt modelId="{A9BD22B2-BAB9-4A5D-8046-6E2D7C6FFDF9}" type="pres">
      <dgm:prSet presAssocID="{F7E50245-ADF4-4CB5-9F36-7D3A1F9EBD63}" presName="parentTextBox" presStyleLbl="node1" presStyleIdx="0" presStyleCnt="2"/>
      <dgm:spPr/>
    </dgm:pt>
    <dgm:pt modelId="{F608F173-9D83-4FF1-BA8E-DC6CC7E363FA}" type="pres">
      <dgm:prSet presAssocID="{4B374DEA-CBF5-4656-A821-68C883101D22}" presName="sp" presStyleCnt="0"/>
      <dgm:spPr/>
    </dgm:pt>
    <dgm:pt modelId="{9CA3B3BA-283C-4285-A955-CA89629B468D}" type="pres">
      <dgm:prSet presAssocID="{6E3A07B6-3DDA-4894-85BE-31CAAD9FF41E}" presName="arrowAndChildren" presStyleCnt="0"/>
      <dgm:spPr/>
    </dgm:pt>
    <dgm:pt modelId="{164719C4-7421-4360-8B14-94ABA11D3326}" type="pres">
      <dgm:prSet presAssocID="{6E3A07B6-3DDA-4894-85BE-31CAAD9FF41E}" presName="parentTextArrow" presStyleLbl="node1" presStyleIdx="1" presStyleCnt="2"/>
      <dgm:spPr/>
    </dgm:pt>
  </dgm:ptLst>
  <dgm:cxnLst>
    <dgm:cxn modelId="{26685E03-6FA3-4CB7-AE2C-CBB8491B8193}" srcId="{DFB8ABC4-B160-4D34-8E9B-9822B95E54BC}" destId="{F7E50245-ADF4-4CB5-9F36-7D3A1F9EBD63}" srcOrd="1" destOrd="0" parTransId="{27850B86-A759-4C14-9DB6-0DDB5A4B571C}" sibTransId="{9029A508-40A4-4134-8411-5BD310B3BE98}"/>
    <dgm:cxn modelId="{118CE92F-FD64-49FD-B298-C976A73E3FF4}" type="presOf" srcId="{6E3A07B6-3DDA-4894-85BE-31CAAD9FF41E}" destId="{164719C4-7421-4360-8B14-94ABA11D3326}" srcOrd="0" destOrd="0" presId="urn:microsoft.com/office/officeart/2005/8/layout/process4"/>
    <dgm:cxn modelId="{7477C74F-CD70-43B3-82F7-D5ED9ED562D2}" type="presOf" srcId="{F7E50245-ADF4-4CB5-9F36-7D3A1F9EBD63}" destId="{A9BD22B2-BAB9-4A5D-8046-6E2D7C6FFDF9}" srcOrd="0" destOrd="0" presId="urn:microsoft.com/office/officeart/2005/8/layout/process4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F38FFC98-9ED2-4B70-8356-5BFB5E01C0CA}" srcId="{DFB8ABC4-B160-4D34-8E9B-9822B95E54BC}" destId="{6E3A07B6-3DDA-4894-85BE-31CAAD9FF41E}" srcOrd="0" destOrd="0" parTransId="{1F4BBBE9-DDEB-4AE2-968D-DD2E01B9DD0A}" sibTransId="{4B374DEA-CBF5-4656-A821-68C883101D22}"/>
    <dgm:cxn modelId="{08BE51EF-8CFF-4E87-81AB-4BF0D14C3516}" type="presParOf" srcId="{311B98F9-F463-4D72-BE8A-58864242AD95}" destId="{F7AB7180-5987-4510-BF35-B2FCB6383286}" srcOrd="0" destOrd="0" presId="urn:microsoft.com/office/officeart/2005/8/layout/process4"/>
    <dgm:cxn modelId="{D0670D97-BE10-4FBB-9915-95BAB5EE5E0A}" type="presParOf" srcId="{F7AB7180-5987-4510-BF35-B2FCB6383286}" destId="{A9BD22B2-BAB9-4A5D-8046-6E2D7C6FFDF9}" srcOrd="0" destOrd="0" presId="urn:microsoft.com/office/officeart/2005/8/layout/process4"/>
    <dgm:cxn modelId="{DB2E07F5-4E11-4A2E-97E9-331479FC4C40}" type="presParOf" srcId="{311B98F9-F463-4D72-BE8A-58864242AD95}" destId="{F608F173-9D83-4FF1-BA8E-DC6CC7E363FA}" srcOrd="1" destOrd="0" presId="urn:microsoft.com/office/officeart/2005/8/layout/process4"/>
    <dgm:cxn modelId="{DFE724CB-2735-434F-9506-0435D16292BE}" type="presParOf" srcId="{311B98F9-F463-4D72-BE8A-58864242AD95}" destId="{9CA3B3BA-283C-4285-A955-CA89629B468D}" srcOrd="2" destOrd="0" presId="urn:microsoft.com/office/officeart/2005/8/layout/process4"/>
    <dgm:cxn modelId="{EB1AE8F0-89E7-4D6F-B82A-E429CBEE5325}" type="presParOf" srcId="{9CA3B3BA-283C-4285-A955-CA89629B468D}" destId="{164719C4-7421-4360-8B14-94ABA11D332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B7570-12F1-43D4-9EE8-41E25741D8AE}">
      <dsp:nvSpPr>
        <dsp:cNvPr id="0" name=""/>
        <dsp:cNvSpPr/>
      </dsp:nvSpPr>
      <dsp:spPr>
        <a:xfrm>
          <a:off x="0" y="3853149"/>
          <a:ext cx="2878959" cy="50572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853149"/>
        <a:ext cx="2878959" cy="505723"/>
      </dsp:txXfrm>
    </dsp:sp>
    <dsp:sp modelId="{1D13F211-5BF5-43D3-8FD0-11CE4588D70A}">
      <dsp:nvSpPr>
        <dsp:cNvPr id="0" name=""/>
        <dsp:cNvSpPr/>
      </dsp:nvSpPr>
      <dsp:spPr>
        <a:xfrm rot="10800000">
          <a:off x="0" y="3082932"/>
          <a:ext cx="2878959" cy="777803"/>
        </a:xfrm>
        <a:prstGeom prst="upArrowCallout">
          <a:avLst/>
        </a:prstGeom>
        <a:solidFill>
          <a:srgbClr val="C7DF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3082932"/>
        <a:ext cx="2878959" cy="505393"/>
      </dsp:txXfrm>
    </dsp:sp>
    <dsp:sp modelId="{4FCBE86A-EC1E-4460-A540-0C0CBA30BFAB}">
      <dsp:nvSpPr>
        <dsp:cNvPr id="0" name=""/>
        <dsp:cNvSpPr/>
      </dsp:nvSpPr>
      <dsp:spPr>
        <a:xfrm rot="10800000">
          <a:off x="0" y="2312714"/>
          <a:ext cx="2878959" cy="777803"/>
        </a:xfrm>
        <a:prstGeom prst="upArrowCallout">
          <a:avLst/>
        </a:prstGeom>
        <a:solidFill>
          <a:srgbClr val="88A2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312714"/>
        <a:ext cx="2878959" cy="505393"/>
      </dsp:txXfrm>
    </dsp:sp>
    <dsp:sp modelId="{164719C4-7421-4360-8B14-94ABA11D3326}">
      <dsp:nvSpPr>
        <dsp:cNvPr id="0" name=""/>
        <dsp:cNvSpPr/>
      </dsp:nvSpPr>
      <dsp:spPr>
        <a:xfrm rot="10800000">
          <a:off x="0" y="1542497"/>
          <a:ext cx="2878959" cy="777803"/>
        </a:xfrm>
        <a:prstGeom prst="upArrowCallout">
          <a:avLst/>
        </a:prstGeom>
        <a:solidFill>
          <a:srgbClr val="8E53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1542497"/>
        <a:ext cx="2878959" cy="505393"/>
      </dsp:txXfrm>
    </dsp:sp>
    <dsp:sp modelId="{42BEEED0-B31B-4372-8933-5D723E8FBB91}">
      <dsp:nvSpPr>
        <dsp:cNvPr id="0" name=""/>
        <dsp:cNvSpPr/>
      </dsp:nvSpPr>
      <dsp:spPr>
        <a:xfrm rot="10800000">
          <a:off x="0" y="772280"/>
          <a:ext cx="2878959" cy="777803"/>
        </a:xfrm>
        <a:prstGeom prst="upArrowCallout">
          <a:avLst/>
        </a:prstGeom>
        <a:solidFill>
          <a:srgbClr val="F1995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772280"/>
        <a:ext cx="2878959" cy="505393"/>
      </dsp:txXfrm>
    </dsp:sp>
    <dsp:sp modelId="{A439AE3A-190E-4117-81D0-31B22C7A1B1C}">
      <dsp:nvSpPr>
        <dsp:cNvPr id="0" name=""/>
        <dsp:cNvSpPr/>
      </dsp:nvSpPr>
      <dsp:spPr>
        <a:xfrm rot="10800000">
          <a:off x="0" y="2062"/>
          <a:ext cx="2878959" cy="777803"/>
        </a:xfrm>
        <a:prstGeom prst="upArrowCallout">
          <a:avLst/>
        </a:prstGeom>
        <a:solidFill>
          <a:srgbClr val="85141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062"/>
        <a:ext cx="2878959" cy="505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BD22B2-BAB9-4A5D-8046-6E2D7C6FFDF9}">
      <dsp:nvSpPr>
        <dsp:cNvPr id="0" name=""/>
        <dsp:cNvSpPr/>
      </dsp:nvSpPr>
      <dsp:spPr>
        <a:xfrm>
          <a:off x="0" y="1374983"/>
          <a:ext cx="2878959" cy="902138"/>
        </a:xfrm>
        <a:prstGeom prst="rect">
          <a:avLst/>
        </a:prstGeom>
        <a:solidFill>
          <a:srgbClr val="88A2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374983"/>
        <a:ext cx="2878959" cy="902138"/>
      </dsp:txXfrm>
    </dsp:sp>
    <dsp:sp modelId="{164719C4-7421-4360-8B14-94ABA11D3326}">
      <dsp:nvSpPr>
        <dsp:cNvPr id="0" name=""/>
        <dsp:cNvSpPr/>
      </dsp:nvSpPr>
      <dsp:spPr>
        <a:xfrm rot="10800000">
          <a:off x="0" y="1027"/>
          <a:ext cx="2878959" cy="1387488"/>
        </a:xfrm>
        <a:prstGeom prst="upArrowCallout">
          <a:avLst/>
        </a:prstGeom>
        <a:solidFill>
          <a:srgbClr val="8E53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1027"/>
        <a:ext cx="2878959" cy="901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PeopleImages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5CA3E-CDBC-CC32-C3A7-E7DD01884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44D989-5692-7C37-2DDB-8F1CF3069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81EA0-97E4-4DA4-0D36-C43469CEFD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7DAE9-E323-4FF7-8521-D9B9AE1B4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758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C912F-779C-20BB-21C1-B41ADA23A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741B64-053D-125A-8094-A3E7824C71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DDE78D-1E52-DCE1-9224-F4CEFAFF3D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042D5-03B0-E68B-CE54-2ED4D91E1F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0952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</a:t>
            </a:r>
            <a:r>
              <a:rPr lang="en-GB" dirty="0" err="1"/>
              <a:t>Pexels</a:t>
            </a:r>
            <a:r>
              <a:rPr lang="en-GB" dirty="0"/>
              <a:t>/Muhammad Azhar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68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F47A6-8D0B-72F2-815C-F8E697486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30986-D7C6-B47D-7FCF-89B562B39E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F6708-E7CB-AED4-1366-C1DB6C8657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D11FFC-636E-535E-B948-17DAD58C7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033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B2867-C05C-3060-88B7-6C258CB31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B2A37D-64CC-45AA-AA90-A6B32582C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D8FF4-01FA-13E4-F3C5-A72884A36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B8E43-2CE8-76CB-FD3E-0E5E1AEEA8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900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 1: https://www.bda.uk.com/resource/aspartame-safe-or-carcinogenic-should-dietitians-recommend-sweeteners.html</a:t>
            </a:r>
          </a:p>
          <a:p>
            <a:r>
              <a:rPr lang="en-US" dirty="0"/>
              <a:t>Image © </a:t>
            </a:r>
            <a:r>
              <a:rPr lang="en-US" dirty="0" err="1"/>
              <a:t>Unsplash</a:t>
            </a:r>
            <a:r>
              <a:rPr lang="en-US" dirty="0"/>
              <a:t>/K8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570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962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849E8-F6FE-5069-6FE3-C30F31FF7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31D404-D1A0-DC6D-0D3E-D193F1F53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1A20AC-BA7E-29C2-622B-25F3ED75E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66B50-15EA-5D09-4325-2062B083DA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030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427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ADA6-0F66-D51D-AE8B-71B4342A1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659B96-4862-9EA7-ADC4-B5BAE4545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F81F6F-8C43-130D-9B9F-6B7F951644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9DDFD-D68C-72D2-2B56-F478B9BEC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27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AA1B9EF-BFF6-8384-4108-BD23D27513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5840"/>
            <a:ext cx="12192000" cy="6424676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D61CB886-74DE-05E6-5F72-FFCC9F906E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18459"/>
            <a:ext cx="12192000" cy="46395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0317D7-34A0-8316-9C4E-DB9DF20311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4"/>
            <a:ext cx="1800000" cy="1800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81418F-33C0-DB2E-BE47-24828E1DC6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480EB1D-D74B-D080-D06D-ECDCDFCB4EBC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2B54AFA-D2C2-589B-7FCB-DDC33D1368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62D939F-4DB0-ED85-AED7-DD5AC5FE3C8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5E6A752-566C-F369-BC9D-16E940D95A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7E9AEA5-06A6-D2E2-5A6E-020D00591E17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B0817B0-140E-5803-CD80-C430390FED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840B166-5562-AA0C-2798-5A4031B23B5A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D411034-B052-E58E-AEDA-198A5F373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8E8EF12-56F0-C8C1-E268-582E3A9A841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9341C15-65A3-0DF4-4B38-14CC5D8D6F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F10F9B-AF5C-DE53-7461-F4CB06B5D87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AEA0BA8-2F58-B4BC-482A-360A6605B0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14161C7-95FD-48BA-1BD7-8BD912E0DF9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BD95B6-D3AE-8244-5D3C-19EAAC3AB6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7293A0-0724-E3C4-7F4E-E357E8B61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BAE8927-C5FA-8B18-68A3-A2B35414DA4E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E79F77B-1C77-38AC-478B-14A9416256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da.uk.com/resource/aspartame-safe-or-carcinogenic-should-dietitians-recommend-sweeteners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Health and Science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Science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GB" dirty="0"/>
              <a:t>Scientific Literature Report Skills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452EC-67A6-AFAC-1BB3-0D6B9BA60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EAA935-67EE-97E9-BF9D-2F688A04A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</a:t>
            </a:r>
            <a:r>
              <a:rPr lang="en-GB" dirty="0"/>
              <a:t>urrency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DB2E01E-0FCA-61E7-55D6-41CB12A98F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01F2E7-5718-B710-45ED-C907F114B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AD6DE15-3293-285E-B824-B6481E507E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0">
              <a:buNone/>
            </a:pPr>
            <a:endParaRPr lang="en-GB" b="1" dirty="0"/>
          </a:p>
          <a:p>
            <a:pPr marL="266700" indent="0">
              <a:buNone/>
            </a:pPr>
            <a:endParaRPr lang="en-GB" b="1" dirty="0"/>
          </a:p>
          <a:p>
            <a:pPr marL="266700" indent="0">
              <a:buNone/>
            </a:pPr>
            <a:endParaRPr lang="en-GB" b="1" dirty="0"/>
          </a:p>
          <a:p>
            <a:pPr marL="266700" indent="0">
              <a:buNone/>
            </a:pPr>
            <a:endParaRPr lang="en-GB" b="1" dirty="0"/>
          </a:p>
          <a:p>
            <a:pPr marL="266700" indent="0">
              <a:buNone/>
            </a:pPr>
            <a:endParaRPr lang="en-GB" b="1" dirty="0"/>
          </a:p>
          <a:p>
            <a:endParaRPr lang="en-GB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7473A2-B884-FD40-C040-8CC52627DCD1}"/>
              </a:ext>
            </a:extLst>
          </p:cNvPr>
          <p:cNvSpPr txBox="1"/>
          <p:nvPr/>
        </p:nvSpPr>
        <p:spPr>
          <a:xfrm>
            <a:off x="1022758" y="1543165"/>
            <a:ext cx="3700244" cy="3170099"/>
          </a:xfrm>
          <a:prstGeom prst="rect">
            <a:avLst/>
          </a:prstGeom>
          <a:solidFill>
            <a:srgbClr val="E2EEBE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Fast-changing topics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sources from the last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 years (or less):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scientific discoveries and emerging research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Rapidly developing technologies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Environmental data and trends (e.g. climate measurements)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839526-2B47-B2A2-03B4-93B41471F9B9}"/>
              </a:ext>
            </a:extLst>
          </p:cNvPr>
          <p:cNvSpPr txBox="1"/>
          <p:nvPr/>
        </p:nvSpPr>
        <p:spPr>
          <a:xfrm>
            <a:off x="4895823" y="1543165"/>
            <a:ext cx="3550070" cy="2862322"/>
          </a:xfrm>
          <a:prstGeom prst="rect">
            <a:avLst/>
          </a:prstGeom>
          <a:solidFill>
            <a:srgbClr val="E2EEBE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Moderately changing topics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sources from the last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5–10 years: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Applied science practices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Scientific understanding that is still developing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Interdisciplinary fields (e.g. environmental science, materials science)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B3168-0A33-B51F-7665-E4330DDE5C39}"/>
              </a:ext>
            </a:extLst>
          </p:cNvPr>
          <p:cNvSpPr txBox="1"/>
          <p:nvPr/>
        </p:nvSpPr>
        <p:spPr>
          <a:xfrm>
            <a:off x="8664847" y="1543165"/>
            <a:ext cx="2469999" cy="2862322"/>
          </a:xfrm>
          <a:prstGeom prst="rect">
            <a:avLst/>
          </a:prstGeom>
          <a:solidFill>
            <a:srgbClr val="E2EEBE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Stable topics</a:t>
            </a:r>
          </a:p>
          <a:p>
            <a:pPr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Older sources can still be valid: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Fundamental scientific principles (e.g. atomic structure)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Well-established theories and laws</a:t>
            </a:r>
          </a:p>
        </p:txBody>
      </p:sp>
      <p:grpSp>
        <p:nvGrpSpPr>
          <p:cNvPr id="14" name="Group 13" descr="Published in July 2023. Currency score: 2">
            <a:extLst>
              <a:ext uri="{FF2B5EF4-FFF2-40B4-BE49-F238E27FC236}">
                <a16:creationId xmlns:a16="http://schemas.microsoft.com/office/drawing/2014/main" id="{903A9107-D0BF-CF7F-2EF7-67A545AD4BC6}"/>
              </a:ext>
            </a:extLst>
          </p:cNvPr>
          <p:cNvGrpSpPr/>
          <p:nvPr/>
        </p:nvGrpSpPr>
        <p:grpSpPr>
          <a:xfrm>
            <a:off x="993228" y="5157892"/>
            <a:ext cx="10141618" cy="956240"/>
            <a:chOff x="993228" y="5157892"/>
            <a:chExt cx="10141618" cy="956240"/>
          </a:xfrm>
          <a:solidFill>
            <a:srgbClr val="E2EEBE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FD13B9F-006D-6406-6EC9-A977E57B8DA6}"/>
                </a:ext>
              </a:extLst>
            </p:cNvPr>
            <p:cNvSpPr/>
            <p:nvPr/>
          </p:nvSpPr>
          <p:spPr>
            <a:xfrm>
              <a:off x="993228" y="5157892"/>
              <a:ext cx="10141618" cy="9275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6E2FC14-10A4-0F66-0142-349C5B9FCB50}"/>
                </a:ext>
              </a:extLst>
            </p:cNvPr>
            <p:cNvSpPr txBox="1"/>
            <p:nvPr/>
          </p:nvSpPr>
          <p:spPr>
            <a:xfrm>
              <a:off x="1126222" y="5206191"/>
              <a:ext cx="6094602" cy="90794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Published in July 2023</a:t>
              </a:r>
            </a:p>
            <a:p>
              <a:pPr>
                <a:spcBef>
                  <a:spcPts val="600"/>
                </a:spcBef>
              </a:pP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Currency score: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00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F4B45-175F-371A-4DBF-6173B09AD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8126CA-2967-B4A9-102F-BCB940522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</a:t>
            </a:r>
            <a:r>
              <a:rPr lang="en-GB" dirty="0"/>
              <a:t>uthor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4442E0-43A1-445A-1953-E266D3B40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156E9B4-0C73-4F11-71DD-3730724468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8280D6C8-3508-C1EF-A2E1-80D43786408C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Look for the author’s name, their relevant expertise and whether they are linked to a trustworthy </a:t>
            </a:r>
            <a:r>
              <a:rPr lang="en-US" dirty="0" err="1"/>
              <a:t>organisation</a:t>
            </a:r>
            <a:r>
              <a:rPr lang="en-US" dirty="0"/>
              <a:t> such as the NHS or a university.</a:t>
            </a:r>
            <a:endParaRPr lang="en-GB" dirty="0"/>
          </a:p>
        </p:txBody>
      </p:sp>
      <p:grpSp>
        <p:nvGrpSpPr>
          <p:cNvPr id="6" name="Group 5" descr="Written by Dr Duane Mellor R D (registered dietitian and academic). He is Associate Dean at Aston Medical School (trustworthy organisation) and an editor in a peer-reviewed nutrition journal. Author score: 2">
            <a:extLst>
              <a:ext uri="{FF2B5EF4-FFF2-40B4-BE49-F238E27FC236}">
                <a16:creationId xmlns:a16="http://schemas.microsoft.com/office/drawing/2014/main" id="{40797EE8-54B7-6ACF-02FB-2F89B91567F2}"/>
              </a:ext>
            </a:extLst>
          </p:cNvPr>
          <p:cNvGrpSpPr/>
          <p:nvPr/>
        </p:nvGrpSpPr>
        <p:grpSpPr>
          <a:xfrm>
            <a:off x="993228" y="3738366"/>
            <a:ext cx="10141618" cy="1817756"/>
            <a:chOff x="993228" y="3718326"/>
            <a:chExt cx="10141618" cy="2265844"/>
          </a:xfrm>
          <a:solidFill>
            <a:srgbClr val="E2EEBE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C39EB08-5E68-397B-9BDE-9F0A818AA400}"/>
                </a:ext>
              </a:extLst>
            </p:cNvPr>
            <p:cNvSpPr/>
            <p:nvPr/>
          </p:nvSpPr>
          <p:spPr>
            <a:xfrm>
              <a:off x="993228" y="3718326"/>
              <a:ext cx="10141618" cy="22658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 descr="Written by Dr Duane Mellor RD (registered dietitian and academic). &#13;&#10;He is Associate Dean at Aston Medical School (trustworthy organisation) and an editor in a peer-reviewed nutrition journal.&#13;&#10;Author score: 2 ">
              <a:extLst>
                <a:ext uri="{FF2B5EF4-FFF2-40B4-BE49-F238E27FC236}">
                  <a16:creationId xmlns:a16="http://schemas.microsoft.com/office/drawing/2014/main" id="{AC37FE0B-C09E-63A5-775F-BE09509068BC}"/>
                </a:ext>
              </a:extLst>
            </p:cNvPr>
            <p:cNvSpPr txBox="1"/>
            <p:nvPr/>
          </p:nvSpPr>
          <p:spPr>
            <a:xfrm>
              <a:off x="1184944" y="3819646"/>
              <a:ext cx="9821411" cy="205250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Written by Dr Duane Mellor RD (registered dietitian and academic).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He is Associate Dean at Aston Medical School (trustworthy organisation) and an editor in a peer-reviewed nutrition journal.</a:t>
              </a:r>
              <a:endParaRPr lang="en-GB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indent="0">
                <a:spcBef>
                  <a:spcPts val="600"/>
                </a:spcBef>
                <a:buNone/>
              </a:pPr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Author score: 2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13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6AB2A-3272-90D7-F859-5A05FA038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864FC7-F387-56B4-4579-FBFFED715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</a:t>
            </a:r>
            <a:r>
              <a:rPr lang="en-GB" dirty="0"/>
              <a:t>ublication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D6C31E-2AAB-8395-0CAE-90CCC9AC0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7FA78E-3A4A-5035-B04C-98E5C9BD2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4C88A1B-8C8A-B697-26BD-D3A2FCF911B3}"/>
              </a:ext>
            </a:extLst>
          </p:cNvPr>
          <p:cNvSpPr txBox="1">
            <a:spLocks/>
          </p:cNvSpPr>
          <p:nvPr/>
        </p:nvSpPr>
        <p:spPr>
          <a:xfrm>
            <a:off x="838200" y="1536544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</a:t>
            </a:r>
            <a:r>
              <a:rPr lang="en-GB" dirty="0"/>
              <a:t>that the source is published by a recognised organisation </a:t>
            </a:r>
            <a:br>
              <a:rPr lang="en-GB" dirty="0"/>
            </a:br>
            <a:r>
              <a:rPr lang="en-GB" dirty="0"/>
              <a:t>(e.g. journal, government body, reputable news outlet, i.e. broadsheet newspaper, BBC).</a:t>
            </a:r>
          </a:p>
          <a:p>
            <a:r>
              <a:rPr lang="en-GB" dirty="0"/>
              <a:t>The publication should have clear editorial standards or peer review processes.</a:t>
            </a:r>
          </a:p>
        </p:txBody>
      </p:sp>
      <p:grpSp>
        <p:nvGrpSpPr>
          <p:cNvPr id="6" name="Group 5" descr="Published by the British Dietetic Association (BDA), a professional body for dietitians in the UK.&#13;&#10;Although this is not a peer-reviewed journal article, it follows professional editorial standards.&#13;&#10;Publication score: 2 &#13;&#10;">
            <a:extLst>
              <a:ext uri="{FF2B5EF4-FFF2-40B4-BE49-F238E27FC236}">
                <a16:creationId xmlns:a16="http://schemas.microsoft.com/office/drawing/2014/main" id="{8D77EF89-5D44-B1B8-1E98-23E41890883D}"/>
              </a:ext>
            </a:extLst>
          </p:cNvPr>
          <p:cNvGrpSpPr/>
          <p:nvPr/>
        </p:nvGrpSpPr>
        <p:grpSpPr>
          <a:xfrm>
            <a:off x="993228" y="3819646"/>
            <a:ext cx="10141618" cy="2265844"/>
            <a:chOff x="993228" y="3819646"/>
            <a:chExt cx="10141618" cy="2265844"/>
          </a:xfrm>
          <a:solidFill>
            <a:srgbClr val="E2EEBE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9EE8199-158F-EDAB-9FDC-B386A4C3F190}"/>
                </a:ext>
              </a:extLst>
            </p:cNvPr>
            <p:cNvSpPr/>
            <p:nvPr/>
          </p:nvSpPr>
          <p:spPr>
            <a:xfrm>
              <a:off x="993228" y="3819646"/>
              <a:ext cx="10141618" cy="22658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3D24338-6FC8-4702-D927-96E2CB6D0C41}"/>
                </a:ext>
              </a:extLst>
            </p:cNvPr>
            <p:cNvSpPr txBox="1"/>
            <p:nvPr/>
          </p:nvSpPr>
          <p:spPr>
            <a:xfrm>
              <a:off x="993228" y="3983072"/>
              <a:ext cx="9514630" cy="20159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Published by the British Dietetic Association (BDA), a professional body for dietitians in the UK.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Although this is not a peer-reviewed journal article, it follows professional editorial standards.</a:t>
              </a:r>
            </a:p>
            <a:p>
              <a:pPr marL="0" indent="0">
                <a:spcBef>
                  <a:spcPts val="600"/>
                </a:spcBef>
                <a:buNone/>
              </a:pPr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Publication score: 2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85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69870-5E48-D902-5BB2-6EC7D1A9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C3E773-C5B7-E2DA-7878-9DE25809A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</a:t>
            </a:r>
            <a:r>
              <a:rPr lang="en-GB" dirty="0"/>
              <a:t>ccuracy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6F10424-6EA4-32DB-B515-21FC5F001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DFDF121-CEFE-D05C-9299-7D578E8FB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A7B599E5-4A38-092B-70FC-C5C87788A8A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</a:t>
            </a:r>
            <a:r>
              <a:rPr lang="en-GB" dirty="0"/>
              <a:t>that the source is consistent with (i.e. agrees with) other reliable sources, that there are no obvious errors or inconsistencies and that conclusions are logical.</a:t>
            </a:r>
          </a:p>
        </p:txBody>
      </p:sp>
      <p:grpSp>
        <p:nvGrpSpPr>
          <p:cNvPr id="6" name="Group 5" descr="Aligns with WHO/JECFA conclusions that aspartame is safe within acceptable daily intake levels.&#13;&#10;No obvious factual errors.&#13;&#10;Conclusions follow a clear and logical structure.&#13;&#10;Accuracy score: 2 &#13;&#10;">
            <a:extLst>
              <a:ext uri="{FF2B5EF4-FFF2-40B4-BE49-F238E27FC236}">
                <a16:creationId xmlns:a16="http://schemas.microsoft.com/office/drawing/2014/main" id="{948BECA1-4602-A69D-93CD-F7D24B570F50}"/>
              </a:ext>
            </a:extLst>
          </p:cNvPr>
          <p:cNvGrpSpPr/>
          <p:nvPr/>
        </p:nvGrpSpPr>
        <p:grpSpPr>
          <a:xfrm>
            <a:off x="993228" y="3819646"/>
            <a:ext cx="10141618" cy="2265844"/>
            <a:chOff x="993228" y="3819646"/>
            <a:chExt cx="10141618" cy="2265844"/>
          </a:xfrm>
          <a:solidFill>
            <a:srgbClr val="E2EEBE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AEB2969-AF2D-B3F2-A677-33A0B72DFDDB}"/>
                </a:ext>
              </a:extLst>
            </p:cNvPr>
            <p:cNvSpPr/>
            <p:nvPr/>
          </p:nvSpPr>
          <p:spPr>
            <a:xfrm>
              <a:off x="993228" y="3819646"/>
              <a:ext cx="10141618" cy="22658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305528-C69D-8960-AE46-51812D3CA76E}"/>
                </a:ext>
              </a:extLst>
            </p:cNvPr>
            <p:cNvSpPr txBox="1"/>
            <p:nvPr/>
          </p:nvSpPr>
          <p:spPr>
            <a:xfrm>
              <a:off x="1057154" y="3983072"/>
              <a:ext cx="10077692" cy="193899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Aligns with WHO/JECFA conclusions that aspartame is safe within acceptable daily intake levels.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No obvious factual errors.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Conclusions follow a clear and logical structure.</a:t>
              </a:r>
            </a:p>
            <a:p>
              <a:pPr marL="0" indent="0">
                <a:buNone/>
              </a:pPr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Accuracy score: 2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6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ABD5C-7B68-B3B6-9CF2-FC76551C9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FD24C-DEA8-06F1-37BE-A7EEC96E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B</a:t>
            </a:r>
            <a:r>
              <a:rPr lang="en-GB" dirty="0"/>
              <a:t>ias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4A5FCA-A576-34D7-01DF-FD4B73CE2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4DC2989-771C-8847-AAEE-9BD049A7E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2619C5C-4859-108A-A824-432A5F6AF315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for </a:t>
            </a:r>
            <a:r>
              <a:rPr lang="en-GB" dirty="0"/>
              <a:t>conflicts of interest or hidden agendas (e.g. whether the study was funded by a company that has something to gain or the study is published in a commercial publication trying to sell a product).</a:t>
            </a:r>
          </a:p>
          <a:p>
            <a:r>
              <a:rPr lang="en-GB" dirty="0"/>
              <a:t>The source should present a balanced viewpoint and use objective language. It should not use emotional or persuasive language, such as</a:t>
            </a:r>
            <a:r>
              <a:rPr lang="en-US" dirty="0"/>
              <a:t> strong adjectives, exaggeration and emotive words that appeal to feelings. For example:</a:t>
            </a:r>
          </a:p>
          <a:p>
            <a:pPr lvl="1"/>
            <a:r>
              <a:rPr lang="en-US" dirty="0"/>
              <a:t>“This dangerous chemical is putting lives at risk” (creates fear).</a:t>
            </a:r>
          </a:p>
          <a:p>
            <a:pPr lvl="1"/>
            <a:r>
              <a:rPr lang="en-US" dirty="0"/>
              <a:t>“A breakthrough discovery that will transform lives” (creates excitement). </a:t>
            </a:r>
          </a:p>
          <a:p>
            <a:pPr lvl="1"/>
            <a:r>
              <a:rPr lang="en-US" dirty="0"/>
              <a:t>“Only a fool would ignore this evidence” (pressures the reader).</a:t>
            </a:r>
          </a:p>
          <a:p>
            <a:pPr marL="266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203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23F21-80B9-218B-AC4B-C0A21741E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DA9BBE-68B1-1DAD-8989-78B0217B1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B</a:t>
            </a:r>
            <a:r>
              <a:rPr lang="en-GB" dirty="0"/>
              <a:t>ias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2FA6A30-360E-2584-FEAB-6100FCB2E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79F3798-4CD4-D528-FBEE-72696D772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grpSp>
        <p:nvGrpSpPr>
          <p:cNvPr id="3" name="Group 2" descr="For source 1. It is produced by a professional health organisation rather than a commercial brand. It acknowledges uncertainty and limitations in research, showing balanced discussion. Bias score: 2.">
            <a:extLst>
              <a:ext uri="{FF2B5EF4-FFF2-40B4-BE49-F238E27FC236}">
                <a16:creationId xmlns:a16="http://schemas.microsoft.com/office/drawing/2014/main" id="{3BC8D152-DC2C-7C6D-A0D9-DCD38A06C3B2}"/>
              </a:ext>
            </a:extLst>
          </p:cNvPr>
          <p:cNvGrpSpPr/>
          <p:nvPr/>
        </p:nvGrpSpPr>
        <p:grpSpPr>
          <a:xfrm>
            <a:off x="767682" y="1825625"/>
            <a:ext cx="10804208" cy="4351338"/>
            <a:chOff x="767682" y="1825625"/>
            <a:chExt cx="10804208" cy="435133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CE277A3-14D0-1BBF-A7CC-FABA06F53A5F}"/>
                </a:ext>
              </a:extLst>
            </p:cNvPr>
            <p:cNvSpPr/>
            <p:nvPr/>
          </p:nvSpPr>
          <p:spPr>
            <a:xfrm>
              <a:off x="767682" y="1870073"/>
              <a:ext cx="10141618" cy="2844539"/>
            </a:xfrm>
            <a:prstGeom prst="rect">
              <a:avLst/>
            </a:prstGeom>
            <a:solidFill>
              <a:srgbClr val="E2EE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" name="Text Placeholder 12" descr="For source 1&#13;&#10;It is produced by a professional health organisation rather than a commercial brand.&#13;&#10;It acknowledges uncertainty and limitations in research, showing balanced discussion.&#13;&#10;Bias score: 2 &#13;&#10;">
              <a:extLst>
                <a:ext uri="{FF2B5EF4-FFF2-40B4-BE49-F238E27FC236}">
                  <a16:creationId xmlns:a16="http://schemas.microsoft.com/office/drawing/2014/main" id="{59BDB09F-B5FD-1D7A-88C8-938F69AA1A66}"/>
                </a:ext>
              </a:extLst>
            </p:cNvPr>
            <p:cNvSpPr txBox="1">
              <a:spLocks/>
            </p:cNvSpPr>
            <p:nvPr/>
          </p:nvSpPr>
          <p:spPr>
            <a:xfrm>
              <a:off x="839786" y="1825625"/>
              <a:ext cx="10732104" cy="4351338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108000"/>
                </a:lnSpc>
                <a:spcBef>
                  <a:spcPts val="1000"/>
                </a:spcBef>
                <a:buClr>
                  <a:srgbClr val="466318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8000"/>
                </a:lnSpc>
                <a:spcBef>
                  <a:spcPts val="500"/>
                </a:spcBef>
                <a:buClr>
                  <a:srgbClr val="466318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8000"/>
                </a:lnSpc>
                <a:spcBef>
                  <a:spcPts val="500"/>
                </a:spcBef>
                <a:buClr>
                  <a:srgbClr val="466318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8000"/>
                </a:lnSpc>
                <a:spcBef>
                  <a:spcPts val="500"/>
                </a:spcBef>
                <a:buClr>
                  <a:srgbClr val="466318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8000"/>
                </a:lnSpc>
                <a:spcBef>
                  <a:spcPts val="500"/>
                </a:spcBef>
                <a:buClr>
                  <a:srgbClr val="466318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b="1" dirty="0"/>
                <a:t>For source 1</a:t>
              </a:r>
              <a:endParaRPr lang="en-US" dirty="0"/>
            </a:p>
            <a:p>
              <a:r>
                <a:rPr lang="en-US" dirty="0"/>
                <a:t>It is produced by a professional health organisation rather than a </a:t>
              </a:r>
              <a:br>
                <a:rPr lang="en-US" dirty="0"/>
              </a:br>
              <a:r>
                <a:rPr lang="en-US" dirty="0"/>
                <a:t>commercial brand.</a:t>
              </a:r>
            </a:p>
            <a:p>
              <a:r>
                <a:rPr lang="en-US" dirty="0"/>
                <a:t>It acknowledges uncertainty and limitations in research, showing </a:t>
              </a:r>
              <a:br>
                <a:rPr lang="en-US" dirty="0"/>
              </a:br>
              <a:r>
                <a:rPr lang="en-US" dirty="0"/>
                <a:t>balanced discussion.</a:t>
              </a:r>
            </a:p>
            <a:p>
              <a:pPr marL="0" indent="0">
                <a:spcBef>
                  <a:spcPts val="600"/>
                </a:spcBef>
                <a:buNone/>
              </a:pPr>
              <a:r>
                <a:rPr lang="en-GB" b="1" dirty="0"/>
                <a:t>Bias score: 2</a:t>
              </a:r>
              <a:r>
                <a:rPr lang="en-US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415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F6E9C-EB57-83FF-BCC2-46D16103E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BC4B36-8B1C-2A8E-6061-8A1660488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</a:t>
            </a:r>
            <a:r>
              <a:rPr lang="en-GB" dirty="0"/>
              <a:t>inks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F6EAF8D-748B-09F0-5480-E1C0B7A3E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C7CE0D5-E366-E789-70F8-C0CF304C84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3686FB8-0D70-9DBA-45F3-5BAE928F5C14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that references or citations are included and that sources used are of high quality (e.g. academic studies, official data).</a:t>
            </a:r>
          </a:p>
          <a:p>
            <a:pPr marL="0" indent="0">
              <a:buNone/>
            </a:pPr>
            <a:endParaRPr lang="en-US" b="1" dirty="0"/>
          </a:p>
        </p:txBody>
      </p:sp>
      <p:grpSp>
        <p:nvGrpSpPr>
          <p:cNvPr id="6" name="Group 5" descr="Refers to W H O, I A R C and J E F C A reports, which are authoritative global health bodies. Links are included in the article. Links score: 2.">
            <a:extLst>
              <a:ext uri="{FF2B5EF4-FFF2-40B4-BE49-F238E27FC236}">
                <a16:creationId xmlns:a16="http://schemas.microsoft.com/office/drawing/2014/main" id="{CC2CAC92-20EE-4BEB-F446-2B0DF709AED8}"/>
              </a:ext>
            </a:extLst>
          </p:cNvPr>
          <p:cNvGrpSpPr/>
          <p:nvPr/>
        </p:nvGrpSpPr>
        <p:grpSpPr>
          <a:xfrm>
            <a:off x="993228" y="3819646"/>
            <a:ext cx="10141618" cy="1723294"/>
            <a:chOff x="993228" y="3819646"/>
            <a:chExt cx="10141618" cy="172329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CDB2C28-4A90-F7DC-7245-137FCEFB343F}"/>
                </a:ext>
              </a:extLst>
            </p:cNvPr>
            <p:cNvSpPr/>
            <p:nvPr/>
          </p:nvSpPr>
          <p:spPr>
            <a:xfrm>
              <a:off x="993228" y="3819646"/>
              <a:ext cx="10141618" cy="1717088"/>
            </a:xfrm>
            <a:prstGeom prst="rect">
              <a:avLst/>
            </a:prstGeom>
            <a:solidFill>
              <a:srgbClr val="E2EE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 descr="Refers to WHO, IARC and JECFA reports, which are authoritative global health bodies.&#13;&#10;Links are included in the article.&#13;&#10;Links score: 2 &#13;&#10;">
              <a:extLst>
                <a:ext uri="{FF2B5EF4-FFF2-40B4-BE49-F238E27FC236}">
                  <a16:creationId xmlns:a16="http://schemas.microsoft.com/office/drawing/2014/main" id="{17D7AFBE-6708-ACE7-0DDA-FD04F31A7B7A}"/>
                </a:ext>
              </a:extLst>
            </p:cNvPr>
            <p:cNvSpPr txBox="1"/>
            <p:nvPr/>
          </p:nvSpPr>
          <p:spPr>
            <a:xfrm>
              <a:off x="1151390" y="3896335"/>
              <a:ext cx="9838188" cy="16466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Refers to WHO, IARC and JECFA reports, which are authoritative global health bodies.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Links are included in the article.</a:t>
              </a:r>
            </a:p>
            <a:p>
              <a:pPr marL="0" indent="0">
                <a:spcBef>
                  <a:spcPts val="600"/>
                </a:spcBef>
                <a:buNone/>
              </a:pPr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Links score: 2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0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125E1-5452-8150-7A32-FCAE3FCFC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A1B05A-AC93-9821-DAC2-75421BBB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</a:t>
            </a:r>
            <a:r>
              <a:rPr lang="en-GB" dirty="0"/>
              <a:t>vidence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8B6B68-3200-4402-A61C-0D27F4D096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C13B21B-EEFD-7012-0405-D2FE395C89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F6C8BB0A-5ECC-DF6E-4050-44B622483043}"/>
              </a:ext>
            </a:extLst>
          </p:cNvPr>
          <p:cNvSpPr txBox="1">
            <a:spLocks/>
          </p:cNvSpPr>
          <p:nvPr/>
        </p:nvSpPr>
        <p:spPr>
          <a:xfrm>
            <a:off x="838200" y="1373118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that </a:t>
            </a:r>
            <a:r>
              <a:rPr lang="en-GB" dirty="0"/>
              <a:t>information is supported by clear evidence (not just opinions).</a:t>
            </a:r>
          </a:p>
          <a:p>
            <a:r>
              <a:rPr lang="en-GB" dirty="0"/>
              <a:t>Primary sources that include data from a scientific study are more reliable than secondary sources.</a:t>
            </a:r>
          </a:p>
          <a:p>
            <a:r>
              <a:rPr lang="en-GB" dirty="0"/>
              <a:t>Check whether evidence is clearly explained rather than simply being mentioned.</a:t>
            </a:r>
            <a:endParaRPr lang="en-US" b="1" dirty="0"/>
          </a:p>
        </p:txBody>
      </p:sp>
      <p:grpSp>
        <p:nvGrpSpPr>
          <p:cNvPr id="6" name="Group 5" descr="The article is evidence-informed rather than opinion-based. Evidence is clearly explained. However, it does not directly present experimental data (it is a secondary source). Evidence score: 1.">
            <a:extLst>
              <a:ext uri="{FF2B5EF4-FFF2-40B4-BE49-F238E27FC236}">
                <a16:creationId xmlns:a16="http://schemas.microsoft.com/office/drawing/2014/main" id="{BCAA915C-3EBE-22DE-E674-A946BDF4B5B1}"/>
              </a:ext>
            </a:extLst>
          </p:cNvPr>
          <p:cNvGrpSpPr/>
          <p:nvPr/>
        </p:nvGrpSpPr>
        <p:grpSpPr>
          <a:xfrm>
            <a:off x="993228" y="3819646"/>
            <a:ext cx="10141618" cy="2265844"/>
            <a:chOff x="993228" y="3819646"/>
            <a:chExt cx="10141618" cy="22658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ABB8CB7-748D-92CB-3C1E-53A0C9AF7A65}"/>
                </a:ext>
              </a:extLst>
            </p:cNvPr>
            <p:cNvSpPr/>
            <p:nvPr/>
          </p:nvSpPr>
          <p:spPr>
            <a:xfrm>
              <a:off x="993228" y="3819646"/>
              <a:ext cx="10141618" cy="2265844"/>
            </a:xfrm>
            <a:prstGeom prst="rect">
              <a:avLst/>
            </a:prstGeom>
            <a:solidFill>
              <a:srgbClr val="E2EE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 descr="The article is evidence-informed rather than opinion-based. &#13;&#10;Evidence is clearly explained.&#13;&#10;However, it does not directly present experimental data (it is a secondary source).&#13;&#10;Evidence score: 1&#13;&#10;">
              <a:extLst>
                <a:ext uri="{FF2B5EF4-FFF2-40B4-BE49-F238E27FC236}">
                  <a16:creationId xmlns:a16="http://schemas.microsoft.com/office/drawing/2014/main" id="{24DC31C8-97FB-1BBD-E0C6-FAC7FE2D04F1}"/>
                </a:ext>
              </a:extLst>
            </p:cNvPr>
            <p:cNvSpPr txBox="1"/>
            <p:nvPr/>
          </p:nvSpPr>
          <p:spPr>
            <a:xfrm>
              <a:off x="1226889" y="3915235"/>
              <a:ext cx="9804633" cy="20159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The article is evidence-informed rather than opinion-based.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Evidence is clearly explained.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However, it does not directly present experimental data (it is a secondary source).</a:t>
              </a:r>
            </a:p>
            <a:p>
              <a:pPr marL="0" indent="0">
                <a:spcBef>
                  <a:spcPts val="600"/>
                </a:spcBef>
                <a:buNone/>
              </a:pPr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Evidence score: 1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75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B39FD-3C79-53F2-E862-DDEE0D70E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A9E9638-2BEA-D51C-ED8C-A65D3FFD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Critical reliability checks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D67DC3B-96E1-85A6-F644-0319816FF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CB71763-B603-91FE-5D9C-04EFF4BEA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771DE7D-C493-1B43-188C-00915E853015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Some criteria are more important when assessing reliability.</a:t>
            </a:r>
          </a:p>
          <a:p>
            <a:r>
              <a:rPr lang="en-GB" dirty="0"/>
              <a:t>If these are not met then the source has a low reliability, even if other scores are high.</a:t>
            </a:r>
            <a:endParaRPr lang="en-US" dirty="0"/>
          </a:p>
        </p:txBody>
      </p:sp>
      <p:grpSp>
        <p:nvGrpSpPr>
          <p:cNvPr id="6" name="Group 5" descr="No strong bias or hidden agenda - yes. Claims are supported by some form of evidence - yes. Author or source is identifiable - yes. Information is not clearly inaccurate or misleading - yes. Source keeps its high reliability score of 13 out of 14.">
            <a:extLst>
              <a:ext uri="{FF2B5EF4-FFF2-40B4-BE49-F238E27FC236}">
                <a16:creationId xmlns:a16="http://schemas.microsoft.com/office/drawing/2014/main" id="{66E43BDA-B2AF-2D0A-858B-08F8C43961E7}"/>
              </a:ext>
            </a:extLst>
          </p:cNvPr>
          <p:cNvGrpSpPr/>
          <p:nvPr/>
        </p:nvGrpSpPr>
        <p:grpSpPr>
          <a:xfrm>
            <a:off x="993228" y="3429000"/>
            <a:ext cx="10141618" cy="2656490"/>
            <a:chOff x="993228" y="3819646"/>
            <a:chExt cx="10141618" cy="22658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23B5C16-ABC7-50EE-65CD-C8D0D174ECAF}"/>
                </a:ext>
              </a:extLst>
            </p:cNvPr>
            <p:cNvSpPr/>
            <p:nvPr/>
          </p:nvSpPr>
          <p:spPr>
            <a:xfrm>
              <a:off x="993228" y="3819646"/>
              <a:ext cx="10141618" cy="2265844"/>
            </a:xfrm>
            <a:prstGeom prst="rect">
              <a:avLst/>
            </a:prstGeom>
            <a:solidFill>
              <a:srgbClr val="E2EE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TextBox 4" descr="No strong bias or hidden agenda – YES&#13;&#10;Claims are supported by some form of evidence – YES&#13;&#10;Author or source is identifiable – YES&#13;&#10;Information is not clearly inaccurate or misleading – YES&#13;&#10;Source keeps its high reliability score of 13/14&#13;&#10;">
              <a:extLst>
                <a:ext uri="{FF2B5EF4-FFF2-40B4-BE49-F238E27FC236}">
                  <a16:creationId xmlns:a16="http://schemas.microsoft.com/office/drawing/2014/main" id="{CE3EC738-9AB9-213E-AE56-5931627568B6}"/>
                </a:ext>
              </a:extLst>
            </p:cNvPr>
            <p:cNvSpPr txBox="1"/>
            <p:nvPr/>
          </p:nvSpPr>
          <p:spPr>
            <a:xfrm>
              <a:off x="1226889" y="3915235"/>
              <a:ext cx="9804633" cy="17194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No strong bias or hidden agenda </a:t>
              </a:r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YES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Claims are supported by some form of evidence </a:t>
              </a:r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YES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Author or source is identifiable </a:t>
              </a:r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YES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Information is not clearly inaccurate or misleading </a:t>
              </a:r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–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YES</a:t>
              </a:r>
              <a:endParaRPr 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Source keeps its high reliability score of 13/14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1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0DE1C-0904-CE2D-88AE-96A44D239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2CF921-7CE7-9E58-52AF-514D6DFDF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a summary</a:t>
            </a:r>
            <a:endParaRPr lang="en-GB" dirty="0"/>
          </a:p>
        </p:txBody>
      </p:sp>
      <p:sp>
        <p:nvSpPr>
          <p:cNvPr id="2" name="Rectangle 1" descr="This source is highly reliable. &#13;&#10;C  The information is up to date.&#13;&#10;A  It is written by a qualified expert with relevant academic and professional experience. &#13;&#10;P  It is published by the British Dietetic Association (BDA).&#13;&#10;A  It is based on evidence from authoritative global health bodies. &#13;&#10;B  The article presents a non-biased, balanced discussion.&#13;&#10;L  It contains links to scientific reports.&#13;&#10;E  Even though it is not a primary source, it is supported by evidence.&#13;&#10;">
            <a:extLst>
              <a:ext uri="{FF2B5EF4-FFF2-40B4-BE49-F238E27FC236}">
                <a16:creationId xmlns:a16="http://schemas.microsoft.com/office/drawing/2014/main" id="{F31889EC-3B29-B913-ECFE-61936C48A8FC}"/>
              </a:ext>
            </a:extLst>
          </p:cNvPr>
          <p:cNvSpPr/>
          <p:nvPr/>
        </p:nvSpPr>
        <p:spPr>
          <a:xfrm>
            <a:off x="900094" y="2963333"/>
            <a:ext cx="10141618" cy="3213629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1195A8D-ABE7-DDB9-EAC8-95FB9C4F85C7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The summary brings together the reasoning for each criterion.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source is highly reliable. </a:t>
            </a:r>
          </a:p>
          <a:p>
            <a:pPr marL="180000" indent="0">
              <a:buNone/>
            </a:pPr>
            <a:r>
              <a:rPr lang="en-US" b="1" dirty="0"/>
              <a:t>C</a:t>
            </a:r>
            <a:r>
              <a:rPr lang="en-US" dirty="0"/>
              <a:t>  The information is up to date.</a:t>
            </a:r>
          </a:p>
          <a:p>
            <a:pPr marL="180000" indent="0">
              <a:buNone/>
            </a:pPr>
            <a:r>
              <a:rPr lang="en-US" b="1" dirty="0"/>
              <a:t>A</a:t>
            </a:r>
            <a:r>
              <a:rPr lang="en-US" dirty="0"/>
              <a:t>  It is written by a qualified expert with relevant academic and professional experience. </a:t>
            </a:r>
          </a:p>
          <a:p>
            <a:pPr marL="180000" indent="0">
              <a:buNone/>
            </a:pPr>
            <a:r>
              <a:rPr lang="en-US" b="1" dirty="0"/>
              <a:t>P </a:t>
            </a:r>
            <a:r>
              <a:rPr lang="en-US" dirty="0"/>
              <a:t> It is published by the British Dietetic Association (BDA).</a:t>
            </a:r>
          </a:p>
          <a:p>
            <a:pPr marL="180000" indent="0">
              <a:buNone/>
            </a:pPr>
            <a:r>
              <a:rPr lang="en-US" b="1" dirty="0"/>
              <a:t>A</a:t>
            </a:r>
            <a:r>
              <a:rPr lang="en-US" dirty="0"/>
              <a:t>  It is based on evidence from authoritative global health bodies. </a:t>
            </a:r>
          </a:p>
          <a:p>
            <a:pPr marL="180000" indent="0">
              <a:buNone/>
            </a:pPr>
            <a:r>
              <a:rPr lang="en-US" b="1" dirty="0"/>
              <a:t>B</a:t>
            </a:r>
            <a:r>
              <a:rPr lang="en-US" dirty="0"/>
              <a:t>  The article presents a non-biased, balanced discussion.</a:t>
            </a:r>
          </a:p>
          <a:p>
            <a:pPr marL="180000" indent="0">
              <a:buNone/>
            </a:pPr>
            <a:r>
              <a:rPr lang="en-US" b="1" dirty="0"/>
              <a:t>L </a:t>
            </a:r>
            <a:r>
              <a:rPr lang="en-US" dirty="0"/>
              <a:t> It contains links to scientific reports.</a:t>
            </a:r>
          </a:p>
          <a:p>
            <a:pPr marL="180000" indent="0">
              <a:buNone/>
            </a:pPr>
            <a:r>
              <a:rPr lang="en-US" b="1" dirty="0"/>
              <a:t>E</a:t>
            </a:r>
            <a:r>
              <a:rPr lang="en-US" dirty="0"/>
              <a:t>  Even though it is not a primary source, it is supported by evidence.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EAD1B39-242D-850B-5548-3290E8A2E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C78FDB-C88C-E418-4F18-E01E932DC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6224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1D0F2A-8BE8-8B1E-DA90-5F893D2C0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7F2B5-4827-DED2-D034-B3CA5602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C9659-92A3-45F2-1E32-1DAA1FAE3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criteria to evaluate how reliable a source is</a:t>
            </a:r>
          </a:p>
          <a:p>
            <a:r>
              <a:rPr lang="en-US" dirty="0"/>
              <a:t>choose which sources to accept and which to reject, with reasons.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B36A3-984F-C54D-D33D-40E56697D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E4. </a:t>
            </a:r>
            <a:r>
              <a:rPr lang="en-GB" dirty="0"/>
              <a:t>Summarise information/ideas</a:t>
            </a:r>
          </a:p>
          <a:p>
            <a:r>
              <a:rPr lang="en-US" dirty="0"/>
              <a:t>E5. </a:t>
            </a:r>
            <a:r>
              <a:rPr lang="en-GB" dirty="0"/>
              <a:t>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US" dirty="0"/>
              <a:t>D1. </a:t>
            </a:r>
            <a:r>
              <a:rPr lang="en-GB" dirty="0"/>
              <a:t>Use digital technology and media effectively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5C3727-A14E-AB48-B4B3-F7BD5B71E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</p:spTree>
    <p:extLst>
      <p:ext uri="{BB962C8B-B14F-4D97-AF65-F5344CB8AC3E}">
        <p14:creationId xmlns:p14="http://schemas.microsoft.com/office/powerpoint/2010/main" val="2541932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EF72C4-170E-1538-4C3B-4564BA8E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reliability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with a partner.</a:t>
            </a:r>
          </a:p>
          <a:p>
            <a:r>
              <a:rPr lang="en-US" dirty="0"/>
              <a:t>Fill in the reliability checklist (L2 Activity 2 Worksheet 1) for source 2 (a blog post from a supplements company).</a:t>
            </a:r>
          </a:p>
          <a:p>
            <a:r>
              <a:rPr lang="en-US" dirty="0"/>
              <a:t>Check your answers.</a:t>
            </a:r>
          </a:p>
          <a:p>
            <a:r>
              <a:rPr lang="en-US" dirty="0"/>
              <a:t>Reflect on the task and discuss what factors you found the most challenging to complete </a:t>
            </a:r>
            <a:br>
              <a:rPr lang="en-US" dirty="0"/>
            </a:br>
            <a:r>
              <a:rPr lang="en-US" dirty="0"/>
              <a:t>and why.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BB47FDA-98F4-A50F-B19C-8E1F34E1699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/>
              <a:t>L2 Activity 2 Worksheet 1</a:t>
            </a:r>
          </a:p>
          <a:p>
            <a:r>
              <a:rPr lang="en-US" dirty="0"/>
              <a:t>L2 Activity 2 Worksheet 2</a:t>
            </a:r>
          </a:p>
          <a:p>
            <a:r>
              <a:rPr lang="en-US" dirty="0"/>
              <a:t>L2 Activity 2 Worksheet 1 answers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D875A6-BBFF-AC68-23F3-BAAB4815B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8102C8D-02E9-9526-25BB-10A1891A9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8386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30F93-7D59-7C85-9DE0-475D03EE8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9E5C0EA-ABC2-551B-87B4-7940C89968C0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45D5C6-1845-AE69-9F6A-BDA99FF0C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the photosynthesis sources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EA8EEA-60E9-1FC4-43C5-FA3047E1A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in a group of five. Each person will be assigned one of the photosynthesis sources.</a:t>
            </a:r>
          </a:p>
          <a:p>
            <a:r>
              <a:rPr lang="en-US" dirty="0"/>
              <a:t>Fill in the reliability checklist (L2 Activity 2 Worksheet 1) for your source.</a:t>
            </a:r>
          </a:p>
          <a:p>
            <a:r>
              <a:rPr lang="en-US" dirty="0"/>
              <a:t>Circulate the completed checklists around your group so that everyone has chance to read them all.</a:t>
            </a:r>
          </a:p>
          <a:p>
            <a:r>
              <a:rPr lang="en-US" dirty="0"/>
              <a:t>Discuss the findings and change any score you do not all agree with.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6B7153-5DA5-02D4-64DE-7D0422F1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GB" dirty="0"/>
              <a:t>L1 Activity 3 Worksheet (sources)</a:t>
            </a:r>
            <a:endParaRPr lang="en-US" dirty="0"/>
          </a:p>
          <a:p>
            <a:r>
              <a:rPr lang="en-US" dirty="0"/>
              <a:t>L2 Activity 2 Worksheet 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49D658A-0990-59F1-AD4A-25F32DBBA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5EAD93-2DA8-E717-02D9-77894C248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84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EE419-571A-91E8-BE0F-DB449D4C2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41C7028-FAFE-4C26-D56B-D7B8999A9AAA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4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22F18F-3B9E-15E5-6AEB-F6959A655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Relevance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396B8F5-5F38-6051-C551-418AD356D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27267" cy="4351338"/>
          </a:xfrm>
        </p:spPr>
        <p:txBody>
          <a:bodyPr>
            <a:normAutofit/>
          </a:bodyPr>
          <a:lstStyle/>
          <a:p>
            <a:r>
              <a:rPr lang="en-US" dirty="0"/>
              <a:t>A source is relevant if it is useful for answering the questions you have come up with about your report.</a:t>
            </a:r>
          </a:p>
          <a:p>
            <a:r>
              <a:rPr lang="en-US" dirty="0"/>
              <a:t>Sources could have low, medium or high relevance. Or they might not be relevant at all.</a:t>
            </a:r>
          </a:p>
          <a:p>
            <a:r>
              <a:rPr lang="en-US" dirty="0"/>
              <a:t>Some sources might not be able to directly answer your questions, but they might be useful for background information to help you to understand the science.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62817E3-1BF0-E23C-AA30-00523B1C9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B8334-6F64-0DED-B981-257B950D20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29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20141-0E5D-E57D-3AE1-4D04E8F11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86316C-BEDB-A0B2-6AB2-7A6AC993C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skill: Deciding which sources to use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3A0518-B8B9-71F9-37D8-61470D7D2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FF2F30C-A0BB-D1E5-5802-9232C0BF1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A8BC9705-1258-6663-4925-F77C60E6B7F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The next step in your literature review is to decide which sources you will use and which you will reject, giving reasons for your choices.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Choose it</a:t>
            </a:r>
            <a:r>
              <a:rPr lang="en-US" dirty="0"/>
              <a:t> → if it is both highly relevant AND highly reliable. </a:t>
            </a:r>
          </a:p>
          <a:p>
            <a:r>
              <a:rPr lang="en-US" b="1" dirty="0"/>
              <a:t>Consider it </a:t>
            </a:r>
            <a:r>
              <a:rPr lang="en-US" dirty="0"/>
              <a:t>→ if it has low relevance but high/medium reliability.</a:t>
            </a:r>
          </a:p>
          <a:p>
            <a:r>
              <a:rPr lang="en-US" b="1" dirty="0"/>
              <a:t>Reject it </a:t>
            </a:r>
            <a:r>
              <a:rPr lang="en-US" dirty="0"/>
              <a:t>→ if it is not relevant or has low reliability.</a:t>
            </a:r>
          </a:p>
        </p:txBody>
      </p:sp>
    </p:spTree>
    <p:extLst>
      <p:ext uri="{BB962C8B-B14F-4D97-AF65-F5344CB8AC3E}">
        <p14:creationId xmlns:p14="http://schemas.microsoft.com/office/powerpoint/2010/main" val="85934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C3304-E8AE-9807-A30B-C415C40EF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FC15AC-A5C9-0725-D55E-7B3E2710D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Deciding task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BFFF78-8CB8-66C0-246C-98A4F31B53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L2 Activity 4 Worksheet to decide which source is the most reliable and relevant.</a:t>
            </a:r>
          </a:p>
          <a:p>
            <a:r>
              <a:rPr lang="en-US" dirty="0"/>
              <a:t>Explain why you will choose this source, giving full reasons.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B2DBDB7-199D-D141-3DDC-9838854B19A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Resources needed:</a:t>
            </a:r>
          </a:p>
          <a:p>
            <a:r>
              <a:rPr lang="en-US" dirty="0"/>
              <a:t>L2 Activity 4 Worksheet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3E06A5E-0A59-BE3C-8BFC-02AC9DC93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53C702-7A85-CC74-EBBC-B86E014EC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57182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810DAB-C074-3786-B597-6B3E37A92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049156-4530-A876-036E-848CD085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A5330-90A1-03BD-640A-D1618AFC2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Reflect on your work today and how you used the CAPABLE checklist to evaluate the reliability of sources.</a:t>
            </a:r>
          </a:p>
          <a:p>
            <a:r>
              <a:rPr lang="en-US" dirty="0"/>
              <a:t>Write down what you did well when interpreting the evidence and deciding on the reliability of each source. </a:t>
            </a:r>
          </a:p>
          <a:p>
            <a:r>
              <a:rPr lang="en-US" dirty="0"/>
              <a:t>Identify one clear improvement you could make next time when evaluating sources. Focus on how you could make your judgements more accurate, more evidence-based or more clearly justified.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FE4D-56E4-4C1C-ECC7-E7E933B8A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</p:spTree>
    <p:extLst>
      <p:ext uri="{BB962C8B-B14F-4D97-AF65-F5344CB8AC3E}">
        <p14:creationId xmlns:p14="http://schemas.microsoft.com/office/powerpoint/2010/main" val="839134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0A3C6-0C5B-1AB9-469E-2E7D4F874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9C66B-5481-0615-345F-F0DBEF8B8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DF41E-EC77-B8E7-3B27-CAE2D22CD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used criteria to evaluate how reliable a source is</a:t>
            </a:r>
          </a:p>
          <a:p>
            <a:r>
              <a:rPr lang="en-US" dirty="0"/>
              <a:t>chosen which sources to accept and which to reject, with reasons.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7708B-E755-F5D5-0FF5-AC4F9D68A3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E4. </a:t>
            </a:r>
            <a:r>
              <a:rPr lang="en-GB" dirty="0"/>
              <a:t>Summarise information/ideas</a:t>
            </a:r>
          </a:p>
          <a:p>
            <a:r>
              <a:rPr lang="en-US" dirty="0"/>
              <a:t>E5. </a:t>
            </a:r>
            <a:r>
              <a:rPr lang="en-GB" dirty="0"/>
              <a:t>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US" dirty="0"/>
              <a:t>D1. </a:t>
            </a:r>
            <a:r>
              <a:rPr lang="en-GB" dirty="0"/>
              <a:t>Use digital technology and media effectively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267D4-4C2F-3149-E917-4A0509265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F2A952-8D18-053F-2E1E-3085F036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</p:spTree>
    <p:extLst>
      <p:ext uri="{BB962C8B-B14F-4D97-AF65-F5344CB8AC3E}">
        <p14:creationId xmlns:p14="http://schemas.microsoft.com/office/powerpoint/2010/main" val="2929815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C25D94-9F77-B39D-E558-FE9AC170E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Decide which of the other sources you will choose, and which you will reject, giving reasons for your choices.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B6C221-7FE9-E78F-86B1-5B897AC53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brief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DB1FB03-C3D0-272D-671D-8A2D692CE4D5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6719780" cy="435133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 have just started working as a scientist at a strawberry farm in the UK. The farm currently grows strawberries outdoors in fields, relying on natural sunlight and rainfall. They want to increase yields.</a:t>
            </a:r>
          </a:p>
          <a:p>
            <a:r>
              <a:rPr lang="en-GB" dirty="0"/>
              <a:t>You have been asked by your supervisor to carry out a </a:t>
            </a:r>
            <a:r>
              <a:rPr lang="en-GB"/>
              <a:t>literature review </a:t>
            </a:r>
            <a:r>
              <a:rPr lang="en-GB" dirty="0"/>
              <a:t>and write a report into how understanding of photosynthesis is being used in current technologies in strawberry farming, with a focus on how effective these technologies are at improving yields.</a:t>
            </a:r>
          </a:p>
        </p:txBody>
      </p:sp>
      <p:pic>
        <p:nvPicPr>
          <p:cNvPr id="7" name="Picture 6" descr="Field with rows of strawberry plants">
            <a:extLst>
              <a:ext uri="{FF2B5EF4-FFF2-40B4-BE49-F238E27FC236}">
                <a16:creationId xmlns:a16="http://schemas.microsoft.com/office/drawing/2014/main" id="{C4E5B60D-61D6-CAF2-70F4-E8B5B59984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9566" y="2065847"/>
            <a:ext cx="3478764" cy="309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95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7C4B4-3E62-B695-A09A-8B7374C66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658762D-C53D-EA00-2B4E-3D2ACCC6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a literature review and report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E6A286-F752-4DB1-2937-AB830BE95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13C0454-4B31-6B3A-8F39-83AC6E0F0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graphicFrame>
        <p:nvGraphicFramePr>
          <p:cNvPr id="11" name="Diagram 10" descr="Flow chart showing stages of a literature review and report. 1. Planning. 2. Selecting. 3. Evaluating. 4. Deciding. 5. Extracting. 6. Writing.">
            <a:extLst>
              <a:ext uri="{FF2B5EF4-FFF2-40B4-BE49-F238E27FC236}">
                <a16:creationId xmlns:a16="http://schemas.microsoft.com/office/drawing/2014/main" id="{FB892CD8-CC8C-275E-5A6D-8B22B4A9A9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584595"/>
              </p:ext>
            </p:extLst>
          </p:nvPr>
        </p:nvGraphicFramePr>
        <p:xfrm>
          <a:off x="944179" y="1690688"/>
          <a:ext cx="2878959" cy="4360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AB6DE43-CCF3-6A95-E2D0-2E4E1FD65F37}"/>
              </a:ext>
            </a:extLst>
          </p:cNvPr>
          <p:cNvSpPr txBox="1"/>
          <p:nvPr/>
        </p:nvSpPr>
        <p:spPr>
          <a:xfrm>
            <a:off x="3935391" y="1621238"/>
            <a:ext cx="7940233" cy="646331"/>
          </a:xfrm>
          <a:prstGeom prst="rect">
            <a:avLst/>
          </a:prstGeom>
          <a:solidFill>
            <a:srgbClr val="851414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Interrogate the brief – what are you being asked to do? What are the scientific themes?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408542-565A-FCB3-02FC-2A994BB47599}"/>
              </a:ext>
            </a:extLst>
          </p:cNvPr>
          <p:cNvSpPr txBox="1"/>
          <p:nvPr/>
        </p:nvSpPr>
        <p:spPr>
          <a:xfrm>
            <a:off x="3929115" y="2543956"/>
            <a:ext cx="7940233" cy="369332"/>
          </a:xfrm>
          <a:prstGeom prst="rect">
            <a:avLst/>
          </a:prstGeom>
          <a:solidFill>
            <a:srgbClr val="F1995C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Skim read the sources – which are relevant to the brief?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FD98F-6AAF-0D14-2A57-44CA2BF13C68}"/>
              </a:ext>
            </a:extLst>
          </p:cNvPr>
          <p:cNvSpPr txBox="1"/>
          <p:nvPr/>
        </p:nvSpPr>
        <p:spPr>
          <a:xfrm>
            <a:off x="3929116" y="3308911"/>
            <a:ext cx="7940233" cy="369332"/>
          </a:xfrm>
          <a:prstGeom prst="rect">
            <a:avLst/>
          </a:prstGeom>
          <a:solidFill>
            <a:srgbClr val="8E53E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a judgement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how reliable are the sources?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D13D0-7FAE-46A5-7A6D-D2FBA0D12E9B}"/>
              </a:ext>
            </a:extLst>
          </p:cNvPr>
          <p:cNvSpPr txBox="1"/>
          <p:nvPr/>
        </p:nvSpPr>
        <p:spPr>
          <a:xfrm>
            <a:off x="3929117" y="4046515"/>
            <a:ext cx="7940233" cy="369332"/>
          </a:xfrm>
          <a:prstGeom prst="rect">
            <a:avLst/>
          </a:prstGeom>
          <a:solidFill>
            <a:srgbClr val="88A2F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Decide your reasoning for including or excluding each source.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E082B6-84BA-4D0D-43CD-F97595B9B559}"/>
              </a:ext>
            </a:extLst>
          </p:cNvPr>
          <p:cNvSpPr txBox="1"/>
          <p:nvPr/>
        </p:nvSpPr>
        <p:spPr>
          <a:xfrm>
            <a:off x="3935389" y="4881141"/>
            <a:ext cx="7940233" cy="369332"/>
          </a:xfrm>
          <a:prstGeom prst="rect">
            <a:avLst/>
          </a:prstGeom>
          <a:solidFill>
            <a:srgbClr val="C7DF85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what information in each source you will use.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34173B-DB29-A8E2-9DDB-99FA49267A16}"/>
              </a:ext>
            </a:extLst>
          </p:cNvPr>
          <p:cNvSpPr txBox="1"/>
          <p:nvPr/>
        </p:nvSpPr>
        <p:spPr>
          <a:xfrm>
            <a:off x="3935390" y="5672388"/>
            <a:ext cx="7940233" cy="369332"/>
          </a:xfrm>
          <a:prstGeom prst="rect">
            <a:avLst/>
          </a:prstGeom>
          <a:solidFill>
            <a:srgbClr val="FEF5EE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your literature report using use an academic referencing technique.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8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26A2B-9BE0-4980-3DDA-C5838337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A53EDBB-A71D-B7FC-41C8-0E195BBB5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 you will: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4C72F2-3B37-076B-94BA-7431BBAF4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3060C44-30B4-7DAB-40D1-655650B75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graphicFrame>
        <p:nvGraphicFramePr>
          <p:cNvPr id="7" name="Diagram 6" descr="Stages of a literature review and report. 3. Evaluating. 4. Deciding.">
            <a:extLst>
              <a:ext uri="{FF2B5EF4-FFF2-40B4-BE49-F238E27FC236}">
                <a16:creationId xmlns:a16="http://schemas.microsoft.com/office/drawing/2014/main" id="{DB8A42DA-40F5-CA6B-10D7-C0EE72C096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191246"/>
              </p:ext>
            </p:extLst>
          </p:nvPr>
        </p:nvGraphicFramePr>
        <p:xfrm>
          <a:off x="944179" y="1690688"/>
          <a:ext cx="2878959" cy="2278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C7123EC-D9E4-E6A7-B183-E7C7F0240312}"/>
              </a:ext>
            </a:extLst>
          </p:cNvPr>
          <p:cNvSpPr txBox="1"/>
          <p:nvPr/>
        </p:nvSpPr>
        <p:spPr>
          <a:xfrm>
            <a:off x="3823138" y="1690688"/>
            <a:ext cx="7940233" cy="369332"/>
          </a:xfrm>
          <a:prstGeom prst="rect">
            <a:avLst/>
          </a:prstGeom>
          <a:solidFill>
            <a:srgbClr val="8E53E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a judgement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how reliable are the sources?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087E81-885F-FB0E-C848-235B3D44790E}"/>
              </a:ext>
            </a:extLst>
          </p:cNvPr>
          <p:cNvSpPr txBox="1"/>
          <p:nvPr/>
        </p:nvSpPr>
        <p:spPr>
          <a:xfrm>
            <a:off x="3871967" y="3038231"/>
            <a:ext cx="7940233" cy="369332"/>
          </a:xfrm>
          <a:prstGeom prst="rect">
            <a:avLst/>
          </a:prstGeom>
          <a:solidFill>
            <a:srgbClr val="88A2F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Decide your reasoning for including or excluding each source.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616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21F6D-4165-03CF-9E1A-EB09C76A1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C0C69D0-5013-D878-446A-1C3CFF275C15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C452E3-16FB-D382-C061-5E0992F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Reliability of a source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E860737-E9DD-666A-34AF-17170E2D7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53B94777-894C-C4EF-0866-632F7209A4D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Reliable sources are more likely to provide trustworthy, accurate and consistent information.</a:t>
            </a:r>
          </a:p>
          <a:p>
            <a:r>
              <a:rPr lang="en-GB" dirty="0"/>
              <a:t>They:</a:t>
            </a:r>
          </a:p>
          <a:p>
            <a:pPr lvl="1"/>
            <a:r>
              <a:rPr lang="en-GB" dirty="0"/>
              <a:t>provide accurate information that can be checked or verified </a:t>
            </a:r>
          </a:p>
          <a:p>
            <a:pPr lvl="1"/>
            <a:r>
              <a:rPr lang="en-GB" dirty="0"/>
              <a:t>are based on evidence or data, not opinion or guesswork </a:t>
            </a:r>
          </a:p>
          <a:p>
            <a:pPr lvl="1"/>
            <a:r>
              <a:rPr lang="en-GB" dirty="0"/>
              <a:t>are produced by an author or organisation with expertise in the topic </a:t>
            </a:r>
          </a:p>
          <a:p>
            <a:pPr lvl="1"/>
            <a:r>
              <a:rPr lang="en-GB" dirty="0"/>
              <a:t>are consistent with other reliable sources.</a:t>
            </a:r>
          </a:p>
        </p:txBody>
      </p:sp>
    </p:spTree>
    <p:extLst>
      <p:ext uri="{BB962C8B-B14F-4D97-AF65-F5344CB8AC3E}">
        <p14:creationId xmlns:p14="http://schemas.microsoft.com/office/powerpoint/2010/main" val="3220812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25D429-D482-CC5B-9727-D8C8CF14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3952E9-61DA-E19E-7A60-CDE1D432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skill: Evaluating reliability of sources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696A1DD-A848-8906-A8FC-4A48AA94E1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200" y="1771331"/>
            <a:ext cx="5257800" cy="4080478"/>
          </a:xfrm>
          <a:noFill/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dirty="0"/>
              <a:t>Let’s learn this skill using an easier context.</a:t>
            </a:r>
          </a:p>
          <a:p>
            <a:r>
              <a:rPr lang="en-US" dirty="0"/>
              <a:t>Your friend drinks a lot of fizzy drinks that contain artificial sweeteners.</a:t>
            </a:r>
          </a:p>
          <a:p>
            <a:r>
              <a:rPr lang="en-US" dirty="0"/>
              <a:t>You have heard that artificial sweeteners might be dangerous for health.</a:t>
            </a:r>
          </a:p>
          <a:p>
            <a:r>
              <a:rPr lang="en-US" dirty="0"/>
              <a:t>You find two sources of information.</a:t>
            </a:r>
          </a:p>
          <a:p>
            <a:pPr marL="252000" indent="0">
              <a:buNone/>
            </a:pPr>
            <a:r>
              <a:rPr lang="en-US" dirty="0"/>
              <a:t>Source 1: </a:t>
            </a:r>
            <a:r>
              <a:rPr lang="en-US" dirty="0">
                <a:hlinkClick r:id="rId3"/>
              </a:rPr>
              <a:t>Web article</a:t>
            </a:r>
            <a:r>
              <a:rPr lang="en-US" dirty="0"/>
              <a:t>		</a:t>
            </a:r>
          </a:p>
          <a:p>
            <a:pPr marL="252000" indent="0">
              <a:buNone/>
            </a:pPr>
            <a:r>
              <a:rPr lang="en-US" dirty="0"/>
              <a:t>Source 2: Activity 2 Worksheet 2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Lesson 2: Evaluating and deciding</a:t>
            </a:r>
          </a:p>
        </p:txBody>
      </p:sp>
      <p:pic>
        <p:nvPicPr>
          <p:cNvPr id="9" name="Picture 8" descr="Clear glass with brown drink and ice">
            <a:extLst>
              <a:ext uri="{FF2B5EF4-FFF2-40B4-BE49-F238E27FC236}">
                <a16:creationId xmlns:a16="http://schemas.microsoft.com/office/drawing/2014/main" id="{7C4640A7-4F9E-EE56-8745-62993DC3C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0484" y="2861440"/>
            <a:ext cx="4835604" cy="3224049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773E61E-C5F1-1533-C80A-7BD8801DB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4088237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9C8CD-2CEC-8782-EC7B-E9551F606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AA9872-7CCD-2274-E732-370BD9273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a reliability checklist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BEE521-4D58-22E9-3D76-01EFC68BB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4ED68D-B2DD-D574-ED86-401F698D3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05F9A492-EDD9-4D3C-29A4-237516A23C86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</a:t>
            </a:r>
            <a:r>
              <a:rPr lang="en-GB" dirty="0"/>
              <a:t>here are six factors that you can use to evaluate how reliable a source is:</a:t>
            </a:r>
          </a:p>
          <a:p>
            <a:r>
              <a:rPr lang="en-GB" b="1" dirty="0"/>
              <a:t>C</a:t>
            </a:r>
            <a:r>
              <a:rPr lang="en-GB" dirty="0"/>
              <a:t>urrency</a:t>
            </a:r>
          </a:p>
          <a:p>
            <a:r>
              <a:rPr lang="en-GB" b="1" dirty="0"/>
              <a:t>A</a:t>
            </a:r>
            <a:r>
              <a:rPr lang="en-GB" dirty="0"/>
              <a:t>uthor</a:t>
            </a:r>
          </a:p>
          <a:p>
            <a:r>
              <a:rPr lang="en-GB" b="1" dirty="0"/>
              <a:t>P</a:t>
            </a:r>
            <a:r>
              <a:rPr lang="en-GB" dirty="0"/>
              <a:t>ublication</a:t>
            </a:r>
          </a:p>
          <a:p>
            <a:r>
              <a:rPr lang="en-GB" b="1" dirty="0"/>
              <a:t>A</a:t>
            </a:r>
            <a:r>
              <a:rPr lang="en-GB" dirty="0"/>
              <a:t>ccuracy</a:t>
            </a:r>
          </a:p>
          <a:p>
            <a:r>
              <a:rPr lang="en-GB" b="1" dirty="0"/>
              <a:t>B</a:t>
            </a:r>
            <a:r>
              <a:rPr lang="en-GB" dirty="0"/>
              <a:t>ias</a:t>
            </a:r>
          </a:p>
          <a:p>
            <a:r>
              <a:rPr lang="en-GB" b="1" dirty="0"/>
              <a:t>L</a:t>
            </a:r>
            <a:r>
              <a:rPr lang="en-GB" dirty="0"/>
              <a:t>inks</a:t>
            </a:r>
          </a:p>
          <a:p>
            <a:r>
              <a:rPr lang="en-GB" b="1" dirty="0"/>
              <a:t>E</a:t>
            </a:r>
            <a:r>
              <a:rPr lang="en-GB" dirty="0"/>
              <a:t>vidence.</a:t>
            </a:r>
          </a:p>
        </p:txBody>
      </p:sp>
    </p:spTree>
    <p:extLst>
      <p:ext uri="{BB962C8B-B14F-4D97-AF65-F5344CB8AC3E}">
        <p14:creationId xmlns:p14="http://schemas.microsoft.com/office/powerpoint/2010/main" val="4246849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A5390-09E2-22C6-3C88-890BCE738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702FED-DE63-8395-A393-F224A0186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</a:t>
            </a:r>
            <a:r>
              <a:rPr lang="en-GB" dirty="0"/>
              <a:t>urrency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7373569-6E68-7713-CD53-0D24C280B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Evaluating and deciding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0588EE-C8D2-3E95-CFDE-634372F50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57ECDD38-C391-93DE-0896-FDBF3491D84D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This is related to how old the source is.</a:t>
            </a:r>
          </a:p>
          <a:p>
            <a:r>
              <a:rPr lang="en-GB" dirty="0"/>
              <a:t>You need to check that the information is still relevant and not outdated.</a:t>
            </a:r>
          </a:p>
          <a:p>
            <a:r>
              <a:rPr lang="en-GB" dirty="0"/>
              <a:t>This depends on the area of science being written about.</a:t>
            </a:r>
          </a:p>
        </p:txBody>
      </p:sp>
    </p:spTree>
    <p:extLst>
      <p:ext uri="{BB962C8B-B14F-4D97-AF65-F5344CB8AC3E}">
        <p14:creationId xmlns:p14="http://schemas.microsoft.com/office/powerpoint/2010/main" val="148204621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AC6911050A2A42B87D3265732E493C" ma:contentTypeVersion="11" ma:contentTypeDescription="Create a new document." ma:contentTypeScope="" ma:versionID="471fb7f710f307f32eaecbfb8e3795a8">
  <xsd:schema xmlns:xsd="http://www.w3.org/2001/XMLSchema" xmlns:xs="http://www.w3.org/2001/XMLSchema" xmlns:p="http://schemas.microsoft.com/office/2006/metadata/properties" xmlns:ns2="0a932bcf-489a-45c8-be82-b728b35eabad" xmlns:ns3="d6722d2b-0c3d-402e-ac1f-b369ae8f2e4c" targetNamespace="http://schemas.microsoft.com/office/2006/metadata/properties" ma:root="true" ma:fieldsID="b83a19ecbf6cb2da6448952bca01fdaa" ns2:_="" ns3:_="">
    <xsd:import namespace="0a932bcf-489a-45c8-be82-b728b35eabad"/>
    <xsd:import namespace="d6722d2b-0c3d-402e-ac1f-b369ae8f2e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932bcf-489a-45c8-be82-b728b35eab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fc1898db-68ac-4db5-a3be-0c52eaa400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22d2b-0c3d-402e-ac1f-b369ae8f2e4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2a46a1f-a8f9-4ce2-b5ea-ff2b37beeb18}" ma:internalName="TaxCatchAll" ma:showField="CatchAllData" ma:web="d6722d2b-0c3d-402e-ac1f-b369ae8f2e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6722d2b-0c3d-402e-ac1f-b369ae8f2e4c" xsi:nil="true"/>
    <lcf76f155ced4ddcb4097134ff3c332f xmlns="0a932bcf-489a-45c8-be82-b728b35eaba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25FC5FF-6AF2-43F7-8000-611EFB835E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932bcf-489a-45c8-be82-b728b35eabad"/>
    <ds:schemaRef ds:uri="d6722d2b-0c3d-402e-ac1f-b369ae8f2e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99BF004-A682-4A8C-A180-DDFB2E58EB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EA60CA-771C-4996-81FC-94FBB96B0693}">
  <ds:schemaRefs>
    <ds:schemaRef ds:uri="http://schemas.microsoft.com/office/2006/metadata/properties"/>
    <ds:schemaRef ds:uri="http://schemas.microsoft.com/office/infopath/2007/PartnerControls"/>
    <ds:schemaRef ds:uri="d6722d2b-0c3d-402e-ac1f-b369ae8f2e4c"/>
    <ds:schemaRef ds:uri="0a932bcf-489a-45c8-be82-b728b35eaba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2005</Words>
  <Application>Microsoft Macintosh PowerPoint</Application>
  <PresentationFormat>Widescreen</PresentationFormat>
  <Paragraphs>260</Paragraphs>
  <Slides>27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Arial Narrow</vt:lpstr>
      <vt:lpstr>Calibri</vt:lpstr>
      <vt:lpstr>Gatsby</vt:lpstr>
      <vt:lpstr>Science</vt:lpstr>
      <vt:lpstr>In this lesson, we will:</vt:lpstr>
      <vt:lpstr>Your brief</vt:lpstr>
      <vt:lpstr>Stages of a literature review and report</vt:lpstr>
      <vt:lpstr>In this lesson you will:</vt:lpstr>
      <vt:lpstr>Reliability of a source</vt:lpstr>
      <vt:lpstr>New skill: Evaluating reliability of sources</vt:lpstr>
      <vt:lpstr>Using a reliability checklist</vt:lpstr>
      <vt:lpstr>Currency</vt:lpstr>
      <vt:lpstr>Currency</vt:lpstr>
      <vt:lpstr>Author</vt:lpstr>
      <vt:lpstr>Publication</vt:lpstr>
      <vt:lpstr>Accuracy</vt:lpstr>
      <vt:lpstr>Bias</vt:lpstr>
      <vt:lpstr>Bias</vt:lpstr>
      <vt:lpstr>Links</vt:lpstr>
      <vt:lpstr>Evidence</vt:lpstr>
      <vt:lpstr>Critical reliability checks</vt:lpstr>
      <vt:lpstr>Writing a summary</vt:lpstr>
      <vt:lpstr>Evaluating reliability</vt:lpstr>
      <vt:lpstr>Evaluating the photosynthesis sources</vt:lpstr>
      <vt:lpstr>Relevance</vt:lpstr>
      <vt:lpstr>New skill: Deciding which sources to use</vt:lpstr>
      <vt:lpstr>Deciding task</vt:lpstr>
      <vt:lpstr>Evaluation</vt:lpstr>
      <vt:lpstr>In this lesson, we have:</vt:lpstr>
      <vt:lpstr>Consolidation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Madeleine Eames</cp:lastModifiedBy>
  <cp:revision>126</cp:revision>
  <dcterms:created xsi:type="dcterms:W3CDTF">2023-06-07T14:08:23Z</dcterms:created>
  <dcterms:modified xsi:type="dcterms:W3CDTF">2026-08-13T14:53:41Z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0x010100FDAC6911050A2A42B87D3265732E493C</vt:lpwstr>
  </property>
  <property fmtid="{D5CDD505-2E9C-101B-9397-08002B2CF9AE}" pid="3" name="MediaServiceImageTags">
    <vt:lpwstr/>
  </property>
</Properties>
</file>