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267" r:id="rId5"/>
    <p:sldId id="275" r:id="rId6"/>
    <p:sldId id="331" r:id="rId7"/>
    <p:sldId id="284" r:id="rId8"/>
    <p:sldId id="313" r:id="rId9"/>
    <p:sldId id="270" r:id="rId10"/>
    <p:sldId id="330" r:id="rId11"/>
    <p:sldId id="329" r:id="rId12"/>
    <p:sldId id="314" r:id="rId13"/>
    <p:sldId id="315" r:id="rId14"/>
    <p:sldId id="318" r:id="rId15"/>
    <p:sldId id="287" r:id="rId16"/>
    <p:sldId id="320" r:id="rId17"/>
    <p:sldId id="321" r:id="rId18"/>
    <p:sldId id="326" r:id="rId19"/>
    <p:sldId id="325" r:id="rId20"/>
    <p:sldId id="322" r:id="rId21"/>
    <p:sldId id="323" r:id="rId22"/>
    <p:sldId id="324" r:id="rId23"/>
    <p:sldId id="327" r:id="rId24"/>
    <p:sldId id="332" r:id="rId25"/>
    <p:sldId id="333" r:id="rId26"/>
    <p:sldId id="334" r:id="rId27"/>
    <p:sldId id="335" r:id="rId28"/>
    <p:sldId id="336" r:id="rId29"/>
    <p:sldId id="337" r:id="rId30"/>
    <p:sldId id="344" r:id="rId31"/>
    <p:sldId id="343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19" r:id="rId41"/>
    <p:sldId id="268" r:id="rId42"/>
    <p:sldId id="308" r:id="rId43"/>
    <p:sldId id="311" r:id="rId44"/>
    <p:sldId id="297" r:id="rId45"/>
    <p:sldId id="271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570770-4CB6-1A3F-04CA-BCE03694552C}" name="alison.ackroyd@midkent.ac.uk" initials="al" userId="S::urn:spo:guest#alison.ackroyd@midkent.ac.uk::" providerId="AD"/>
  <p188:author id="{77B6C07F-E305-778C-115A-ED5AF820FEE3}" name="Julie Thornton" initials="JT" userId="ee018b023abe48e7" providerId="Windows Live"/>
  <p188:author id="{53DDCDD7-9D13-6DB3-652B-2BE3D921AC86}" name="Gemma Young" initials="GY" userId="652694ebf482f56f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EBE"/>
    <a:srgbClr val="FEBB00"/>
    <a:srgbClr val="FEF5EE"/>
    <a:srgbClr val="C7DF85"/>
    <a:srgbClr val="432673"/>
    <a:srgbClr val="88A2FF"/>
    <a:srgbClr val="8E53EF"/>
    <a:srgbClr val="F1995C"/>
    <a:srgbClr val="851414"/>
    <a:srgbClr val="466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B7077E-CF7F-485D-B621-31BA5BF35D9E}" v="2" dt="2026-07-20T14:08:21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3" autoAdjust="0"/>
    <p:restoredTop sz="82598" autoAdjust="0"/>
  </p:normalViewPr>
  <p:slideViewPr>
    <p:cSldViewPr snapToGrid="0">
      <p:cViewPr varScale="1">
        <p:scale>
          <a:sx n="89" d="100"/>
          <a:sy n="89" d="100"/>
        </p:scale>
        <p:origin x="1432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Young" userId="652694ebf482f56f" providerId="LiveId" clId="{FE0EAF80-DE1A-4442-9605-CCC5F0395725}"/>
    <pc:docChg chg="undo custSel modSld modMainMaster">
      <pc:chgData name="Gemma Young" userId="652694ebf482f56f" providerId="LiveId" clId="{FE0EAF80-DE1A-4442-9605-CCC5F0395725}" dt="2026-07-20T14:17:49.900" v="113" actId="20577"/>
      <pc:docMkLst>
        <pc:docMk/>
      </pc:docMkLst>
      <pc:sldChg chg="modSp mod">
        <pc:chgData name="Gemma Young" userId="652694ebf482f56f" providerId="LiveId" clId="{FE0EAF80-DE1A-4442-9605-CCC5F0395725}" dt="2026-07-02T09:22:42.280" v="24" actId="114"/>
        <pc:sldMkLst>
          <pc:docMk/>
          <pc:sldMk cId="4088237139" sldId="268"/>
        </pc:sldMkLst>
        <pc:spChg chg="mod">
          <ac:chgData name="Gemma Young" userId="652694ebf482f56f" providerId="LiveId" clId="{FE0EAF80-DE1A-4442-9605-CCC5F0395725}" dt="2026-07-01T13:36:41.342" v="0" actId="207"/>
          <ac:spMkLst>
            <pc:docMk/>
            <pc:sldMk cId="4088237139" sldId="268"/>
            <ac:spMk id="2" creationId="{FD29132E-5DC2-CF7B-6F39-7E15EBC54FC1}"/>
          </ac:spMkLst>
        </pc:spChg>
        <pc:spChg chg="mod">
          <ac:chgData name="Gemma Young" userId="652694ebf482f56f" providerId="LiveId" clId="{FE0EAF80-DE1A-4442-9605-CCC5F0395725}" dt="2026-07-02T09:22:42.280" v="24" actId="114"/>
          <ac:spMkLst>
            <pc:docMk/>
            <pc:sldMk cId="4088237139" sldId="268"/>
            <ac:spMk id="13" creationId="{B696A1DD-A848-8906-A8FC-4A48AA94E155}"/>
          </ac:spMkLst>
        </pc:spChg>
      </pc:sldChg>
      <pc:sldChg chg="modSp mod">
        <pc:chgData name="Gemma Young" userId="652694ebf482f56f" providerId="LiveId" clId="{FE0EAF80-DE1A-4442-9605-CCC5F0395725}" dt="2026-07-20T14:08:39.258" v="78" actId="20577"/>
        <pc:sldMkLst>
          <pc:docMk/>
          <pc:sldMk cId="78386781" sldId="270"/>
        </pc:sldMkLst>
        <pc:spChg chg="mod">
          <ac:chgData name="Gemma Young" userId="652694ebf482f56f" providerId="LiveId" clId="{FE0EAF80-DE1A-4442-9605-CCC5F0395725}" dt="2026-07-20T14:08:31.993" v="66" actId="20577"/>
          <ac:spMkLst>
            <pc:docMk/>
            <pc:sldMk cId="78386781" sldId="270"/>
            <ac:spMk id="4" creationId="{32EF72C4-170E-1538-4C3B-4564BA8EF48C}"/>
          </ac:spMkLst>
        </pc:spChg>
        <pc:spChg chg="mod">
          <ac:chgData name="Gemma Young" userId="652694ebf482f56f" providerId="LiveId" clId="{FE0EAF80-DE1A-4442-9605-CCC5F0395725}" dt="2026-07-09T10:34:42.413" v="42" actId="20577"/>
          <ac:spMkLst>
            <pc:docMk/>
            <pc:sldMk cId="78386781" sldId="270"/>
            <ac:spMk id="8" creationId="{ABB47FDA-98F4-A50F-B19C-8E1F34E16996}"/>
          </ac:spMkLst>
        </pc:spChg>
        <pc:spChg chg="mod">
          <ac:chgData name="Gemma Young" userId="652694ebf482f56f" providerId="LiveId" clId="{FE0EAF80-DE1A-4442-9605-CCC5F0395725}" dt="2026-07-20T14:08:39.258" v="78" actId="20577"/>
          <ac:spMkLst>
            <pc:docMk/>
            <pc:sldMk cId="78386781" sldId="270"/>
            <ac:spMk id="9" creationId="{661AB3ED-1853-6C25-C5DE-EC7CBFD81F18}"/>
          </ac:spMkLst>
        </pc:spChg>
      </pc:sldChg>
      <pc:sldChg chg="modSp mod">
        <pc:chgData name="Gemma Young" userId="652694ebf482f56f" providerId="LiveId" clId="{FE0EAF80-DE1A-4442-9605-CCC5F0395725}" dt="2026-07-09T10:38:43.282" v="58" actId="20577"/>
        <pc:sldMkLst>
          <pc:docMk/>
          <pc:sldMk cId="205873160" sldId="271"/>
        </pc:sldMkLst>
        <pc:spChg chg="mod">
          <ac:chgData name="Gemma Young" userId="652694ebf482f56f" providerId="LiveId" clId="{FE0EAF80-DE1A-4442-9605-CCC5F0395725}" dt="2026-07-09T10:38:43.282" v="58" actId="20577"/>
          <ac:spMkLst>
            <pc:docMk/>
            <pc:sldMk cId="205873160" sldId="271"/>
            <ac:spMk id="2" creationId="{28C25D94-9F77-B39D-E558-FE9AC170E3D8}"/>
          </ac:spMkLst>
        </pc:spChg>
        <pc:spChg chg="mod">
          <ac:chgData name="Gemma Young" userId="652694ebf482f56f" providerId="LiveId" clId="{FE0EAF80-DE1A-4442-9605-CCC5F0395725}" dt="2026-07-09T10:38:35.896" v="50" actId="20577"/>
          <ac:spMkLst>
            <pc:docMk/>
            <pc:sldMk cId="205873160" sldId="271"/>
            <ac:spMk id="4" creationId="{7FC65EDB-2082-B5AE-8AF7-F902E9E71726}"/>
          </ac:spMkLst>
        </pc:spChg>
      </pc:sldChg>
      <pc:sldChg chg="modSp mod">
        <pc:chgData name="Gemma Young" userId="652694ebf482f56f" providerId="LiveId" clId="{FE0EAF80-DE1A-4442-9605-CCC5F0395725}" dt="2026-07-20T14:17:41.765" v="105" actId="20577"/>
        <pc:sldMkLst>
          <pc:docMk/>
          <pc:sldMk cId="1909282723" sldId="284"/>
        </pc:sldMkLst>
        <pc:spChg chg="mod">
          <ac:chgData name="Gemma Young" userId="652694ebf482f56f" providerId="LiveId" clId="{FE0EAF80-DE1A-4442-9605-CCC5F0395725}" dt="2026-07-20T14:17:41.765" v="105" actId="20577"/>
          <ac:spMkLst>
            <pc:docMk/>
            <pc:sldMk cId="1909282723" sldId="284"/>
            <ac:spMk id="15" creationId="{B658762D-C53D-EA00-2B4E-3D2ACCC6D8AF}"/>
          </ac:spMkLst>
        </pc:spChg>
      </pc:sldChg>
      <pc:sldChg chg="addSp delSp modSp mod">
        <pc:chgData name="Gemma Young" userId="652694ebf482f56f" providerId="LiveId" clId="{FE0EAF80-DE1A-4442-9605-CCC5F0395725}" dt="2026-07-01T13:50:03.283" v="23" actId="14100"/>
        <pc:sldMkLst>
          <pc:docMk/>
          <pc:sldMk cId="3220812726" sldId="287"/>
        </pc:sldMkLst>
        <pc:spChg chg="mod">
          <ac:chgData name="Gemma Young" userId="652694ebf482f56f" providerId="LiveId" clId="{FE0EAF80-DE1A-4442-9605-CCC5F0395725}" dt="2026-07-01T13:43:51.170" v="1" actId="20577"/>
          <ac:spMkLst>
            <pc:docMk/>
            <pc:sldMk cId="3220812726" sldId="287"/>
            <ac:spMk id="7" creationId="{53B94777-894C-C4EF-0866-632F7209A4D2}"/>
          </ac:spMkLst>
        </pc:spChg>
        <pc:picChg chg="add mod">
          <ac:chgData name="Gemma Young" userId="652694ebf482f56f" providerId="LiveId" clId="{FE0EAF80-DE1A-4442-9605-CCC5F0395725}" dt="2026-07-01T13:50:03.283" v="23" actId="14100"/>
          <ac:picMkLst>
            <pc:docMk/>
            <pc:sldMk cId="3220812726" sldId="287"/>
            <ac:picMk id="3" creationId="{EEFE12B6-F340-5576-EC17-7DB66068CD3E}"/>
          </ac:picMkLst>
        </pc:picChg>
      </pc:sldChg>
      <pc:sldChg chg="modSp mod">
        <pc:chgData name="Gemma Young" userId="652694ebf482f56f" providerId="LiveId" clId="{FE0EAF80-DE1A-4442-9605-CCC5F0395725}" dt="2026-07-20T14:17:49.900" v="113" actId="20577"/>
        <pc:sldMkLst>
          <pc:docMk/>
          <pc:sldMk cId="832514519" sldId="331"/>
        </pc:sldMkLst>
        <pc:spChg chg="mod">
          <ac:chgData name="Gemma Young" userId="652694ebf482f56f" providerId="LiveId" clId="{FE0EAF80-DE1A-4442-9605-CCC5F0395725}" dt="2026-07-20T14:17:49.900" v="113" actId="20577"/>
          <ac:spMkLst>
            <pc:docMk/>
            <pc:sldMk cId="832514519" sldId="331"/>
            <ac:spMk id="2" creationId="{ADB1FB03-C3D0-272D-671D-8A2D692CE4D5}"/>
          </ac:spMkLst>
        </pc:spChg>
      </pc:sldChg>
      <pc:sldMasterChg chg="modSldLayout">
        <pc:chgData name="Gemma Young" userId="652694ebf482f56f" providerId="LiveId" clId="{FE0EAF80-DE1A-4442-9605-CCC5F0395725}" dt="2026-07-01T13:47:33.649" v="17" actId="478"/>
        <pc:sldMasterMkLst>
          <pc:docMk/>
          <pc:sldMasterMk cId="2975293567" sldId="2147483648"/>
        </pc:sldMasterMkLst>
        <pc:sldLayoutChg chg="addSp delSp modSp mod">
          <pc:chgData name="Gemma Young" userId="652694ebf482f56f" providerId="LiveId" clId="{FE0EAF80-DE1A-4442-9605-CCC5F0395725}" dt="2026-07-01T13:47:33.649" v="17" actId="478"/>
          <pc:sldLayoutMkLst>
            <pc:docMk/>
            <pc:sldMasterMk cId="2975293567" sldId="2147483648"/>
            <pc:sldLayoutMk cId="3409507356" sldId="2147483666"/>
          </pc:sldLayoutMkLst>
          <pc:picChg chg="add del">
            <ac:chgData name="Gemma Young" userId="652694ebf482f56f" providerId="LiveId" clId="{FE0EAF80-DE1A-4442-9605-CCC5F0395725}" dt="2026-07-01T13:47:33.649" v="17" actId="478"/>
            <ac:picMkLst>
              <pc:docMk/>
              <pc:sldMasterMk cId="2975293567" sldId="2147483648"/>
              <pc:sldLayoutMk cId="3409507356" sldId="2147483666"/>
              <ac:picMk id="7" creationId="{6AA1B9EF-BFF6-8384-4108-BD23D27513DC}"/>
            </ac:picMkLst>
          </pc:pic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7" qsCatId="simple" csTypeId="urn:microsoft.com/office/officeart/2005/8/colors/colorful1#7" csCatId="colorful" phldr="1"/>
      <dgm:spPr/>
      <dgm:t>
        <a:bodyPr/>
        <a:lstStyle/>
        <a:p>
          <a:endParaRPr lang="en-GB"/>
        </a:p>
      </dgm:t>
    </dgm:pt>
    <dgm:pt modelId="{665FF57D-4610-4650-8F93-222CB82C848E}">
      <dgm:prSet phldrT="[Text]" phldr="0" custT="1"/>
      <dgm:spPr>
        <a:solidFill>
          <a:srgbClr val="851414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49B0D2-D32A-4F77-A8C0-78B145A5A363}" type="parTrans" cxnId="{5C5B1CEF-6A57-4420-9AD1-8A1CF5F0E954}">
      <dgm:prSet/>
      <dgm:spPr/>
      <dgm:t>
        <a:bodyPr/>
        <a:lstStyle/>
        <a:p>
          <a:endParaRPr lang="en-GB" sz="1800"/>
        </a:p>
      </dgm:t>
    </dgm:pt>
    <dgm:pt modelId="{4AC4C890-D841-4A05-8B7D-5DA0E93BC679}" type="sibTrans" cxnId="{5C5B1CEF-6A57-4420-9AD1-8A1CF5F0E954}">
      <dgm:prSet/>
      <dgm:spPr/>
      <dgm:t>
        <a:bodyPr/>
        <a:lstStyle/>
        <a:p>
          <a:endParaRPr lang="en-GB" sz="1800"/>
        </a:p>
      </dgm:t>
    </dgm:pt>
    <dgm:pt modelId="{5C106B0F-0EA4-4FB8-9E54-6153A92E030F}">
      <dgm:prSet phldrT="[Text]" phldr="0" custT="1"/>
      <dgm:spPr>
        <a:solidFill>
          <a:srgbClr val="F1995C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80B30D-26EC-4904-8E40-BA4A83407282}" type="parTrans" cxnId="{700B86A7-038B-46AD-9C4F-924303D1EE22}">
      <dgm:prSet/>
      <dgm:spPr/>
      <dgm:t>
        <a:bodyPr/>
        <a:lstStyle/>
        <a:p>
          <a:endParaRPr lang="en-GB" sz="1800"/>
        </a:p>
      </dgm:t>
    </dgm:pt>
    <dgm:pt modelId="{1039A2F0-46A9-44D2-9F7A-9F06AC31C550}" type="sibTrans" cxnId="{700B86A7-038B-46AD-9C4F-924303D1EE22}">
      <dgm:prSet/>
      <dgm:spPr/>
      <dgm:t>
        <a:bodyPr/>
        <a:lstStyle/>
        <a:p>
          <a:endParaRPr lang="en-GB" sz="1800"/>
        </a:p>
      </dgm:t>
    </dgm:pt>
    <dgm:pt modelId="{6E3A07B6-3DDA-4894-85BE-31CAAD9FF41E}">
      <dgm:prSet phldrT="[Text]" phldr="0" custT="1"/>
      <dgm:spPr>
        <a:solidFill>
          <a:srgbClr val="8E53E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BBBE9-DDEB-4AE2-968D-DD2E01B9DD0A}" type="parTrans" cxnId="{F38FFC98-9ED2-4B70-8356-5BFB5E01C0CA}">
      <dgm:prSet/>
      <dgm:spPr/>
      <dgm:t>
        <a:bodyPr/>
        <a:lstStyle/>
        <a:p>
          <a:endParaRPr lang="en-GB" sz="1800"/>
        </a:p>
      </dgm:t>
    </dgm:pt>
    <dgm:pt modelId="{4B374DEA-CBF5-4656-A821-68C883101D22}" type="sibTrans" cxnId="{F38FFC98-9ED2-4B70-8356-5BFB5E01C0CA}">
      <dgm:prSet/>
      <dgm:spPr/>
      <dgm:t>
        <a:bodyPr/>
        <a:lstStyle/>
        <a:p>
          <a:endParaRPr lang="en-GB" sz="1800"/>
        </a:p>
      </dgm:t>
    </dgm:pt>
    <dgm:pt modelId="{F7E50245-ADF4-4CB5-9F36-7D3A1F9EBD63}">
      <dgm:prSet phldrT="[Text]" phldr="0" custT="1"/>
      <dgm:spPr>
        <a:solidFill>
          <a:srgbClr val="88A2F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850B86-A759-4C14-9DB6-0DDB5A4B571C}" type="parTrans" cxnId="{26685E03-6FA3-4CB7-AE2C-CBB8491B8193}">
      <dgm:prSet/>
      <dgm:spPr/>
      <dgm:t>
        <a:bodyPr/>
        <a:lstStyle/>
        <a:p>
          <a:endParaRPr lang="en-GB" sz="1800"/>
        </a:p>
      </dgm:t>
    </dgm:pt>
    <dgm:pt modelId="{9029A508-40A4-4134-8411-5BD310B3BE98}" type="sibTrans" cxnId="{26685E03-6FA3-4CB7-AE2C-CBB8491B8193}">
      <dgm:prSet/>
      <dgm:spPr/>
      <dgm:t>
        <a:bodyPr/>
        <a:lstStyle/>
        <a:p>
          <a:endParaRPr lang="en-GB" sz="1800"/>
        </a:p>
      </dgm:t>
    </dgm:pt>
    <dgm:pt modelId="{72988FEF-21EE-4A57-BEB6-620AA20C0725}">
      <dgm:prSet custT="1"/>
      <dgm:spPr>
        <a:solidFill>
          <a:srgbClr val="C7DF85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1E259-60C8-4311-84F7-FB9FF49615C9}" type="parTrans" cxnId="{CA06AE46-DFA7-41D5-8007-9296A23CDBD4}">
      <dgm:prSet/>
      <dgm:spPr/>
      <dgm:t>
        <a:bodyPr/>
        <a:lstStyle/>
        <a:p>
          <a:endParaRPr lang="en-GB" sz="1800"/>
        </a:p>
      </dgm:t>
    </dgm:pt>
    <dgm:pt modelId="{2048D77B-B336-4F81-B861-620B6FCA4C17}" type="sibTrans" cxnId="{CA06AE46-DFA7-41D5-8007-9296A23CDBD4}">
      <dgm:prSet/>
      <dgm:spPr/>
      <dgm:t>
        <a:bodyPr/>
        <a:lstStyle/>
        <a:p>
          <a:endParaRPr lang="en-GB" sz="1800"/>
        </a:p>
      </dgm:t>
    </dgm:pt>
    <dgm:pt modelId="{FC030C4C-5DDE-42CA-8AF8-7F0CCDD6B50E}">
      <dgm:prSet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BEC0C7-CDAC-47DB-8D02-E025DF14939A}" type="parTrans" cxnId="{D3A9202A-1EC8-4092-BC4E-AFC11A18144F}">
      <dgm:prSet/>
      <dgm:spPr/>
      <dgm:t>
        <a:bodyPr/>
        <a:lstStyle/>
        <a:p>
          <a:endParaRPr lang="en-GB" sz="1800"/>
        </a:p>
      </dgm:t>
    </dgm:pt>
    <dgm:pt modelId="{B408B9F0-9DFB-4DCD-8726-30646A10DF87}" type="sibTrans" cxnId="{D3A9202A-1EC8-4092-BC4E-AFC11A18144F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4E9F8F4D-EC79-4313-BBB2-D79CCFE13A41}" type="pres">
      <dgm:prSet presAssocID="{FC030C4C-5DDE-42CA-8AF8-7F0CCDD6B50E}" presName="boxAndChildren" presStyleCnt="0"/>
      <dgm:spPr/>
    </dgm:pt>
    <dgm:pt modelId="{D02B7570-12F1-43D4-9EE8-41E25741D8AE}" type="pres">
      <dgm:prSet presAssocID="{FC030C4C-5DDE-42CA-8AF8-7F0CCDD6B50E}" presName="parentTextBox" presStyleLbl="node1" presStyleIdx="0" presStyleCnt="6"/>
      <dgm:spPr/>
    </dgm:pt>
    <dgm:pt modelId="{BAF55537-CBE6-4A84-9AF7-B61E9AD63B28}" type="pres">
      <dgm:prSet presAssocID="{2048D77B-B336-4F81-B861-620B6FCA4C17}" presName="sp" presStyleCnt="0"/>
      <dgm:spPr/>
    </dgm:pt>
    <dgm:pt modelId="{FAE3194B-2A43-4639-9687-25D50FB92311}" type="pres">
      <dgm:prSet presAssocID="{72988FEF-21EE-4A57-BEB6-620AA20C0725}" presName="arrowAndChildren" presStyleCnt="0"/>
      <dgm:spPr/>
    </dgm:pt>
    <dgm:pt modelId="{1D13F211-5BF5-43D3-8FD0-11CE4588D70A}" type="pres">
      <dgm:prSet presAssocID="{72988FEF-21EE-4A57-BEB6-620AA20C0725}" presName="parentTextArrow" presStyleLbl="node1" presStyleIdx="1" presStyleCnt="6"/>
      <dgm:spPr/>
    </dgm:pt>
    <dgm:pt modelId="{319C19DE-1E5F-4B22-8EF0-CA6A25955CC7}" type="pres">
      <dgm:prSet presAssocID="{9029A508-40A4-4134-8411-5BD310B3BE98}" presName="sp" presStyleCnt="0"/>
      <dgm:spPr/>
    </dgm:pt>
    <dgm:pt modelId="{B2F05753-84E6-4444-8343-F2818266170E}" type="pres">
      <dgm:prSet presAssocID="{F7E50245-ADF4-4CB5-9F36-7D3A1F9EBD63}" presName="arrowAndChildren" presStyleCnt="0"/>
      <dgm:spPr/>
    </dgm:pt>
    <dgm:pt modelId="{4FCBE86A-EC1E-4460-A540-0C0CBA30BFAB}" type="pres">
      <dgm:prSet presAssocID="{F7E50245-ADF4-4CB5-9F36-7D3A1F9EBD63}" presName="parentTextArrow" presStyleLbl="node1" presStyleIdx="2" presStyleCnt="6"/>
      <dgm:spPr/>
    </dgm:pt>
    <dgm:pt modelId="{F608F173-9D83-4FF1-BA8E-DC6CC7E363FA}" type="pres">
      <dgm:prSet presAssocID="{4B374DEA-CBF5-4656-A821-68C883101D22}" presName="sp" presStyleCnt="0"/>
      <dgm:spPr/>
    </dgm:pt>
    <dgm:pt modelId="{9CA3B3BA-283C-4285-A955-CA89629B468D}" type="pres">
      <dgm:prSet presAssocID="{6E3A07B6-3DDA-4894-85BE-31CAAD9FF41E}" presName="arrowAndChildren" presStyleCnt="0"/>
      <dgm:spPr/>
    </dgm:pt>
    <dgm:pt modelId="{164719C4-7421-4360-8B14-94ABA11D3326}" type="pres">
      <dgm:prSet presAssocID="{6E3A07B6-3DDA-4894-85BE-31CAAD9FF41E}" presName="parentTextArrow" presStyleLbl="node1" presStyleIdx="3" presStyleCnt="6"/>
      <dgm:spPr/>
    </dgm:pt>
    <dgm:pt modelId="{FB6FE5FB-B1EC-4308-9E2D-CEC48D76EAAE}" type="pres">
      <dgm:prSet presAssocID="{1039A2F0-46A9-44D2-9F7A-9F06AC31C550}" presName="sp" presStyleCnt="0"/>
      <dgm:spPr/>
    </dgm:pt>
    <dgm:pt modelId="{7DF3816D-AC08-471F-9007-45B5A0069399}" type="pres">
      <dgm:prSet presAssocID="{5C106B0F-0EA4-4FB8-9E54-6153A92E030F}" presName="arrowAndChildren" presStyleCnt="0"/>
      <dgm:spPr/>
    </dgm:pt>
    <dgm:pt modelId="{42BEEED0-B31B-4372-8933-5D723E8FBB91}" type="pres">
      <dgm:prSet presAssocID="{5C106B0F-0EA4-4FB8-9E54-6153A92E030F}" presName="parentTextArrow" presStyleLbl="node1" presStyleIdx="4" presStyleCnt="6"/>
      <dgm:spPr/>
    </dgm:pt>
    <dgm:pt modelId="{E0CE238A-A983-4AD5-91EA-81C9ABB5A190}" type="pres">
      <dgm:prSet presAssocID="{4AC4C890-D841-4A05-8B7D-5DA0E93BC679}" presName="sp" presStyleCnt="0"/>
      <dgm:spPr/>
    </dgm:pt>
    <dgm:pt modelId="{65461188-90F5-4C62-A882-F2E1831DC506}" type="pres">
      <dgm:prSet presAssocID="{665FF57D-4610-4650-8F93-222CB82C848E}" presName="arrowAndChildren" presStyleCnt="0"/>
      <dgm:spPr/>
    </dgm:pt>
    <dgm:pt modelId="{A439AE3A-190E-4117-81D0-31B22C7A1B1C}" type="pres">
      <dgm:prSet presAssocID="{665FF57D-4610-4650-8F93-222CB82C848E}" presName="parentTextArrow" presStyleLbl="node1" presStyleIdx="5" presStyleCnt="6"/>
      <dgm:spPr/>
    </dgm:pt>
  </dgm:ptLst>
  <dgm:cxnLst>
    <dgm:cxn modelId="{26685E03-6FA3-4CB7-AE2C-CBB8491B8193}" srcId="{DFB8ABC4-B160-4D34-8E9B-9822B95E54BC}" destId="{F7E50245-ADF4-4CB5-9F36-7D3A1F9EBD63}" srcOrd="3" destOrd="0" parTransId="{27850B86-A759-4C14-9DB6-0DDB5A4B571C}" sibTransId="{9029A508-40A4-4134-8411-5BD310B3BE98}"/>
    <dgm:cxn modelId="{234C7420-3FA2-4B7B-A532-5733B536A6D6}" type="presOf" srcId="{F7E50245-ADF4-4CB5-9F36-7D3A1F9EBD63}" destId="{4FCBE86A-EC1E-4460-A540-0C0CBA30BFAB}" srcOrd="0" destOrd="0" presId="urn:microsoft.com/office/officeart/2005/8/layout/process4"/>
    <dgm:cxn modelId="{D3A9202A-1EC8-4092-BC4E-AFC11A18144F}" srcId="{DFB8ABC4-B160-4D34-8E9B-9822B95E54BC}" destId="{FC030C4C-5DDE-42CA-8AF8-7F0CCDD6B50E}" srcOrd="5" destOrd="0" parTransId="{D5BEC0C7-CDAC-47DB-8D02-E025DF14939A}" sibTransId="{B408B9F0-9DFB-4DCD-8726-30646A10DF87}"/>
    <dgm:cxn modelId="{118CE92F-FD64-49FD-B298-C976A73E3FF4}" type="presOf" srcId="{6E3A07B6-3DDA-4894-85BE-31CAAD9FF41E}" destId="{164719C4-7421-4360-8B14-94ABA11D3326}" srcOrd="0" destOrd="0" presId="urn:microsoft.com/office/officeart/2005/8/layout/process4"/>
    <dgm:cxn modelId="{3F3D373D-ABFE-4D96-9E5F-041303C6324B}" type="presOf" srcId="{665FF57D-4610-4650-8F93-222CB82C848E}" destId="{A439AE3A-190E-4117-81D0-31B22C7A1B1C}" srcOrd="0" destOrd="0" presId="urn:microsoft.com/office/officeart/2005/8/layout/process4"/>
    <dgm:cxn modelId="{CA06AE46-DFA7-41D5-8007-9296A23CDBD4}" srcId="{DFB8ABC4-B160-4D34-8E9B-9822B95E54BC}" destId="{72988FEF-21EE-4A57-BEB6-620AA20C0725}" srcOrd="4" destOrd="0" parTransId="{C3C1E259-60C8-4311-84F7-FB9FF49615C9}" sibTransId="{2048D77B-B336-4F81-B861-620B6FCA4C17}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58047A64-93F3-481B-BB5D-851E0DDF296E}" type="presOf" srcId="{72988FEF-21EE-4A57-BEB6-620AA20C0725}" destId="{1D13F211-5BF5-43D3-8FD0-11CE4588D70A}" srcOrd="0" destOrd="0" presId="urn:microsoft.com/office/officeart/2005/8/layout/process4"/>
    <dgm:cxn modelId="{50D91671-9CB2-4793-B1A4-34514024CDB8}" type="presOf" srcId="{5C106B0F-0EA4-4FB8-9E54-6153A92E030F}" destId="{42BEEED0-B31B-4372-8933-5D723E8FBB91}" srcOrd="0" destOrd="0" presId="urn:microsoft.com/office/officeart/2005/8/layout/process4"/>
    <dgm:cxn modelId="{3D8FF996-A193-4BD7-A24A-CA9D1987C360}" type="presOf" srcId="{FC030C4C-5DDE-42CA-8AF8-7F0CCDD6B50E}" destId="{D02B7570-12F1-43D4-9EE8-41E25741D8AE}" srcOrd="0" destOrd="0" presId="urn:microsoft.com/office/officeart/2005/8/layout/process4"/>
    <dgm:cxn modelId="{F38FFC98-9ED2-4B70-8356-5BFB5E01C0CA}" srcId="{DFB8ABC4-B160-4D34-8E9B-9822B95E54BC}" destId="{6E3A07B6-3DDA-4894-85BE-31CAAD9FF41E}" srcOrd="2" destOrd="0" parTransId="{1F4BBBE9-DDEB-4AE2-968D-DD2E01B9DD0A}" sibTransId="{4B374DEA-CBF5-4656-A821-68C883101D22}"/>
    <dgm:cxn modelId="{700B86A7-038B-46AD-9C4F-924303D1EE22}" srcId="{DFB8ABC4-B160-4D34-8E9B-9822B95E54BC}" destId="{5C106B0F-0EA4-4FB8-9E54-6153A92E030F}" srcOrd="1" destOrd="0" parTransId="{3380B30D-26EC-4904-8E40-BA4A83407282}" sibTransId="{1039A2F0-46A9-44D2-9F7A-9F06AC31C550}"/>
    <dgm:cxn modelId="{5C5B1CEF-6A57-4420-9AD1-8A1CF5F0E954}" srcId="{DFB8ABC4-B160-4D34-8E9B-9822B95E54BC}" destId="{665FF57D-4610-4650-8F93-222CB82C848E}" srcOrd="0" destOrd="0" parTransId="{7849B0D2-D32A-4F77-A8C0-78B145A5A363}" sibTransId="{4AC4C890-D841-4A05-8B7D-5DA0E93BC679}"/>
    <dgm:cxn modelId="{4E9175B3-DBEE-4FE8-A0A4-9D8DB89D8A46}" type="presParOf" srcId="{311B98F9-F463-4D72-BE8A-58864242AD95}" destId="{4E9F8F4D-EC79-4313-BBB2-D79CCFE13A41}" srcOrd="0" destOrd="0" presId="urn:microsoft.com/office/officeart/2005/8/layout/process4"/>
    <dgm:cxn modelId="{B5F7C009-45E2-4EBA-B809-E72E5AB7638F}" type="presParOf" srcId="{4E9F8F4D-EC79-4313-BBB2-D79CCFE13A41}" destId="{D02B7570-12F1-43D4-9EE8-41E25741D8AE}" srcOrd="0" destOrd="0" presId="urn:microsoft.com/office/officeart/2005/8/layout/process4"/>
    <dgm:cxn modelId="{2646E404-0DD4-477E-BBF9-14908CBE63A2}" type="presParOf" srcId="{311B98F9-F463-4D72-BE8A-58864242AD95}" destId="{BAF55537-CBE6-4A84-9AF7-B61E9AD63B28}" srcOrd="1" destOrd="0" presId="urn:microsoft.com/office/officeart/2005/8/layout/process4"/>
    <dgm:cxn modelId="{3534A54D-3C8A-4548-A8D0-1218F8C8C8CB}" type="presParOf" srcId="{311B98F9-F463-4D72-BE8A-58864242AD95}" destId="{FAE3194B-2A43-4639-9687-25D50FB92311}" srcOrd="2" destOrd="0" presId="urn:microsoft.com/office/officeart/2005/8/layout/process4"/>
    <dgm:cxn modelId="{2EBC6D57-71C5-4F3E-A3A6-4FE6EEE3A6D1}" type="presParOf" srcId="{FAE3194B-2A43-4639-9687-25D50FB92311}" destId="{1D13F211-5BF5-43D3-8FD0-11CE4588D70A}" srcOrd="0" destOrd="0" presId="urn:microsoft.com/office/officeart/2005/8/layout/process4"/>
    <dgm:cxn modelId="{7D088F7F-1FBF-46AE-B60E-5298FF71A97F}" type="presParOf" srcId="{311B98F9-F463-4D72-BE8A-58864242AD95}" destId="{319C19DE-1E5F-4B22-8EF0-CA6A25955CC7}" srcOrd="3" destOrd="0" presId="urn:microsoft.com/office/officeart/2005/8/layout/process4"/>
    <dgm:cxn modelId="{80A109A0-7BDA-4E7F-9DCC-AFA8C72CB26B}" type="presParOf" srcId="{311B98F9-F463-4D72-BE8A-58864242AD95}" destId="{B2F05753-84E6-4444-8343-F2818266170E}" srcOrd="4" destOrd="0" presId="urn:microsoft.com/office/officeart/2005/8/layout/process4"/>
    <dgm:cxn modelId="{3A81D7BE-5291-4BE3-826E-17FC2856BD6B}" type="presParOf" srcId="{B2F05753-84E6-4444-8343-F2818266170E}" destId="{4FCBE86A-EC1E-4460-A540-0C0CBA30BFAB}" srcOrd="0" destOrd="0" presId="urn:microsoft.com/office/officeart/2005/8/layout/process4"/>
    <dgm:cxn modelId="{DB2E07F5-4E11-4A2E-97E9-331479FC4C40}" type="presParOf" srcId="{311B98F9-F463-4D72-BE8A-58864242AD95}" destId="{F608F173-9D83-4FF1-BA8E-DC6CC7E363FA}" srcOrd="5" destOrd="0" presId="urn:microsoft.com/office/officeart/2005/8/layout/process4"/>
    <dgm:cxn modelId="{DFE724CB-2735-434F-9506-0435D16292BE}" type="presParOf" srcId="{311B98F9-F463-4D72-BE8A-58864242AD95}" destId="{9CA3B3BA-283C-4285-A955-CA89629B468D}" srcOrd="6" destOrd="0" presId="urn:microsoft.com/office/officeart/2005/8/layout/process4"/>
    <dgm:cxn modelId="{EB1AE8F0-89E7-4D6F-B82A-E429CBEE5325}" type="presParOf" srcId="{9CA3B3BA-283C-4285-A955-CA89629B468D}" destId="{164719C4-7421-4360-8B14-94ABA11D3326}" srcOrd="0" destOrd="0" presId="urn:microsoft.com/office/officeart/2005/8/layout/process4"/>
    <dgm:cxn modelId="{DF274ADB-2DDF-4EE3-BDE4-E7CF9959B343}" type="presParOf" srcId="{311B98F9-F463-4D72-BE8A-58864242AD95}" destId="{FB6FE5FB-B1EC-4308-9E2D-CEC48D76EAAE}" srcOrd="7" destOrd="0" presId="urn:microsoft.com/office/officeart/2005/8/layout/process4"/>
    <dgm:cxn modelId="{F16F90E0-CBF6-443A-A215-AEA35D8A69A4}" type="presParOf" srcId="{311B98F9-F463-4D72-BE8A-58864242AD95}" destId="{7DF3816D-AC08-471F-9007-45B5A0069399}" srcOrd="8" destOrd="0" presId="urn:microsoft.com/office/officeart/2005/8/layout/process4"/>
    <dgm:cxn modelId="{9F97D882-4B8B-47DD-86BA-EAD724B3A8CC}" type="presParOf" srcId="{7DF3816D-AC08-471F-9007-45B5A0069399}" destId="{42BEEED0-B31B-4372-8933-5D723E8FBB91}" srcOrd="0" destOrd="0" presId="urn:microsoft.com/office/officeart/2005/8/layout/process4"/>
    <dgm:cxn modelId="{315AA41E-F720-476F-A369-578AA24B34C4}" type="presParOf" srcId="{311B98F9-F463-4D72-BE8A-58864242AD95}" destId="{E0CE238A-A983-4AD5-91EA-81C9ABB5A190}" srcOrd="9" destOrd="0" presId="urn:microsoft.com/office/officeart/2005/8/layout/process4"/>
    <dgm:cxn modelId="{B76E6165-7E71-4A71-9B1E-6C48861EA9C7}" type="presParOf" srcId="{311B98F9-F463-4D72-BE8A-58864242AD95}" destId="{65461188-90F5-4C62-A882-F2E1831DC506}" srcOrd="10" destOrd="0" presId="urn:microsoft.com/office/officeart/2005/8/layout/process4"/>
    <dgm:cxn modelId="{A721956E-83BA-4CF3-BC17-F97F14455CDB}" type="presParOf" srcId="{65461188-90F5-4C62-A882-F2E1831DC506}" destId="{A439AE3A-190E-4117-81D0-31B22C7A1B1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8" qsCatId="simple" csTypeId="urn:microsoft.com/office/officeart/2005/8/colors/colorful1#8" csCatId="colorful" phldr="1"/>
      <dgm:spPr/>
      <dgm:t>
        <a:bodyPr/>
        <a:lstStyle/>
        <a:p>
          <a:endParaRPr lang="en-GB"/>
        </a:p>
      </dgm:t>
    </dgm:pt>
    <dgm:pt modelId="{72988FEF-21EE-4A57-BEB6-620AA20C0725}">
      <dgm:prSet custT="1"/>
      <dgm:spPr>
        <a:solidFill>
          <a:srgbClr val="C7DF85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1E259-60C8-4311-84F7-FB9FF49615C9}" type="parTrans" cxnId="{CA06AE46-DFA7-41D5-8007-9296A23CDBD4}">
      <dgm:prSet/>
      <dgm:spPr/>
      <dgm:t>
        <a:bodyPr/>
        <a:lstStyle/>
        <a:p>
          <a:endParaRPr lang="en-GB" sz="1800"/>
        </a:p>
      </dgm:t>
    </dgm:pt>
    <dgm:pt modelId="{2048D77B-B336-4F81-B861-620B6FCA4C17}" type="sibTrans" cxnId="{CA06AE46-DFA7-41D5-8007-9296A23CDBD4}">
      <dgm:prSet/>
      <dgm:spPr/>
      <dgm:t>
        <a:bodyPr/>
        <a:lstStyle/>
        <a:p>
          <a:endParaRPr lang="en-GB" sz="1800"/>
        </a:p>
      </dgm:t>
    </dgm:pt>
    <dgm:pt modelId="{FC030C4C-5DDE-42CA-8AF8-7F0CCDD6B50E}">
      <dgm:prSet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BEC0C7-CDAC-47DB-8D02-E025DF14939A}" type="parTrans" cxnId="{D3A9202A-1EC8-4092-BC4E-AFC11A18144F}">
      <dgm:prSet/>
      <dgm:spPr/>
      <dgm:t>
        <a:bodyPr/>
        <a:lstStyle/>
        <a:p>
          <a:endParaRPr lang="en-GB" sz="1800"/>
        </a:p>
      </dgm:t>
    </dgm:pt>
    <dgm:pt modelId="{B408B9F0-9DFB-4DCD-8726-30646A10DF87}" type="sibTrans" cxnId="{D3A9202A-1EC8-4092-BC4E-AFC11A18144F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4E9F8F4D-EC79-4313-BBB2-D79CCFE13A41}" type="pres">
      <dgm:prSet presAssocID="{FC030C4C-5DDE-42CA-8AF8-7F0CCDD6B50E}" presName="boxAndChildren" presStyleCnt="0"/>
      <dgm:spPr/>
    </dgm:pt>
    <dgm:pt modelId="{D02B7570-12F1-43D4-9EE8-41E25741D8AE}" type="pres">
      <dgm:prSet presAssocID="{FC030C4C-5DDE-42CA-8AF8-7F0CCDD6B50E}" presName="parentTextBox" presStyleLbl="node1" presStyleIdx="0" presStyleCnt="2"/>
      <dgm:spPr/>
    </dgm:pt>
    <dgm:pt modelId="{BAF55537-CBE6-4A84-9AF7-B61E9AD63B28}" type="pres">
      <dgm:prSet presAssocID="{2048D77B-B336-4F81-B861-620B6FCA4C17}" presName="sp" presStyleCnt="0"/>
      <dgm:spPr/>
    </dgm:pt>
    <dgm:pt modelId="{FAE3194B-2A43-4639-9687-25D50FB92311}" type="pres">
      <dgm:prSet presAssocID="{72988FEF-21EE-4A57-BEB6-620AA20C0725}" presName="arrowAndChildren" presStyleCnt="0"/>
      <dgm:spPr/>
    </dgm:pt>
    <dgm:pt modelId="{1D13F211-5BF5-43D3-8FD0-11CE4588D70A}" type="pres">
      <dgm:prSet presAssocID="{72988FEF-21EE-4A57-BEB6-620AA20C0725}" presName="parentTextArrow" presStyleLbl="node1" presStyleIdx="1" presStyleCnt="2"/>
      <dgm:spPr/>
    </dgm:pt>
  </dgm:ptLst>
  <dgm:cxnLst>
    <dgm:cxn modelId="{D3A9202A-1EC8-4092-BC4E-AFC11A18144F}" srcId="{DFB8ABC4-B160-4D34-8E9B-9822B95E54BC}" destId="{FC030C4C-5DDE-42CA-8AF8-7F0CCDD6B50E}" srcOrd="1" destOrd="0" parTransId="{D5BEC0C7-CDAC-47DB-8D02-E025DF14939A}" sibTransId="{B408B9F0-9DFB-4DCD-8726-30646A10DF87}"/>
    <dgm:cxn modelId="{CA06AE46-DFA7-41D5-8007-9296A23CDBD4}" srcId="{DFB8ABC4-B160-4D34-8E9B-9822B95E54BC}" destId="{72988FEF-21EE-4A57-BEB6-620AA20C0725}" srcOrd="0" destOrd="0" parTransId="{C3C1E259-60C8-4311-84F7-FB9FF49615C9}" sibTransId="{2048D77B-B336-4F81-B861-620B6FCA4C17}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58047A64-93F3-481B-BB5D-851E0DDF296E}" type="presOf" srcId="{72988FEF-21EE-4A57-BEB6-620AA20C0725}" destId="{1D13F211-5BF5-43D3-8FD0-11CE4588D70A}" srcOrd="0" destOrd="0" presId="urn:microsoft.com/office/officeart/2005/8/layout/process4"/>
    <dgm:cxn modelId="{3D8FF996-A193-4BD7-A24A-CA9D1987C360}" type="presOf" srcId="{FC030C4C-5DDE-42CA-8AF8-7F0CCDD6B50E}" destId="{D02B7570-12F1-43D4-9EE8-41E25741D8AE}" srcOrd="0" destOrd="0" presId="urn:microsoft.com/office/officeart/2005/8/layout/process4"/>
    <dgm:cxn modelId="{4E9175B3-DBEE-4FE8-A0A4-9D8DB89D8A46}" type="presParOf" srcId="{311B98F9-F463-4D72-BE8A-58864242AD95}" destId="{4E9F8F4D-EC79-4313-BBB2-D79CCFE13A41}" srcOrd="0" destOrd="0" presId="urn:microsoft.com/office/officeart/2005/8/layout/process4"/>
    <dgm:cxn modelId="{B5F7C009-45E2-4EBA-B809-E72E5AB7638F}" type="presParOf" srcId="{4E9F8F4D-EC79-4313-BBB2-D79CCFE13A41}" destId="{D02B7570-12F1-43D4-9EE8-41E25741D8AE}" srcOrd="0" destOrd="0" presId="urn:microsoft.com/office/officeart/2005/8/layout/process4"/>
    <dgm:cxn modelId="{2646E404-0DD4-477E-BBF9-14908CBE63A2}" type="presParOf" srcId="{311B98F9-F463-4D72-BE8A-58864242AD95}" destId="{BAF55537-CBE6-4A84-9AF7-B61E9AD63B28}" srcOrd="1" destOrd="0" presId="urn:microsoft.com/office/officeart/2005/8/layout/process4"/>
    <dgm:cxn modelId="{3534A54D-3C8A-4548-A8D0-1218F8C8C8CB}" type="presParOf" srcId="{311B98F9-F463-4D72-BE8A-58864242AD95}" destId="{FAE3194B-2A43-4639-9687-25D50FB92311}" srcOrd="2" destOrd="0" presId="urn:microsoft.com/office/officeart/2005/8/layout/process4"/>
    <dgm:cxn modelId="{2EBC6D57-71C5-4F3E-A3A6-4FE6EEE3A6D1}" type="presParOf" srcId="{FAE3194B-2A43-4639-9687-25D50FB92311}" destId="{1D13F211-5BF5-43D3-8FD0-11CE4588D70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B7570-12F1-43D4-9EE8-41E25741D8AE}">
      <dsp:nvSpPr>
        <dsp:cNvPr id="0" name=""/>
        <dsp:cNvSpPr/>
      </dsp:nvSpPr>
      <dsp:spPr>
        <a:xfrm>
          <a:off x="0" y="3853149"/>
          <a:ext cx="2878959" cy="50572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853149"/>
        <a:ext cx="2878959" cy="505723"/>
      </dsp:txXfrm>
    </dsp:sp>
    <dsp:sp modelId="{1D13F211-5BF5-43D3-8FD0-11CE4588D70A}">
      <dsp:nvSpPr>
        <dsp:cNvPr id="0" name=""/>
        <dsp:cNvSpPr/>
      </dsp:nvSpPr>
      <dsp:spPr>
        <a:xfrm rot="10800000">
          <a:off x="0" y="3082932"/>
          <a:ext cx="2878959" cy="777803"/>
        </a:xfrm>
        <a:prstGeom prst="upArrowCallout">
          <a:avLst/>
        </a:prstGeom>
        <a:solidFill>
          <a:srgbClr val="C7DF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3082932"/>
        <a:ext cx="2878959" cy="505393"/>
      </dsp:txXfrm>
    </dsp:sp>
    <dsp:sp modelId="{4FCBE86A-EC1E-4460-A540-0C0CBA30BFAB}">
      <dsp:nvSpPr>
        <dsp:cNvPr id="0" name=""/>
        <dsp:cNvSpPr/>
      </dsp:nvSpPr>
      <dsp:spPr>
        <a:xfrm rot="10800000">
          <a:off x="0" y="2312714"/>
          <a:ext cx="2878959" cy="777803"/>
        </a:xfrm>
        <a:prstGeom prst="upArrowCallout">
          <a:avLst/>
        </a:prstGeom>
        <a:solidFill>
          <a:srgbClr val="88A2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312714"/>
        <a:ext cx="2878959" cy="505393"/>
      </dsp:txXfrm>
    </dsp:sp>
    <dsp:sp modelId="{164719C4-7421-4360-8B14-94ABA11D3326}">
      <dsp:nvSpPr>
        <dsp:cNvPr id="0" name=""/>
        <dsp:cNvSpPr/>
      </dsp:nvSpPr>
      <dsp:spPr>
        <a:xfrm rot="10800000">
          <a:off x="0" y="1542497"/>
          <a:ext cx="2878959" cy="777803"/>
        </a:xfrm>
        <a:prstGeom prst="upArrowCallout">
          <a:avLst/>
        </a:prstGeom>
        <a:solidFill>
          <a:srgbClr val="8E53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1542497"/>
        <a:ext cx="2878959" cy="505393"/>
      </dsp:txXfrm>
    </dsp:sp>
    <dsp:sp modelId="{42BEEED0-B31B-4372-8933-5D723E8FBB91}">
      <dsp:nvSpPr>
        <dsp:cNvPr id="0" name=""/>
        <dsp:cNvSpPr/>
      </dsp:nvSpPr>
      <dsp:spPr>
        <a:xfrm rot="10800000">
          <a:off x="0" y="772280"/>
          <a:ext cx="2878959" cy="777803"/>
        </a:xfrm>
        <a:prstGeom prst="upArrowCallout">
          <a:avLst/>
        </a:prstGeom>
        <a:solidFill>
          <a:srgbClr val="F1995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772280"/>
        <a:ext cx="2878959" cy="505393"/>
      </dsp:txXfrm>
    </dsp:sp>
    <dsp:sp modelId="{A439AE3A-190E-4117-81D0-31B22C7A1B1C}">
      <dsp:nvSpPr>
        <dsp:cNvPr id="0" name=""/>
        <dsp:cNvSpPr/>
      </dsp:nvSpPr>
      <dsp:spPr>
        <a:xfrm rot="10800000">
          <a:off x="0" y="2062"/>
          <a:ext cx="2878959" cy="777803"/>
        </a:xfrm>
        <a:prstGeom prst="upArrowCallout">
          <a:avLst/>
        </a:prstGeom>
        <a:solidFill>
          <a:srgbClr val="85141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062"/>
        <a:ext cx="2878959" cy="505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B7570-12F1-43D4-9EE8-41E25741D8AE}">
      <dsp:nvSpPr>
        <dsp:cNvPr id="0" name=""/>
        <dsp:cNvSpPr/>
      </dsp:nvSpPr>
      <dsp:spPr>
        <a:xfrm>
          <a:off x="0" y="1421866"/>
          <a:ext cx="2878959" cy="932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421866"/>
        <a:ext cx="2878959" cy="932898"/>
      </dsp:txXfrm>
    </dsp:sp>
    <dsp:sp modelId="{1D13F211-5BF5-43D3-8FD0-11CE4588D70A}">
      <dsp:nvSpPr>
        <dsp:cNvPr id="0" name=""/>
        <dsp:cNvSpPr/>
      </dsp:nvSpPr>
      <dsp:spPr>
        <a:xfrm rot="10800000">
          <a:off x="0" y="1062"/>
          <a:ext cx="2878959" cy="1434797"/>
        </a:xfrm>
        <a:prstGeom prst="upArrowCallout">
          <a:avLst/>
        </a:prstGeom>
        <a:solidFill>
          <a:srgbClr val="C7DF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1062"/>
        <a:ext cx="2878959" cy="932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PeopleImages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</a:t>
            </a:r>
            <a:r>
              <a:rPr lang="en-GB" dirty="0" err="1"/>
              <a:t>Pexels</a:t>
            </a:r>
            <a:r>
              <a:rPr lang="en-GB" dirty="0"/>
              <a:t>/Nataliya </a:t>
            </a:r>
            <a:r>
              <a:rPr lang="en-GB" dirty="0" err="1"/>
              <a:t>Vaitkevich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570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ADA6-0F66-D51D-AE8B-71B4342A1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659B96-4862-9EA7-ADC4-B5BAE4545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F81F6F-8C43-130D-9B9F-6B7F951644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9DDFD-D68C-72D2-2B56-F478B9BEC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27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</a:t>
            </a:r>
            <a:r>
              <a:rPr lang="en-GB" dirty="0" err="1"/>
              <a:t>Pexels</a:t>
            </a:r>
            <a:r>
              <a:rPr lang="en-GB" dirty="0"/>
              <a:t>/Muhammad Azhar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68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F47A6-8D0B-72F2-815C-F8E697486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30986-D7C6-B47D-7FCF-89B562B39E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F6708-E7CB-AED4-1366-C1DB6C8657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D11FFC-636E-535E-B948-17DAD58C7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033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59716-189E-00C9-1AA6-7CB7FA4EA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5E52AF-3C32-DBF2-0297-EC3843B031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5D16E-A89B-5336-C9F0-819B545496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7EE46-D6E3-70C1-8C28-56341F17AF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9720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427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49AAE-9005-9B3F-571E-C38BCEBE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43377D-D482-0A2F-7C42-408A0CAAC3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92BB52-B76F-F796-67A4-1D1DD3E471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536D3-737E-E89C-DAEF-E338A55927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6845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Shutterstock/Drazen Zigic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923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3D4DB-C231-F121-979A-2156A1AD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6385C4-7968-9933-FBC6-CE0B188FFE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8AEF36-9896-339D-5867-A6B37CC9F6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D27DC-953A-8211-A2F1-079F1FE3EA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0533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115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AA1B9EF-BFF6-8384-4108-BD23D27513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5840"/>
            <a:ext cx="12192000" cy="6424675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D61CB886-74DE-05E6-5F72-FFCC9F906E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18459"/>
            <a:ext cx="12192000" cy="46395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0317D7-34A0-8316-9C4E-DB9DF20311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4"/>
            <a:ext cx="1800000" cy="1800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81418F-33C0-DB2E-BE47-24828E1DC6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480EB1D-D74B-D080-D06D-ECDCDFCB4EBC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2B54AFA-D2C2-589B-7FCB-DDC33D1368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62D939F-4DB0-ED85-AED7-DD5AC5FE3C8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5E6A752-566C-F369-BC9D-16E940D95A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7E9AEA5-06A6-D2E2-5A6E-020D00591E17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B0817B0-140E-5803-CD80-C430390FED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D411034-B052-E58E-AEDA-198A5F373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152774E-9F57-9EC3-8233-9207CF1DF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8E8EF12-56F0-C8C1-E268-582E3A9A841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9341C15-65A3-0DF4-4B38-14CC5D8D6F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F10F9B-AF5C-DE53-7461-F4CB06B5D87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AEA0BA8-2F58-B4BC-482A-360A6605B0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81418F-33C0-DB2E-BE47-24828E1DC6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1" y="3306964"/>
            <a:ext cx="12192000" cy="35510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4159585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480EB1D-D74B-D080-D06D-ECDCDFCB4EBC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2B54AFA-D2C2-589B-7FCB-DDC33D1368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63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14161C7-95FD-48BA-1BD7-8BD912E0DF9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BD95B6-D3AE-8244-5D3C-19EAAC3AB6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7293A0-0724-E3C4-7F4E-E357E8B61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BAE8927-C5FA-8B18-68A3-A2B35414DA4E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E79F77B-1C77-38AC-478B-14A9416256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  <p:sldLayoutId id="214748367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v.uk/government/statistics/seasonal-influenza-vaccine-uptake-in-children-of-school-age-winter-season-2024-to-2025" TargetMode="Externa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v.uk/government/statistics/seasonal-influenza-vaccine-uptake-in-children-of-school-age-winter-season-2024-to-2025" TargetMode="Externa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Health and Science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Science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GB" dirty="0"/>
              <a:t>Scientific Literature Report Skills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D1F3D-3927-FFB3-7F5A-3B00EB428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5FDA07-A34A-7977-BD9D-E7AD10E7B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Principles of scientific writing – 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latin typeface="Arial"/>
                <a:cs typeface="Arial"/>
              </a:rPr>
              <a:t>scientific terminology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284705A-073E-EB53-AFD1-D8D3F2FDB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615570C-519F-9D58-8EC9-3EFF604E6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0000B6C6-7D34-CBD9-EDDE-E71AE952DEC7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/>
          </a:p>
          <a:p>
            <a:r>
              <a:rPr lang="en-US" dirty="0"/>
              <a:t>Use the correct scientific terminology.</a:t>
            </a:r>
          </a:p>
          <a:p>
            <a:r>
              <a:rPr lang="en-GB" dirty="0"/>
              <a:t>Avoid metaphors or slang.</a:t>
            </a:r>
            <a:endParaRPr lang="en-US" dirty="0"/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✗ </a:t>
            </a:r>
            <a:r>
              <a:rPr lang="en-GB" dirty="0"/>
              <a:t>“</a:t>
            </a:r>
            <a:r>
              <a:rPr lang="en-US" dirty="0"/>
              <a:t>The metal disappeared because it was broken down by the acid.</a:t>
            </a:r>
            <a:r>
              <a:rPr lang="en-GB" dirty="0"/>
              <a:t>”</a:t>
            </a:r>
            <a:endParaRPr lang="en-US" dirty="0"/>
          </a:p>
          <a:p>
            <a:pPr marL="0" indent="0">
              <a:buNone/>
              <a:tabLst>
                <a:tab pos="396000" algn="l"/>
                <a:tab pos="432000" algn="l"/>
                <a:tab pos="468000" algn="l"/>
              </a:tabLst>
            </a:pPr>
            <a:r>
              <a:rPr lang="en-US" b="1" dirty="0">
                <a:solidFill>
                  <a:schemeClr val="accent6"/>
                </a:solidFill>
              </a:rPr>
              <a:t>✓ </a:t>
            </a:r>
            <a:r>
              <a:rPr lang="en-GB" dirty="0"/>
              <a:t>“</a:t>
            </a:r>
            <a:r>
              <a:rPr lang="en-US" dirty="0"/>
              <a:t>The metal reacted with the acid to produce a soluble salt (which dissolved 			in the solution) and hydrogen gas.</a:t>
            </a:r>
            <a:r>
              <a:rPr lang="en-GB" dirty="0"/>
              <a:t>”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10556A5-9339-A928-5B20-0A4B9933E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803ED6C-1A16-2A4C-ADEE-F5190B5CE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E9ED699-B1FF-8B49-D4E2-AFE3F5B47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981768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86E2F-13C5-6FA7-BA3E-DFCAE09C9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2F99CE-578D-11B9-DB34-4944F8A9F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a scientific article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BB5B4C-9C08-2E56-443D-AD45C27A4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80000" tIns="180000" rIns="180000" bIns="180000" rtlCol="0" anchor="t">
            <a:normAutofit lnSpcReduction="10000"/>
          </a:bodyPr>
          <a:lstStyle/>
          <a:p>
            <a:r>
              <a:rPr lang="en-US" dirty="0"/>
              <a:t>You are an editor working for a scientific magazine.</a:t>
            </a:r>
          </a:p>
          <a:p>
            <a:r>
              <a:rPr lang="en-US" dirty="0"/>
              <a:t>You receive a news article about vaccination from a journalist.</a:t>
            </a:r>
          </a:p>
          <a:p>
            <a:r>
              <a:rPr lang="en-US" dirty="0"/>
              <a:t>Check that it:</a:t>
            </a:r>
          </a:p>
          <a:p>
            <a:pPr lvl="1"/>
            <a:r>
              <a:rPr lang="en-US" dirty="0"/>
              <a:t>has a good structure</a:t>
            </a:r>
          </a:p>
          <a:p>
            <a:pPr lvl="1"/>
            <a:r>
              <a:rPr lang="en-US" dirty="0"/>
              <a:t>uses the passive voice</a:t>
            </a:r>
          </a:p>
          <a:p>
            <a:pPr lvl="1"/>
            <a:r>
              <a:rPr lang="en-US" dirty="0">
                <a:latin typeface="Arial"/>
                <a:cs typeface="Arial"/>
              </a:rPr>
              <a:t>uses fact-based language</a:t>
            </a:r>
          </a:p>
          <a:p>
            <a:pPr lvl="1"/>
            <a:r>
              <a:rPr lang="en-US" dirty="0"/>
              <a:t>includes correct scientific terminology.</a:t>
            </a:r>
          </a:p>
          <a:p>
            <a:r>
              <a:rPr lang="en-US" dirty="0"/>
              <a:t>Edit the article to make improvements.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C6B5D36-FB00-2B4E-3E0C-4D0CDD5F3DDC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>
                <a:latin typeface="Arial"/>
                <a:cs typeface="Arial"/>
              </a:rPr>
              <a:t>L3 Activity 1 Worksheet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F59D072-0DDC-2397-0DEB-DFF9E15600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601D296-C6E8-5F93-3F3F-A91E8918F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43495EF-0494-7A19-D633-5CC5B4A113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B4877B2-9889-7AC0-1362-D784F541E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D42B237-07F6-DA58-5EE6-5F676CE30F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732870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21F6D-4165-03CF-9E1A-EB09C76A1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CB667E9-3B1D-0214-73F5-1DEC0A499F22}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C452E3-16FB-D382-C061-5E0992F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</a:t>
            </a:r>
            <a:r>
              <a:rPr lang="en-GB" dirty="0"/>
              <a:t>cademic referencing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E860737-E9DD-666A-34AF-17170E2D7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A73112C-3172-F7AB-C830-3DC8425F1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53B94777-894C-C4EF-0866-632F7209A4D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525621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Referencing is the formal method of acknowledging the sources that you have used in your report.</a:t>
            </a:r>
          </a:p>
          <a:p>
            <a:r>
              <a:rPr lang="en-US" dirty="0"/>
              <a:t>There are many different </a:t>
            </a:r>
            <a:r>
              <a:rPr lang="en-US"/>
              <a:t>reference styles, </a:t>
            </a:r>
            <a:r>
              <a:rPr lang="en-US" dirty="0"/>
              <a:t>but one of the most popular is called Harvard referencing.</a:t>
            </a:r>
          </a:p>
          <a:p>
            <a:endParaRPr lang="en-US" dirty="0"/>
          </a:p>
        </p:txBody>
      </p:sp>
      <p:pic>
        <p:nvPicPr>
          <p:cNvPr id="9" name="Picture 8" descr="Female doctor taking notes while working on scientific research in laboratory">
            <a:extLst>
              <a:ext uri="{FF2B5EF4-FFF2-40B4-BE49-F238E27FC236}">
                <a16:creationId xmlns:a16="http://schemas.microsoft.com/office/drawing/2014/main" id="{1B71CACF-65C4-07CA-354D-06EDD03992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9994" y="1940560"/>
            <a:ext cx="5471160" cy="364744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A422796-A2D6-7EE0-D7B6-F49297048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3220812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2F4E6-027B-B87E-C17C-F3E170728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EC3F638-88DF-8C38-DE05-26EDCB3B0CE0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308916F-C1AF-C0EE-5764-EC15A29A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Two-part system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3022E8E-4A7F-15C3-38B4-1E1E608F8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B73E226-A70D-9140-B347-84F5E8A1A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3C218F-2660-BAF2-A6AD-56FAEF0E0B74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Harvard referencing is a two-part system:</a:t>
            </a:r>
          </a:p>
          <a:p>
            <a:pPr lvl="1">
              <a:spcBef>
                <a:spcPts val="1800"/>
              </a:spcBef>
            </a:pPr>
            <a:r>
              <a:rPr lang="en-US" b="1" dirty="0"/>
              <a:t>In-text citations:</a:t>
            </a:r>
            <a:r>
              <a:rPr lang="en-US" dirty="0"/>
              <a:t> Brief markers within your paragraphs (Author, Year).</a:t>
            </a:r>
          </a:p>
          <a:p>
            <a:pPr lvl="1"/>
            <a:r>
              <a:rPr lang="en-US" b="1" dirty="0"/>
              <a:t>Reference list:</a:t>
            </a:r>
            <a:r>
              <a:rPr lang="en-US" dirty="0"/>
              <a:t> A detailed list at the very end of your report/document.</a:t>
            </a:r>
          </a:p>
          <a:p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D21681F-07F3-6143-990D-8FBC7401A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11509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2DB56-ED55-5BB4-9459-48373AFC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0CB2FA-2B2A-86A1-D847-60F1F99EC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In-text citations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F5734F-3B06-63E7-8A17-08553121E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3A71E5-7874-AAC2-F3E0-5B8CF32A5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D9F198D1-DB1C-342B-94AA-DC8A0BC42B19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Whenever you paraphrase an idea (put it into your own words) or use a direct quote from a source, add a citation.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Journal articles/books</a:t>
            </a:r>
          </a:p>
          <a:p>
            <a:pPr lvl="1"/>
            <a:r>
              <a:rPr lang="en-US" b="1" dirty="0"/>
              <a:t>One Author:</a:t>
            </a:r>
            <a:r>
              <a:rPr lang="en-US" dirty="0"/>
              <a:t> Source 1 (Smith, 2023) explains that…</a:t>
            </a:r>
          </a:p>
          <a:p>
            <a:pPr lvl="1"/>
            <a:r>
              <a:rPr lang="en-US" b="1" dirty="0"/>
              <a:t>Two Authors:</a:t>
            </a:r>
            <a:r>
              <a:rPr lang="en-US" dirty="0"/>
              <a:t> The research of Jones and Brown (2022) suggests...</a:t>
            </a:r>
          </a:p>
          <a:p>
            <a:pPr lvl="1"/>
            <a:r>
              <a:rPr lang="en-US" b="1" dirty="0"/>
              <a:t>Three or More Authors:</a:t>
            </a:r>
            <a:r>
              <a:rPr lang="en-US" dirty="0"/>
              <a:t> Use </a:t>
            </a:r>
            <a:r>
              <a:rPr lang="en-US" i="1" dirty="0"/>
              <a:t>et al.</a:t>
            </a:r>
            <a:r>
              <a:rPr lang="en-US" dirty="0"/>
              <a:t> The study by Williams </a:t>
            </a:r>
            <a:r>
              <a:rPr lang="en-US" i="1" dirty="0"/>
              <a:t>et al.</a:t>
            </a:r>
            <a:r>
              <a:rPr lang="en-US" dirty="0"/>
              <a:t> (2021) concluded that...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sz="2400" dirty="0"/>
              <a:t>If you use a direct quote, you must include the page number, e.g. The reaction rate increased significantly at higher temperatures (Smith, 2023, p.12).</a:t>
            </a:r>
          </a:p>
          <a:p>
            <a:pPr lvl="1"/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357DBA8-FE77-49FE-B10B-E7F7D83D9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5F89ACF-F535-07F4-FEC5-6809E8BDD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4073431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59464-5214-930F-65E0-2F480CFAE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8DB643-821F-7802-AA8D-DABCE8D69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In-text citations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790E5AD-5FB0-A57E-533E-B5F7B59C68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1327D6-6C37-7656-6F7B-F16CD741C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AA05A689-BAF7-6DFE-4137-2DADFD9B5360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Websites</a:t>
            </a:r>
          </a:p>
          <a:p>
            <a:r>
              <a:rPr lang="en-US" dirty="0"/>
              <a:t>Use the name of the organisation, e.g. NHS, WHO.</a:t>
            </a:r>
          </a:p>
          <a:p>
            <a:pPr lvl="1"/>
            <a:r>
              <a:rPr lang="en-US" i="1" dirty="0"/>
              <a:t>Example:</a:t>
            </a:r>
            <a:r>
              <a:rPr lang="en-US" dirty="0"/>
              <a:t> Cases of Vitamin D deficiency have risen by 15% in the last decade (NHS, 2024).</a:t>
            </a:r>
          </a:p>
          <a:p>
            <a:pPr marL="0" indent="0">
              <a:buNone/>
            </a:pPr>
            <a:r>
              <a:rPr lang="en-US" b="1" dirty="0"/>
              <a:t>News articles</a:t>
            </a:r>
            <a:r>
              <a:rPr lang="en-US" dirty="0"/>
              <a:t> </a:t>
            </a:r>
          </a:p>
          <a:p>
            <a:r>
              <a:rPr lang="en-US" dirty="0"/>
              <a:t>If you are using a science news site such as </a:t>
            </a:r>
            <a:r>
              <a:rPr lang="en-US" i="1" dirty="0"/>
              <a:t>Nature News</a:t>
            </a:r>
            <a:r>
              <a:rPr lang="en-US" dirty="0"/>
              <a:t> or the BBC, use the journalist</a:t>
            </a:r>
            <a:r>
              <a:rPr lang="en-GB" dirty="0"/>
              <a:t>’</a:t>
            </a:r>
            <a:r>
              <a:rPr lang="en-US" dirty="0"/>
              <a:t>s name if available.</a:t>
            </a:r>
          </a:p>
          <a:p>
            <a:pPr lvl="1"/>
            <a:r>
              <a:rPr lang="en-US" i="1" dirty="0"/>
              <a:t>Example:</a:t>
            </a:r>
            <a:r>
              <a:rPr lang="en-US" dirty="0"/>
              <a:t> New breakthroughs in CRISPR technology were reported earlier this year (Gallagher, 2026).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C6F6F25-C02B-1365-09C0-56F2A137D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7516231-2642-FAF4-2652-C27748CA8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708446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1D175-E190-D420-07B7-61CBA6979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641A73-B5C2-C3ED-6057-E7E87DEEC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 list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97C7CC-9F26-B388-696E-E56B3F58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F43C3F-2740-89C1-8383-2679C92A85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9C078EB-E436-925E-A809-CA0DED80C1E4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This goes at the end of your report.</a:t>
            </a:r>
          </a:p>
          <a:p>
            <a:r>
              <a:rPr lang="en-US" dirty="0"/>
              <a:t>Sort alphabetically by the author</a:t>
            </a:r>
            <a:r>
              <a:rPr lang="en-GB" dirty="0"/>
              <a:t>’</a:t>
            </a:r>
            <a:r>
              <a:rPr lang="en-US" dirty="0"/>
              <a:t>s surname/organisation (A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dirty="0"/>
              <a:t>Z).</a:t>
            </a:r>
          </a:p>
          <a:p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C64F162-F975-7BB8-A1CA-C61FC4611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pic>
        <p:nvPicPr>
          <p:cNvPr id="3" name="Picture 2" descr="Reference list&#10;Department of Health and Social Care (2023) Vaccine safety patient factsheet. Available at: https://www.gov.uk/government/publications/vaccine-safety-patient-factsheet/vaccine-safety-patient-factsheet (Accessed: 17 April 2026).&#10;NHS (2023) Why vaccination is safe and important. Available at: https://www.nhs.uk/vaccinations/why-vaccination-is-important-and-the-safest-way-to-protect-yourself/ (Accessed: 17 April 2026)">
            <a:extLst>
              <a:ext uri="{FF2B5EF4-FFF2-40B4-BE49-F238E27FC236}">
                <a16:creationId xmlns:a16="http://schemas.microsoft.com/office/drawing/2014/main" id="{4DA4FA8A-A916-4344-DF9F-3B2FA7F929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603">
            <a:off x="4111787" y="3301260"/>
            <a:ext cx="6217915" cy="2108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714FB91-725C-B1E9-79D2-9AF4FC1E0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2810237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EEAB1-DFE1-4C1D-A566-AE9F38C24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028A89-5E2F-3C8F-9453-AC8F524B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 list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A2BF98A-DB1A-9AF0-ABE7-2602A887E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120A6DF-A8BE-8D1F-AA0E-01E861F99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AE3852C-CA3E-1534-CB66-7B7275287498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Scientific journals</a:t>
            </a:r>
          </a:p>
          <a:p>
            <a:r>
              <a:rPr lang="en-US" dirty="0"/>
              <a:t>Author, Initial(s). (Year) ‘Title of article’, </a:t>
            </a:r>
            <a:r>
              <a:rPr lang="en-US" i="1" dirty="0"/>
              <a:t>Title of Journal</a:t>
            </a:r>
            <a:r>
              <a:rPr lang="en-US" dirty="0"/>
              <a:t>, Volume (Issue), page numbers.</a:t>
            </a:r>
          </a:p>
          <a:p>
            <a:r>
              <a:rPr lang="en-US" b="1" dirty="0"/>
              <a:t>Example: </a:t>
            </a:r>
            <a:r>
              <a:rPr lang="en-US" dirty="0"/>
              <a:t>Curie, M. (2024) ‘The decay rates of isotopes in controlled environments’, </a:t>
            </a:r>
            <a:r>
              <a:rPr lang="en-US" i="1" dirty="0"/>
              <a:t>Journal of Nuclear Physics</a:t>
            </a:r>
            <a:r>
              <a:rPr lang="en-US" dirty="0"/>
              <a:t>, 12(3), pp. 45–52.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Note the use of </a:t>
            </a:r>
            <a:r>
              <a:rPr lang="en-US" i="1" dirty="0"/>
              <a:t>italics</a:t>
            </a:r>
            <a:r>
              <a:rPr lang="en-US" dirty="0"/>
              <a:t> for the journal name. However, you do not need to use italics if you are writing this by hand.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AF00068-DE71-A0D8-DB31-B90EE2935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E7B5ED9-8D27-874B-7F81-3AEAB7316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4199977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73B5A-D0EC-94AF-4A3A-57EED7DA3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0A3381-F5BA-149D-6838-B0913C494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 list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E67661-F611-15DB-E0D5-ECE7DC0E5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9B44F90-9BDE-35A8-737B-7E1668E1D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AE641B07-DCF0-9C88-249E-629AA4274AF3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Book</a:t>
            </a:r>
          </a:p>
          <a:p>
            <a:r>
              <a:rPr lang="en-US" dirty="0"/>
              <a:t>Author, Initial(s). (Year) </a:t>
            </a:r>
            <a:r>
              <a:rPr lang="en-US" i="1" dirty="0"/>
              <a:t>Title of Book</a:t>
            </a:r>
            <a:r>
              <a:rPr lang="en-US" dirty="0"/>
              <a:t>. Edition (if not the 1st). Place of publication: Publisher.</a:t>
            </a:r>
          </a:p>
          <a:p>
            <a:r>
              <a:rPr lang="en-US" b="1" dirty="0"/>
              <a:t>Example:</a:t>
            </a:r>
            <a:r>
              <a:rPr lang="en-US" dirty="0"/>
              <a:t> Attenborough, D. (2021) </a:t>
            </a:r>
            <a:r>
              <a:rPr lang="en-US" i="1" dirty="0"/>
              <a:t>The Living Planet</a:t>
            </a:r>
            <a:r>
              <a:rPr lang="en-US" dirty="0"/>
              <a:t>. 2nd edn. London: Collins Publishing.</a:t>
            </a:r>
          </a:p>
          <a:p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73978B3-A79A-6D33-B93A-18F3B7397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AD0E2CF-88AF-A0DB-5EC7-E1625217B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273819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35F9-0159-CF70-AD8F-90C27199D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C6EB68-7FBA-273A-12BD-B4C57F75D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 list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FBDE1-3207-190B-9182-83DEA62D3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78388B-C9F0-60A8-544A-0C0DC8328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1C72CCEB-F597-BAAF-071D-26B946274D0D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Website</a:t>
            </a:r>
          </a:p>
          <a:p>
            <a:r>
              <a:rPr lang="en-US" dirty="0"/>
              <a:t>Author/Organisation (Year) </a:t>
            </a:r>
            <a:r>
              <a:rPr lang="en-US" i="1" dirty="0"/>
              <a:t>Title of webpage/report</a:t>
            </a:r>
            <a:r>
              <a:rPr lang="en-US" dirty="0"/>
              <a:t>. Available at: URL (Accessed: Date).</a:t>
            </a:r>
          </a:p>
          <a:p>
            <a:r>
              <a:rPr lang="en-US" b="1" dirty="0"/>
              <a:t>Example:</a:t>
            </a:r>
            <a:r>
              <a:rPr lang="en-US" dirty="0"/>
              <a:t> NHS England (2023) </a:t>
            </a:r>
            <a:r>
              <a:rPr lang="en-US" i="1" dirty="0"/>
              <a:t>Standard Operating Procedures for Labs</a:t>
            </a:r>
            <a:r>
              <a:rPr lang="en-US" dirty="0"/>
              <a:t>. Available at: www.england.nhs.uk/lab-sop (Accessed: 12 April 2026).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F90AA09-62CF-4370-663F-023844E3E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8FA3401-C127-2CDC-66C8-1E0A35810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213195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1D0F2A-8BE8-8B1E-DA90-5F893D2C0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7F2B5-4827-DED2-D034-B3CA5602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C9659-92A3-45F2-1E32-1DAA1FAE3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 how to write for scientific audiences</a:t>
            </a:r>
          </a:p>
          <a:p>
            <a:r>
              <a:rPr lang="en-US" dirty="0"/>
              <a:t>explain how to use academic referencing in a report</a:t>
            </a:r>
          </a:p>
          <a:p>
            <a:r>
              <a:rPr lang="en-US" dirty="0"/>
              <a:t>compare the perspectives of different sources to write a conclusion.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B36A3-984F-C54D-D33D-40E56697D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pPr lvl="0"/>
            <a:r>
              <a:rPr lang="en-GB" dirty="0"/>
              <a:t>CS7: Provide results and recommendations (written and verbal) to customers/clients. 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GB" dirty="0"/>
              <a:t>E1. Convey technical information to different audiences</a:t>
            </a:r>
          </a:p>
          <a:p>
            <a:r>
              <a:rPr lang="en-GB" dirty="0"/>
              <a:t>E2. Present information and ideas</a:t>
            </a:r>
          </a:p>
          <a:p>
            <a:r>
              <a:rPr lang="en-GB" dirty="0"/>
              <a:t>E3. Create texts for different purposes and audiences</a:t>
            </a:r>
          </a:p>
          <a:p>
            <a:r>
              <a:rPr lang="en-GB" dirty="0"/>
              <a:t>E4. Summarise information/ideas</a:t>
            </a:r>
          </a:p>
          <a:p>
            <a:r>
              <a:rPr lang="en-GB" dirty="0"/>
              <a:t>E5. 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GB" dirty="0"/>
              <a:t>D1. Use digital technology and media effectively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5C3727-A14E-AB48-B4B3-F7BD5B71E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</p:spTree>
    <p:extLst>
      <p:ext uri="{BB962C8B-B14F-4D97-AF65-F5344CB8AC3E}">
        <p14:creationId xmlns:p14="http://schemas.microsoft.com/office/powerpoint/2010/main" val="2541932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7B995-E96B-5DDD-2B70-E7D827DA3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4CC4CD-3229-B816-9A9A-BCF16CE28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BB6C0AD-1597-4EEB-846F-F61A6AB2E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the information in the slides to complete the worksheet.</a:t>
            </a:r>
          </a:p>
          <a:p>
            <a:r>
              <a:rPr lang="en-US" dirty="0"/>
              <a:t>This will test your understanding of how to use academic referencing.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408B900-B60E-1FD1-74CF-EF1FDC9BF76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>
                <a:latin typeface="Arial"/>
                <a:cs typeface="Arial"/>
              </a:rPr>
              <a:t>L3 Activity 2 Worksheet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C5219BF-D81D-6B5D-BAFB-F65A2839B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18AB6-D3D3-C18D-6500-615C62CDB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342E1AF-8F55-58CE-B986-D548202B9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9736FBEF-12F2-1F0D-5238-ADA994449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C316936-480F-4F72-68AE-3347BE1B1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9967081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C94EE-E336-9190-367D-2647CA7A5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F9B53-B049-F313-DF07-008D51734D3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Name the type of academic referencing system explained in the slides.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58F960-1A33-524D-B0FA-9BA84BFE3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29CD8E-0390-F4DC-7921-3BA763944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904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873B-F6B0-47A2-CCEF-005612DC2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8B11A-F4FA-FE83-CD5A-B2A03D7B4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CC4FA-8BCF-541F-DE21-9221D95DA4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Name the type of academic referencing system explained in the slides.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4F0FAA-95BA-1D14-CFC4-6DF4F89489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451848-7E7A-C0A8-0DF0-1485F71B35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Harvard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A34C5A-8837-8646-1F2A-3B4B61B41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6292D49-7B49-813A-6735-565C06C5E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887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43508-9042-033B-5AEB-1365ED01C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1D943-F434-BDAD-EFAF-15875A838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9A4EE-59BD-5EEA-703C-51801B0EAE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2"/>
            </a:pPr>
            <a:r>
              <a:rPr lang="en-GB" dirty="0"/>
              <a:t>Explain the difference between a citation and a reference list.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D4F8751-4AF2-04C2-CBC1-773FB448E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7F9903-56D3-D6E9-309B-11B4A3F5B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653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63656-B26E-7BF3-7CB9-274130B2F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55849-8F89-0A57-6123-07521F7C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B642C-DDE1-17A5-917E-D733A440BE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2"/>
            </a:pPr>
            <a:r>
              <a:rPr lang="en-GB" dirty="0"/>
              <a:t>Explain the difference between a citation and a reference list.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809058-A375-3DC9-9F97-96F102A039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CF58B0-512F-433C-AF49-3CB36BAB59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 citation is placed within the main body of the text (containing the author and year). </a:t>
            </a:r>
          </a:p>
          <a:p>
            <a:r>
              <a:rPr lang="en-GB" dirty="0"/>
              <a:t>A reference list is an alphabetical list at the end of the document that provides the full publication details for every source cited.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97F7A12-2771-1587-764F-787881978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DD0226-2DB2-DC17-E731-3630ED3D6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1228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27A21-3AC6-D86A-8A94-BA2E37888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3823D-3246-6236-5A52-FC7379476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8D09A-1504-869A-B2A0-75DE047161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3"/>
            </a:pPr>
            <a:r>
              <a:rPr lang="en-GB" dirty="0"/>
              <a:t>Describe when you would use a citation.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39F9CC-9ADB-C9EF-9D9A-305868701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20A87B-54D7-3CE0-4B11-ED1035C2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006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1FEAD-E876-40C4-877A-414073C87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55D89-3DF2-7972-B79E-B90E46A26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831EE5E-CB2C-E2E8-4724-5EC036BA7711}"/>
              </a:ext>
            </a:extLst>
          </p:cNvPr>
          <p:cNvSpPr txBox="1">
            <a:spLocks/>
          </p:cNvSpPr>
          <p:nvPr/>
        </p:nvSpPr>
        <p:spPr>
          <a:xfrm>
            <a:off x="738929" y="1825625"/>
            <a:ext cx="6400801" cy="4351338"/>
          </a:xfrm>
          <a:prstGeom prst="rect">
            <a:avLst/>
          </a:prstGeom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en-GB" dirty="0"/>
              <a:t>Describe when you would use a citation.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BD797-6A67-54D0-B436-50C020A6EB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64D458-E8D1-CFD1-E0B7-B39F4CE157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Whenever you paraphrase an idea (put it into your own words) or use a direct quote from a source.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950B32-67A6-18A9-EE6B-BD9B14923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E06A5C-3777-82AD-DAE8-719DF94DF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2936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AF333-77D5-9FB5-4C9C-151151FCB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5A649-BD45-9B23-51C4-6761FB0C1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1E30176-177F-D628-0C92-C932DAA49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69DD48-B023-DEE0-53B2-53EAE67B4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A547F-D5CA-A41B-5491-9ED88D22E0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149830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4"/>
            </a:pPr>
            <a:r>
              <a:rPr lang="en-GB" dirty="0"/>
              <a:t>You are using a journal article written by Dr. Sarah Jenkins and Dr. Leo Miller in 2024. You want to paraphrase the following part of the article: “</a:t>
            </a:r>
            <a:r>
              <a:rPr lang="en-GB" i="1" dirty="0"/>
              <a:t>The introduction of silver nanoparticles into the agar plate inhibited all bacterial growth within 24 hours.</a:t>
            </a:r>
            <a:r>
              <a:rPr lang="en-GB" dirty="0"/>
              <a:t>”</a:t>
            </a:r>
            <a:br>
              <a:rPr lang="en-GB" i="1" dirty="0"/>
            </a:br>
            <a:r>
              <a:rPr lang="en-GB" dirty="0"/>
              <a:t>Write a suitable in-text citation.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6730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5B6C7-8589-A1C4-6C65-B0EBC572C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A90D5-1402-A4E5-C279-FB0E8E1DB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F27328-A948-2CB9-243F-8D6786930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7C0132-FC9E-5973-5907-DE1FE6D98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BA70E-EF66-0CD8-046E-31DD66BC72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149830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4"/>
            </a:pPr>
            <a:r>
              <a:rPr lang="en-GB" dirty="0"/>
              <a:t>You are using a journal article written by Dr. Sarah Jenkins and Dr. Leo Miller in 2024. You want to paraphrase the following part of the article: “</a:t>
            </a:r>
            <a:r>
              <a:rPr lang="en-GB" i="1" dirty="0"/>
              <a:t>The introduction of silver nanoparticles into the agar plate inhibited all bacterial growth within 24 hours.</a:t>
            </a:r>
            <a:r>
              <a:rPr lang="en-GB" dirty="0"/>
              <a:t>”</a:t>
            </a:r>
            <a:r>
              <a:rPr lang="en-GB" i="1" dirty="0"/>
              <a:t> </a:t>
            </a:r>
            <a:br>
              <a:rPr lang="en-GB" i="1" dirty="0"/>
            </a:br>
            <a:r>
              <a:rPr lang="en-GB" dirty="0"/>
              <a:t>Write a suitable in-text citation.</a:t>
            </a:r>
          </a:p>
          <a:p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FCE80A2-1E84-BA85-08A9-70377CD39C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63279" y="2055812"/>
            <a:ext cx="2689727" cy="620511"/>
          </a:xfrm>
        </p:spPr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25351CB-4833-A5E1-FDC3-ED64A4748E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42371" y="2583809"/>
            <a:ext cx="4549629" cy="390906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Suitable answers are: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Jenkins and Miller (2024) found that bacterial growth was completely inhibited on agar plates 24 hours after the introduction of silver nanoparticles.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According to a recent study (Jenkins and Miller, 2024), bacteria growth is completely inhibited on agar plates 24 hours after the introduction of silver nanoparticles.</a:t>
            </a:r>
          </a:p>
        </p:txBody>
      </p:sp>
    </p:spTree>
    <p:extLst>
      <p:ext uri="{BB962C8B-B14F-4D97-AF65-F5344CB8AC3E}">
        <p14:creationId xmlns:p14="http://schemas.microsoft.com/office/powerpoint/2010/main" val="597201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AE947-DC67-F84B-5D1A-6EA68C66A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94B38-1D2E-7993-15D2-173EFFA95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6E4EDD-8526-7050-5EF1-27259D244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C8FA48-3629-3398-9342-4D41DE9B7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81EDC35-426A-5EB9-0E01-3506DD4833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325999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5"/>
            </a:pPr>
            <a:r>
              <a:rPr lang="en-GB" dirty="0"/>
              <a:t>You are writing a report on microbiology and found a perfect quote in a paper written by Dr. Alice Chen, Dr. Bob Roberts and Dr. Clara Zheng in 2025. You want to use this exact sentence from page 104 of their report</a:t>
            </a:r>
            <a:r>
              <a:rPr lang="en-GB" i="1" dirty="0"/>
              <a:t>: </a:t>
            </a:r>
            <a:r>
              <a:rPr lang="en-GB" dirty="0"/>
              <a:t>“</a:t>
            </a:r>
            <a:r>
              <a:rPr lang="en-GB" i="1" dirty="0"/>
              <a:t>The use of aseptic techniques reduced the risk of sample contamination by 95%.</a:t>
            </a:r>
            <a:r>
              <a:rPr lang="en-GB" dirty="0"/>
              <a:t>”</a:t>
            </a:r>
            <a:r>
              <a:rPr lang="en-GB" i="1" dirty="0"/>
              <a:t> </a:t>
            </a:r>
            <a:br>
              <a:rPr lang="en-GB" i="1" dirty="0"/>
            </a:br>
            <a:r>
              <a:rPr lang="en-GB" dirty="0"/>
              <a:t>Write a direct quote citation as it would appear in the middle of your paragraph.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319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B6C221-7FE9-E78F-86B1-5B897AC53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brief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DB1FB03-C3D0-272D-671D-8A2D692CE4D5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6719780" cy="435133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 have just started working as a scientist at a strawberry farm in the UK. The farm currently grows strawberries outdoors in fields, relying on natural sunlight and rainfall. They want to increase yields.</a:t>
            </a:r>
          </a:p>
          <a:p>
            <a:r>
              <a:rPr lang="en-GB" dirty="0"/>
              <a:t>You have been asked by your supervisor to carry out a </a:t>
            </a:r>
            <a:r>
              <a:rPr lang="en-GB"/>
              <a:t>literature review </a:t>
            </a:r>
            <a:r>
              <a:rPr lang="en-GB" dirty="0"/>
              <a:t>and write a report into how understanding of photosynthesis is being used in current technologies in strawberry farming, with a focus on how effective these technologies are at improving yields.</a:t>
            </a:r>
          </a:p>
        </p:txBody>
      </p:sp>
      <p:pic>
        <p:nvPicPr>
          <p:cNvPr id="7" name="Picture 6" descr="Field with rows of strawberry plants">
            <a:extLst>
              <a:ext uri="{FF2B5EF4-FFF2-40B4-BE49-F238E27FC236}">
                <a16:creationId xmlns:a16="http://schemas.microsoft.com/office/drawing/2014/main" id="{02554C9E-69B1-4977-690C-FF6638B3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9566" y="2113472"/>
            <a:ext cx="3741640" cy="331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145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786A2-A7DD-7DC0-44AB-7FD70C219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A57C1-9B53-9C75-AFDA-F2DE0467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235193C-B708-8003-2E02-97A0CBCE0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16A627-C4B2-2C82-EFD8-E6EDC3659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14557F-7D16-94CC-831B-AB267255B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325999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5"/>
            </a:pPr>
            <a:r>
              <a:rPr lang="en-GB" dirty="0"/>
              <a:t>You are writing a report on microbiology and found a perfect quote in a paper written by Dr. Alice Chen, Dr. Bob Roberts and Dr. Clara Zheng in 2025. You want to use this exact sentence from page 104 of their report</a:t>
            </a:r>
            <a:r>
              <a:rPr lang="en-GB" i="1" dirty="0"/>
              <a:t>: </a:t>
            </a:r>
            <a:r>
              <a:rPr lang="en-GB" dirty="0"/>
              <a:t>“</a:t>
            </a:r>
            <a:r>
              <a:rPr lang="en-GB" i="1" dirty="0"/>
              <a:t>The use of aseptic techniques reduced the risk of sample contamination by 95%.</a:t>
            </a:r>
            <a:r>
              <a:rPr lang="en-GB" dirty="0"/>
              <a:t>”</a:t>
            </a:r>
            <a:br>
              <a:rPr lang="en-GB" i="1" dirty="0"/>
            </a:br>
            <a:r>
              <a:rPr lang="en-GB" dirty="0"/>
              <a:t>Write a direct quote citation as it would appear in the middle of your paragraph.</a:t>
            </a:r>
          </a:p>
          <a:p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473089F-7A10-5631-E49D-31C3AB73DD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116" y="2055812"/>
            <a:ext cx="2689727" cy="620511"/>
          </a:xfrm>
        </p:spPr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2975DB6-8D9E-689C-2770-47A3C7D8E9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81950" y="2583809"/>
            <a:ext cx="4210050" cy="3909066"/>
          </a:xfrm>
        </p:spPr>
        <p:txBody>
          <a:bodyPr>
            <a:normAutofit/>
          </a:bodyPr>
          <a:lstStyle/>
          <a:p>
            <a:r>
              <a:rPr lang="en-GB" dirty="0"/>
              <a:t>“The use of aseptic techniques reduced the risk of sample contamination by 95%” (Chen </a:t>
            </a:r>
            <a:r>
              <a:rPr lang="en-GB" i="1" dirty="0"/>
              <a:t>et al</a:t>
            </a:r>
            <a:r>
              <a:rPr lang="en-GB" dirty="0"/>
              <a:t>., 2025, p. 104).</a:t>
            </a:r>
          </a:p>
        </p:txBody>
      </p:sp>
    </p:spTree>
    <p:extLst>
      <p:ext uri="{BB962C8B-B14F-4D97-AF65-F5344CB8AC3E}">
        <p14:creationId xmlns:p14="http://schemas.microsoft.com/office/powerpoint/2010/main" val="32165971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8EA5E-E765-AA66-ED20-BE109D036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6E31A-AB6F-4649-14B2-D1C87B3F4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9FC0DA-FEFD-0AB5-385E-E295B61FD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E0F585-8DE8-6247-0566-3A2D2489D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BDE4EC1-1C34-26B5-9432-F0E17DCAB1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325999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6"/>
            </a:pPr>
            <a:r>
              <a:rPr lang="en-GB" dirty="0"/>
              <a:t>You read an online report from the World Health Organization (WHO) published on 13 October 2025. The original text says: “</a:t>
            </a:r>
            <a:r>
              <a:rPr lang="en-GB" i="1" dirty="0"/>
              <a:t>In 2023, approximately one in six laboratory-confirmed bacterial infections worldwide were caused by bacteria resistant to antibiotics</a:t>
            </a:r>
            <a:r>
              <a:rPr lang="en-GB" dirty="0"/>
              <a:t>.” </a:t>
            </a:r>
            <a:br>
              <a:rPr lang="en-GB" dirty="0"/>
            </a:br>
            <a:r>
              <a:rPr lang="en-GB" dirty="0"/>
              <a:t>Write a sentence that includes this fact, but in your own words. Include a citation.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6119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286CD-316A-8B99-ADB4-0A438EC09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F0413-055A-7D88-B1ED-052D642C7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C16472-E117-EF54-17F2-4816CD583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88ED8F-5EF6-1A5B-22D3-9F8AD9C39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E46C2FD-DA93-E069-23CD-A5129EC05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9"/>
            <a:ext cx="6325999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6"/>
            </a:pPr>
            <a:r>
              <a:rPr lang="en-GB" dirty="0"/>
              <a:t>You read an online report from the World Health Organization (WHO) published on 13 October 2025. The original text says: “</a:t>
            </a:r>
            <a:r>
              <a:rPr lang="en-GB" i="1" dirty="0"/>
              <a:t>In 2023, approximately one in six laboratory-confirmed bacterial infections worldwide were caused by bacteria resistant to antibiotics</a:t>
            </a:r>
            <a:r>
              <a:rPr lang="en-GB" dirty="0"/>
              <a:t>.” </a:t>
            </a:r>
            <a:br>
              <a:rPr lang="en-GB" dirty="0"/>
            </a:br>
            <a:r>
              <a:rPr lang="en-GB" dirty="0"/>
              <a:t>Write a sentence that includes this fact, but in your own words. Include a citation.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8582D62-A111-DCA6-5E4D-4AABD5AA09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116" y="2055812"/>
            <a:ext cx="2689727" cy="620511"/>
          </a:xfrm>
        </p:spPr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96E49E0-05EE-91BA-0F30-098C3441EF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81950" y="2583809"/>
            <a:ext cx="4210050" cy="3909066"/>
          </a:xfrm>
        </p:spPr>
        <p:txBody>
          <a:bodyPr>
            <a:normAutofit/>
          </a:bodyPr>
          <a:lstStyle/>
          <a:p>
            <a:r>
              <a:rPr lang="en-GB" dirty="0"/>
              <a:t>A suitable answer is: </a:t>
            </a:r>
          </a:p>
          <a:p>
            <a:r>
              <a:rPr lang="en-GB" dirty="0"/>
              <a:t>According to the World Health Organization (2025), in 2023 around one in six laboratory-confirmed bacterial infections worldwide were caused by antibiotic-resistant bacteria.</a:t>
            </a:r>
          </a:p>
        </p:txBody>
      </p:sp>
    </p:spTree>
    <p:extLst>
      <p:ext uri="{BB962C8B-B14F-4D97-AF65-F5344CB8AC3E}">
        <p14:creationId xmlns:p14="http://schemas.microsoft.com/office/powerpoint/2010/main" val="3898692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584D7-36AD-3EE5-F5A8-4F4AC5F65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CE8E5-E058-0229-B5B1-EAA828CC2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6EB150-7F9F-7345-90F0-D4E26835D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4E5148-CB6C-C5A7-01FB-F1475F572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47E85A-ACC3-3F07-5294-B57EE720F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8"/>
            <a:ext cx="6325999" cy="4560541"/>
          </a:xfrm>
        </p:spPr>
        <p:txBody>
          <a:bodyPr>
            <a:normAutofit fontScale="62500" lnSpcReduction="20000"/>
          </a:bodyPr>
          <a:lstStyle/>
          <a:p>
            <a:pPr marL="457200" lvl="0" indent="-457200">
              <a:buFont typeface="+mj-lt"/>
              <a:buAutoNum type="arabicPeriod" startAt="7"/>
            </a:pPr>
            <a:r>
              <a:rPr lang="en-GB" sz="3800" dirty="0"/>
              <a:t>You have used this source in a report:</a:t>
            </a:r>
          </a:p>
          <a:p>
            <a:r>
              <a:rPr lang="en-GB" sz="3400" dirty="0"/>
              <a:t>Author: Dr. Aris Thorne</a:t>
            </a:r>
          </a:p>
          <a:p>
            <a:r>
              <a:rPr lang="en-GB" sz="3400" dirty="0"/>
              <a:t>Year: 2023</a:t>
            </a:r>
          </a:p>
          <a:p>
            <a:r>
              <a:rPr lang="en-GB" sz="3400" dirty="0"/>
              <a:t>Article title: The impact of microplastics on marine phytoplankton</a:t>
            </a:r>
          </a:p>
          <a:p>
            <a:r>
              <a:rPr lang="en-GB" sz="3400" dirty="0"/>
              <a:t>Journal name: Environmental Science Review</a:t>
            </a:r>
          </a:p>
          <a:p>
            <a:r>
              <a:rPr lang="en-GB" sz="3400" dirty="0"/>
              <a:t>Volume and issue: Volume 14, Issue 2</a:t>
            </a:r>
          </a:p>
          <a:p>
            <a:r>
              <a:rPr lang="en-GB" sz="3400" dirty="0"/>
              <a:t>Pages: 102 to 115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800" dirty="0"/>
              <a:t>Write out the full reference exactly as it should appear in your reference list.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8139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C5C2C-4385-A566-A871-5186309CE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35B09-9069-2503-1E87-834FD8130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C413D2-6E43-9202-EBCB-774A3F01D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845A0B-9AE4-46D1-6494-469942594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3DA1CE6-328C-E758-3E4E-59DC1E4FCA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708178"/>
            <a:ext cx="6325999" cy="4509741"/>
          </a:xfrm>
        </p:spPr>
        <p:txBody>
          <a:bodyPr>
            <a:normAutofit fontScale="62500" lnSpcReduction="20000"/>
          </a:bodyPr>
          <a:lstStyle/>
          <a:p>
            <a:pPr marL="457200" lvl="0" indent="-457200">
              <a:buFont typeface="+mj-lt"/>
              <a:buAutoNum type="arabicPeriod" startAt="7"/>
            </a:pPr>
            <a:r>
              <a:rPr lang="en-GB" sz="3800" dirty="0"/>
              <a:t>You have used this source in a report:</a:t>
            </a:r>
          </a:p>
          <a:p>
            <a:r>
              <a:rPr lang="en-GB" sz="3400" dirty="0"/>
              <a:t>Author: Dr. Aris Thorne</a:t>
            </a:r>
          </a:p>
          <a:p>
            <a:r>
              <a:rPr lang="en-GB" sz="3400" dirty="0"/>
              <a:t>Year: 2023</a:t>
            </a:r>
          </a:p>
          <a:p>
            <a:r>
              <a:rPr lang="en-GB" sz="3400" dirty="0"/>
              <a:t>Article title: The impact of microplastics on marine phytoplankton</a:t>
            </a:r>
          </a:p>
          <a:p>
            <a:r>
              <a:rPr lang="en-GB" sz="3400" dirty="0"/>
              <a:t>Journal name: Environmental Science Review</a:t>
            </a:r>
          </a:p>
          <a:p>
            <a:r>
              <a:rPr lang="en-GB" sz="3400" dirty="0"/>
              <a:t>Volume and issue: Volume 14, Issue 2</a:t>
            </a:r>
          </a:p>
          <a:p>
            <a:r>
              <a:rPr lang="en-GB" sz="3400" dirty="0"/>
              <a:t>Pages: 102 to 115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800" dirty="0"/>
              <a:t>Write out the full reference exactly as it should appear in your reference list.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C56063D-625E-C53B-BD7D-55BBED4C07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116" y="2055812"/>
            <a:ext cx="2689727" cy="620511"/>
          </a:xfrm>
        </p:spPr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2555B30-2634-D7B5-1F39-D5D9CEB56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81950" y="2583809"/>
            <a:ext cx="3947195" cy="3909066"/>
          </a:xfrm>
        </p:spPr>
        <p:txBody>
          <a:bodyPr>
            <a:normAutofit/>
          </a:bodyPr>
          <a:lstStyle/>
          <a:p>
            <a:r>
              <a:rPr lang="en-GB" dirty="0"/>
              <a:t>Thorne, A. (2023) ‘The impact of microplastics on marine phytoplankton’, </a:t>
            </a:r>
            <a:r>
              <a:rPr lang="en-GB" i="1" dirty="0"/>
              <a:t>Environmental Science Review</a:t>
            </a:r>
            <a:r>
              <a:rPr lang="en-GB" dirty="0"/>
              <a:t>, 14(2), pp. 102–115.</a:t>
            </a:r>
          </a:p>
        </p:txBody>
      </p:sp>
    </p:spTree>
    <p:extLst>
      <p:ext uri="{BB962C8B-B14F-4D97-AF65-F5344CB8AC3E}">
        <p14:creationId xmlns:p14="http://schemas.microsoft.com/office/powerpoint/2010/main" val="20651018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554EB-BA84-C3E8-624D-7C9AE3389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F3FA4-2BC5-7A63-5F45-14423E6DF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0A4FA9-6E4A-0F9D-5343-2A17EB64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B01C13-8591-E7D2-93FC-DB4CB1FA0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AA9982-1633-A89E-3FFB-554C9BE29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67154"/>
            <a:ext cx="6325999" cy="4989195"/>
          </a:xfrm>
        </p:spPr>
        <p:txBody>
          <a:bodyPr>
            <a:normAutofit fontScale="85000" lnSpcReduction="20000"/>
          </a:bodyPr>
          <a:lstStyle/>
          <a:p>
            <a:pPr marL="457200" lvl="0" indent="-457200">
              <a:buFont typeface="+mj-lt"/>
              <a:buAutoNum type="arabicPeriod" startAt="8"/>
            </a:pPr>
            <a:r>
              <a:rPr lang="en-GB" sz="2600" dirty="0"/>
              <a:t>A report writer has used a website as a source.</a:t>
            </a:r>
          </a:p>
          <a:p>
            <a:pPr marL="0" indent="0">
              <a:buNone/>
            </a:pPr>
            <a:r>
              <a:rPr lang="en-GB" sz="2100" dirty="0"/>
              <a:t>The website URL is </a:t>
            </a:r>
            <a:r>
              <a:rPr lang="en-GB" sz="2100" u="sng" dirty="0">
                <a:hlinkClick r:id="rId2"/>
              </a:rPr>
              <a:t>www.gov.uk/government/statistics/seasonal-influenza-vaccine-uptake-in-children-of-school-age-winter-season-2024-to-2025</a:t>
            </a:r>
            <a:r>
              <a:rPr lang="en-GB" sz="2100" dirty="0"/>
              <a:t> and it was published by the UK Health Security Agency in 2025.</a:t>
            </a:r>
          </a:p>
          <a:p>
            <a:pPr marL="0" indent="0">
              <a:buNone/>
            </a:pPr>
            <a:r>
              <a:rPr lang="en-GB" sz="2100" dirty="0"/>
              <a:t>The title of the webpage is: Seasonal influenza vaccine uptake in children of school age in England: winter season 2024 to 2025.</a:t>
            </a:r>
          </a:p>
          <a:p>
            <a:pPr marL="0" indent="0">
              <a:buNone/>
            </a:pPr>
            <a:r>
              <a:rPr lang="en-GB" sz="2600" dirty="0"/>
              <a:t>This is the reference they used: </a:t>
            </a:r>
          </a:p>
          <a:p>
            <a:pPr marL="0" indent="0">
              <a:buNone/>
            </a:pPr>
            <a:r>
              <a:rPr lang="en-GB" sz="2100" dirty="0"/>
              <a:t>UK Health Security Agency ‘Seasonal influenza vaccine uptake in children of school age in England: winter season 2024 to 2025’ (2025). Available at: www.gov.uk</a:t>
            </a:r>
          </a:p>
          <a:p>
            <a:pPr marL="0" indent="0">
              <a:buNone/>
            </a:pPr>
            <a:r>
              <a:rPr lang="en-GB" sz="2600" dirty="0"/>
              <a:t>List what corrections they should make.</a:t>
            </a:r>
          </a:p>
        </p:txBody>
      </p:sp>
    </p:spTree>
    <p:extLst>
      <p:ext uri="{BB962C8B-B14F-4D97-AF65-F5344CB8AC3E}">
        <p14:creationId xmlns:p14="http://schemas.microsoft.com/office/powerpoint/2010/main" val="2615025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9B002-5F13-02CA-FD81-297994B82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853C-0ECC-1B73-4F1D-04D6F68E0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academic referencing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EBCADA-550F-B5CF-F270-F28E7D7DC0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8BCB8C-3558-2818-18E0-4FD08330B9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0BCD6D-6F76-43D3-878C-46C94F315D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452880"/>
            <a:ext cx="6436361" cy="5039995"/>
          </a:xfrm>
        </p:spPr>
        <p:txBody>
          <a:bodyPr>
            <a:normAutofit fontScale="32500" lnSpcReduction="20000"/>
          </a:bodyPr>
          <a:lstStyle/>
          <a:p>
            <a:pPr marL="457200" lvl="0" indent="-457200">
              <a:buFont typeface="+mj-lt"/>
              <a:buAutoNum type="arabicPeriod" startAt="8"/>
            </a:pPr>
            <a:r>
              <a:rPr lang="en-GB" sz="6800" dirty="0"/>
              <a:t>A report writer has used a website as a source.</a:t>
            </a:r>
          </a:p>
          <a:p>
            <a:pPr marL="0" indent="0">
              <a:buNone/>
            </a:pPr>
            <a:r>
              <a:rPr lang="en-GB" sz="5500" dirty="0"/>
              <a:t>The website URL is </a:t>
            </a:r>
            <a:r>
              <a:rPr lang="en-GB" sz="5500" u="sng" dirty="0">
                <a:hlinkClick r:id="rId2"/>
              </a:rPr>
              <a:t>www.gov.uk/government/statistics/seasonal-influenza-vaccine-uptake-in-children-of-school-age-winter-season-2024-to-2025</a:t>
            </a:r>
            <a:r>
              <a:rPr lang="en-GB" sz="5500" dirty="0"/>
              <a:t> and it was published by the UK Health Security Agency in 2025.</a:t>
            </a:r>
          </a:p>
          <a:p>
            <a:pPr marL="0" indent="0">
              <a:buNone/>
            </a:pPr>
            <a:r>
              <a:rPr lang="en-GB" sz="5500" dirty="0"/>
              <a:t>The title of the webpage is: Seasonal influenza vaccine uptake in children of school age in England: winter season 2024 to 2025.</a:t>
            </a:r>
          </a:p>
          <a:p>
            <a:pPr marL="0" indent="0">
              <a:buNone/>
            </a:pPr>
            <a:r>
              <a:rPr lang="en-GB" sz="6800" dirty="0"/>
              <a:t>This is the reference they used: </a:t>
            </a:r>
          </a:p>
          <a:p>
            <a:pPr marL="0" indent="0">
              <a:buNone/>
            </a:pPr>
            <a:r>
              <a:rPr lang="en-GB" sz="5500" dirty="0"/>
              <a:t>UK Health Security Agency ‘Seasonal influenza vaccine uptake in children of school age in England: winter season 2024 to 2025’ (2025). Available at: www.gov.uk.</a:t>
            </a:r>
          </a:p>
          <a:p>
            <a:pPr marL="0" indent="0">
              <a:buNone/>
            </a:pPr>
            <a:r>
              <a:rPr lang="en-GB" sz="6800" dirty="0"/>
              <a:t>List what corrections they should make.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96DEA3A-9C9A-26E3-D0E3-D495F440B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80725" y="2055812"/>
            <a:ext cx="2689727" cy="620511"/>
          </a:xfrm>
        </p:spPr>
        <p:txBody>
          <a:bodyPr/>
          <a:lstStyle/>
          <a:p>
            <a:r>
              <a:rPr lang="en-US" dirty="0"/>
              <a:t>Answer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5E24192-BB6B-1485-ACF6-E751B9295A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9096" y="2583809"/>
            <a:ext cx="4302328" cy="3909066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year (2025) should be in brackets immediately after the author, not at the end of the title.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The title of the webpage must be in italics.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The title should not be in quotation marks (these are for journal articles).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They must provide the full URL to the specific page, not just the homepage.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They must add the date they viewed the website at the end (e.g. Accessed: 12 January 2026).</a:t>
            </a:r>
          </a:p>
        </p:txBody>
      </p:sp>
    </p:spTree>
    <p:extLst>
      <p:ext uri="{BB962C8B-B14F-4D97-AF65-F5344CB8AC3E}">
        <p14:creationId xmlns:p14="http://schemas.microsoft.com/office/powerpoint/2010/main" val="12015682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CFF8C-C40B-6DE6-F7AA-B8F9E1F29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91F42CE-32FD-37D1-285F-6E157183C4DA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3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82E2F8A-6DFB-1C71-E4C6-4A732CAB2FDA}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3BA730-5055-4E23-F568-5BD2054EF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New skill: Extracting information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D34AADA-6499-F1D9-3AC0-74F9B6AB2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53F81F-4E75-4DE6-C463-A3B395E301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B3838CC4-BF2C-C705-5EA5-B1CE4F9B0C1B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your conclusion you will need to extract information from the sources to give an overall, informed judgement.</a:t>
            </a:r>
          </a:p>
          <a:p>
            <a:r>
              <a:rPr lang="en-US" dirty="0"/>
              <a:t>The extracts will serve as the evidence to support your ideas.</a:t>
            </a:r>
          </a:p>
          <a:p>
            <a:r>
              <a:rPr lang="en-US" dirty="0"/>
              <a:t>It is important to choose the correct information and to cite your sources correctly.</a:t>
            </a:r>
          </a:p>
        </p:txBody>
      </p:sp>
    </p:spTree>
    <p:extLst>
      <p:ext uri="{BB962C8B-B14F-4D97-AF65-F5344CB8AC3E}">
        <p14:creationId xmlns:p14="http://schemas.microsoft.com/office/powerpoint/2010/main" val="21224596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3952E9-61DA-E19E-7A60-CDE1D432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skill: Extracting information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696A1DD-A848-8906-A8FC-4A48AA94E1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616193" cy="4351338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Let’s learn this skill using another context.</a:t>
            </a:r>
          </a:p>
          <a:p>
            <a:r>
              <a:rPr lang="en-US" dirty="0"/>
              <a:t>There is a lot of online controversy about vaccination.</a:t>
            </a:r>
          </a:p>
          <a:p>
            <a:r>
              <a:rPr lang="en-US" dirty="0"/>
              <a:t>You want to know whether or not vaccination is safe.</a:t>
            </a:r>
          </a:p>
          <a:p>
            <a:r>
              <a:rPr lang="en-US" dirty="0"/>
              <a:t>You find two reliable sources of information from the NHS and the UK Government.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25D429-D482-CC5B-9727-D8C8CF14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pic>
        <p:nvPicPr>
          <p:cNvPr id="9" name="Picture 8" descr="Close-up of gloved hands giving a vaccine injection to a patient's arm.">
            <a:extLst>
              <a:ext uri="{FF2B5EF4-FFF2-40B4-BE49-F238E27FC236}">
                <a16:creationId xmlns:a16="http://schemas.microsoft.com/office/drawing/2014/main" id="{74921EDB-F3D0-B8E1-A41F-47BB252099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578" y="1447726"/>
            <a:ext cx="3092102" cy="463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371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30F93-7D59-7C85-9DE0-475D03EE8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45D5C6-1845-AE69-9F6A-BDA99FF0C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Extracting information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EA8EEA-60E9-1FC4-43C5-FA3047E1A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with a partner. </a:t>
            </a:r>
          </a:p>
          <a:p>
            <a:r>
              <a:rPr lang="en-US" dirty="0"/>
              <a:t>Read through the sources.</a:t>
            </a:r>
          </a:p>
          <a:p>
            <a:r>
              <a:rPr lang="en-US" dirty="0"/>
              <a:t>Write a conclusion:</a:t>
            </a:r>
          </a:p>
          <a:p>
            <a:pPr lvl="1"/>
            <a:r>
              <a:rPr lang="en-US" dirty="0"/>
              <a:t>Identify whether the sources agree or disagree with each other.</a:t>
            </a:r>
            <a:endParaRPr lang="en-GB" dirty="0"/>
          </a:p>
          <a:p>
            <a:pPr lvl="1"/>
            <a:r>
              <a:rPr lang="en-US" dirty="0"/>
              <a:t>Give your overall, informed judgement, taking all the sources into account.</a:t>
            </a:r>
            <a:endParaRPr lang="en-GB" dirty="0"/>
          </a:p>
          <a:p>
            <a:pPr lvl="1"/>
            <a:r>
              <a:rPr lang="en-US" dirty="0"/>
              <a:t>Support your conclusion using evidence from the sources.</a:t>
            </a:r>
          </a:p>
          <a:p>
            <a:pPr lvl="1"/>
            <a:r>
              <a:rPr lang="en-US" dirty="0"/>
              <a:t>Use academic referencing.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6B7153-5DA5-02D4-64DE-7D0422F1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>
                <a:latin typeface="Arial"/>
                <a:cs typeface="Arial"/>
              </a:rPr>
              <a:t>L3 Activity 3 Worksheet</a:t>
            </a:r>
          </a:p>
          <a:p>
            <a:r>
              <a:rPr lang="en-US" dirty="0">
                <a:latin typeface="Arial"/>
                <a:cs typeface="Arial"/>
              </a:rPr>
              <a:t>L3 Activity 3 Worksheet answers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49D658A-0990-59F1-AD4A-25F32DBBA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5A268CC-695D-1C67-5654-B1CE2B48B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4E313113-490E-2838-3757-392836E977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472F86B5-25A3-1670-D75B-BB8009C17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C223960-24B5-43C9-B30B-40711E754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3</a:t>
            </a:r>
          </a:p>
        </p:txBody>
      </p:sp>
    </p:spTree>
    <p:extLst>
      <p:ext uri="{BB962C8B-B14F-4D97-AF65-F5344CB8AC3E}">
        <p14:creationId xmlns:p14="http://schemas.microsoft.com/office/powerpoint/2010/main" val="749847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7C4B4-3E62-B695-A09A-8B7374C66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658762D-C53D-EA00-2B4E-3D2ACCC6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a literature review and report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E6A286-F752-4DB1-2937-AB830BE95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13C0454-4B31-6B3A-8F39-83AC6E0F0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graphicFrame>
        <p:nvGraphicFramePr>
          <p:cNvPr id="11" name="Diagram 10" descr="Flow chart showing stages of a literature review and report. 1. Planning. 2. Selecting. 3. Evaluating. 4. Deciding. 5. Extracting. 6. Writing.">
            <a:extLst>
              <a:ext uri="{FF2B5EF4-FFF2-40B4-BE49-F238E27FC236}">
                <a16:creationId xmlns:a16="http://schemas.microsoft.com/office/drawing/2014/main" id="{FB892CD8-CC8C-275E-5A6D-8B22B4A9A9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1756918"/>
              </p:ext>
            </p:extLst>
          </p:nvPr>
        </p:nvGraphicFramePr>
        <p:xfrm>
          <a:off x="944179" y="1690688"/>
          <a:ext cx="2878959" cy="4360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AB6DE43-CCF3-6A95-E2D0-2E4E1FD65F37}"/>
              </a:ext>
            </a:extLst>
          </p:cNvPr>
          <p:cNvSpPr txBox="1"/>
          <p:nvPr/>
        </p:nvSpPr>
        <p:spPr>
          <a:xfrm>
            <a:off x="3935391" y="1621238"/>
            <a:ext cx="7940233" cy="646331"/>
          </a:xfrm>
          <a:prstGeom prst="rect">
            <a:avLst/>
          </a:prstGeom>
          <a:solidFill>
            <a:srgbClr val="851414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Interrogate the brief – what are you being asked to do? What are the scientific themes?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408542-565A-FCB3-02FC-2A994BB47599}"/>
              </a:ext>
            </a:extLst>
          </p:cNvPr>
          <p:cNvSpPr txBox="1"/>
          <p:nvPr/>
        </p:nvSpPr>
        <p:spPr>
          <a:xfrm>
            <a:off x="3929115" y="2543956"/>
            <a:ext cx="7940233" cy="369332"/>
          </a:xfrm>
          <a:prstGeom prst="rect">
            <a:avLst/>
          </a:prstGeom>
          <a:solidFill>
            <a:srgbClr val="F1995C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Skim read the sources – which are relevant to the brief?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FD98F-6AAF-0D14-2A57-44CA2BF13C68}"/>
              </a:ext>
            </a:extLst>
          </p:cNvPr>
          <p:cNvSpPr txBox="1"/>
          <p:nvPr/>
        </p:nvSpPr>
        <p:spPr>
          <a:xfrm>
            <a:off x="3929116" y="3308911"/>
            <a:ext cx="7940233" cy="369332"/>
          </a:xfrm>
          <a:prstGeom prst="rect">
            <a:avLst/>
          </a:prstGeom>
          <a:solidFill>
            <a:srgbClr val="8E53E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a judgement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how reliable are the sources?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D13D0-7FAE-46A5-7A6D-D2FBA0D12E9B}"/>
              </a:ext>
            </a:extLst>
          </p:cNvPr>
          <p:cNvSpPr txBox="1"/>
          <p:nvPr/>
        </p:nvSpPr>
        <p:spPr>
          <a:xfrm>
            <a:off x="3929117" y="4046515"/>
            <a:ext cx="7940233" cy="369332"/>
          </a:xfrm>
          <a:prstGeom prst="rect">
            <a:avLst/>
          </a:prstGeom>
          <a:solidFill>
            <a:srgbClr val="88A2F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Decide your reasoning for including or excluding each source.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E082B6-84BA-4D0D-43CD-F97595B9B559}"/>
              </a:ext>
            </a:extLst>
          </p:cNvPr>
          <p:cNvSpPr txBox="1"/>
          <p:nvPr/>
        </p:nvSpPr>
        <p:spPr>
          <a:xfrm>
            <a:off x="3935389" y="4881141"/>
            <a:ext cx="7940233" cy="369332"/>
          </a:xfrm>
          <a:prstGeom prst="rect">
            <a:avLst/>
          </a:prstGeom>
          <a:solidFill>
            <a:srgbClr val="C7DF85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what information in each source you will use.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34173B-DB29-A8E2-9DDB-99FA49267A16}"/>
              </a:ext>
            </a:extLst>
          </p:cNvPr>
          <p:cNvSpPr txBox="1"/>
          <p:nvPr/>
        </p:nvSpPr>
        <p:spPr>
          <a:xfrm>
            <a:off x="3935390" y="5672388"/>
            <a:ext cx="7940233" cy="369332"/>
          </a:xfrm>
          <a:prstGeom prst="rect">
            <a:avLst/>
          </a:prstGeom>
          <a:solidFill>
            <a:srgbClr val="FEF5EE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your literature report using an academic referencing technique.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827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810DAB-C074-3786-B597-6B3E37A92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049156-4530-A876-036E-848CD085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if you are ready to write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A5330-90A1-03BD-640A-D1618AFC2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Reflect on your work today and how you used the CAPABLE checklist to evaluate the reliability of sources.</a:t>
            </a:r>
          </a:p>
          <a:p>
            <a:r>
              <a:rPr lang="en-US" dirty="0"/>
              <a:t>Explain what you did well when interpreting the evidence and deciding on the reliability of each source. </a:t>
            </a:r>
          </a:p>
          <a:p>
            <a:r>
              <a:rPr lang="en-US" dirty="0"/>
              <a:t>Identify one clear improvement you could make next time when evaluating sources. Focus on how you could make your judgements more accurate, more evidence-based or more clearly justified.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FE4D-56E4-4C1C-ECC7-E7E933B8A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</p:spTree>
    <p:extLst>
      <p:ext uri="{BB962C8B-B14F-4D97-AF65-F5344CB8AC3E}">
        <p14:creationId xmlns:p14="http://schemas.microsoft.com/office/powerpoint/2010/main" val="8391344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0A3C6-0C5B-1AB9-469E-2E7D4F874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9C66B-5481-0615-345F-F0DBEF8B8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DF41E-EC77-B8E7-3B27-CAE2D22CD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explained how to write for scientific audiences</a:t>
            </a:r>
          </a:p>
          <a:p>
            <a:r>
              <a:rPr lang="en-US" dirty="0"/>
              <a:t>explained how to use academic referencing in a report</a:t>
            </a:r>
          </a:p>
          <a:p>
            <a:r>
              <a:rPr lang="en-US" dirty="0"/>
              <a:t>compared the perspectives of different sources to write a conclusion.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267D4-4C2F-3149-E917-4A0509265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F2A952-8D18-053F-2E1E-3085F036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271798B-BE25-20E6-881C-D19261E58E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pPr lvl="0"/>
            <a:r>
              <a:rPr lang="en-GB" dirty="0"/>
              <a:t>CS7: Provide results and recommendations (written and verbal) to customers/clients. </a:t>
            </a:r>
          </a:p>
          <a:p>
            <a:r>
              <a:rPr lang="en-US" b="1" dirty="0"/>
              <a:t>General competencies:</a:t>
            </a:r>
          </a:p>
          <a:p>
            <a:r>
              <a:rPr lang="en-GB" dirty="0"/>
              <a:t>English</a:t>
            </a:r>
          </a:p>
          <a:p>
            <a:r>
              <a:rPr lang="en-GB" dirty="0"/>
              <a:t>E1. Convey technical information to different audiences</a:t>
            </a:r>
          </a:p>
          <a:p>
            <a:r>
              <a:rPr lang="en-GB" dirty="0"/>
              <a:t>E2. Present information and ideas</a:t>
            </a:r>
          </a:p>
          <a:p>
            <a:r>
              <a:rPr lang="en-GB" dirty="0"/>
              <a:t>E3. Create texts for different purposes and audiences</a:t>
            </a:r>
          </a:p>
          <a:p>
            <a:r>
              <a:rPr lang="en-GB" dirty="0"/>
              <a:t>E4. Summarise information/ideas</a:t>
            </a:r>
          </a:p>
          <a:p>
            <a:r>
              <a:rPr lang="en-GB" dirty="0"/>
              <a:t>E5. 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GB" dirty="0"/>
              <a:t>D1. Use digital technology and media effectively</a:t>
            </a:r>
          </a:p>
        </p:txBody>
      </p:sp>
    </p:spTree>
    <p:extLst>
      <p:ext uri="{BB962C8B-B14F-4D97-AF65-F5344CB8AC3E}">
        <p14:creationId xmlns:p14="http://schemas.microsoft.com/office/powerpoint/2010/main" val="2929815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C25D94-9F77-B39D-E558-FE9AC170E3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938395" cy="4351338"/>
          </a:xfrm>
        </p:spPr>
        <p:txBody>
          <a:bodyPr/>
          <a:lstStyle/>
          <a:p>
            <a:r>
              <a:rPr lang="en-GB" dirty="0"/>
              <a:t>Complete your literature report for the strawberry farm. </a:t>
            </a:r>
          </a:p>
          <a:p>
            <a:r>
              <a:rPr lang="en-GB" dirty="0"/>
              <a:t>Use the sources from L1 Activity </a:t>
            </a:r>
            <a:r>
              <a:rPr lang="en-GB"/>
              <a:t>3 Worksheet 1 and 2.</a:t>
            </a:r>
            <a:endParaRPr lang="en-GB" dirty="0"/>
          </a:p>
          <a:p>
            <a:r>
              <a:rPr lang="en-GB" dirty="0"/>
              <a:t>Use the assessment rubric to help you to  understand how to achieve maximum marks.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FC65EDB-2082-B5AE-8AF7-F902E9E71726}"/>
              </a:ext>
            </a:extLst>
          </p:cNvPr>
          <p:cNvSpPr txBox="1">
            <a:spLocks/>
          </p:cNvSpPr>
          <p:nvPr/>
        </p:nvSpPr>
        <p:spPr>
          <a:xfrm>
            <a:off x="8179724" y="1825625"/>
            <a:ext cx="3174076" cy="4351338"/>
          </a:xfrm>
          <a:custGeom>
            <a:avLst/>
            <a:gdLst>
              <a:gd name="csX0" fmla="*/ 0 w 3174076"/>
              <a:gd name="csY0" fmla="*/ 0 h 4351338"/>
              <a:gd name="csX1" fmla="*/ 539593 w 3174076"/>
              <a:gd name="csY1" fmla="*/ 0 h 4351338"/>
              <a:gd name="csX2" fmla="*/ 1079186 w 3174076"/>
              <a:gd name="csY2" fmla="*/ 0 h 4351338"/>
              <a:gd name="csX3" fmla="*/ 1650520 w 3174076"/>
              <a:gd name="csY3" fmla="*/ 0 h 4351338"/>
              <a:gd name="csX4" fmla="*/ 2253594 w 3174076"/>
              <a:gd name="csY4" fmla="*/ 0 h 4351338"/>
              <a:gd name="csX5" fmla="*/ 3174076 w 3174076"/>
              <a:gd name="csY5" fmla="*/ 0 h 4351338"/>
              <a:gd name="csX6" fmla="*/ 3174076 w 3174076"/>
              <a:gd name="csY6" fmla="*/ 708646 h 4351338"/>
              <a:gd name="csX7" fmla="*/ 3174076 w 3174076"/>
              <a:gd name="csY7" fmla="*/ 1199726 h 4351338"/>
              <a:gd name="csX8" fmla="*/ 3174076 w 3174076"/>
              <a:gd name="csY8" fmla="*/ 1734319 h 4351338"/>
              <a:gd name="csX9" fmla="*/ 3174076 w 3174076"/>
              <a:gd name="csY9" fmla="*/ 2312425 h 4351338"/>
              <a:gd name="csX10" fmla="*/ 3174076 w 3174076"/>
              <a:gd name="csY10" fmla="*/ 2890532 h 4351338"/>
              <a:gd name="csX11" fmla="*/ 3174076 w 3174076"/>
              <a:gd name="csY11" fmla="*/ 3425125 h 4351338"/>
              <a:gd name="csX12" fmla="*/ 3174076 w 3174076"/>
              <a:gd name="csY12" fmla="*/ 4351338 h 4351338"/>
              <a:gd name="csX13" fmla="*/ 2475779 w 3174076"/>
              <a:gd name="csY13" fmla="*/ 4351338 h 4351338"/>
              <a:gd name="csX14" fmla="*/ 1809223 w 3174076"/>
              <a:gd name="csY14" fmla="*/ 4351338 h 4351338"/>
              <a:gd name="csX15" fmla="*/ 1206149 w 3174076"/>
              <a:gd name="csY15" fmla="*/ 4351338 h 4351338"/>
              <a:gd name="csX16" fmla="*/ 0 w 3174076"/>
              <a:gd name="csY16" fmla="*/ 4351338 h 4351338"/>
              <a:gd name="csX17" fmla="*/ 0 w 3174076"/>
              <a:gd name="csY17" fmla="*/ 3642692 h 4351338"/>
              <a:gd name="csX18" fmla="*/ 0 w 3174076"/>
              <a:gd name="csY18" fmla="*/ 3151612 h 4351338"/>
              <a:gd name="csX19" fmla="*/ 0 w 3174076"/>
              <a:gd name="csY19" fmla="*/ 2486479 h 4351338"/>
              <a:gd name="csX20" fmla="*/ 0 w 3174076"/>
              <a:gd name="csY20" fmla="*/ 1995399 h 4351338"/>
              <a:gd name="csX21" fmla="*/ 0 w 3174076"/>
              <a:gd name="csY21" fmla="*/ 1286753 h 4351338"/>
              <a:gd name="csX22" fmla="*/ 0 w 3174076"/>
              <a:gd name="csY22" fmla="*/ 665133 h 4351338"/>
              <a:gd name="csX23" fmla="*/ 0 w 3174076"/>
              <a:gd name="csY23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>
                <a:latin typeface="Arial"/>
                <a:cs typeface="Arial"/>
              </a:rPr>
              <a:t>L1 Activity 3 Worksheet 1</a:t>
            </a:r>
          </a:p>
          <a:p>
            <a:r>
              <a:rPr lang="en-US" dirty="0">
                <a:latin typeface="Arial"/>
                <a:cs typeface="Arial"/>
              </a:rPr>
              <a:t>L1 Activity 3 Worksheet 2</a:t>
            </a:r>
          </a:p>
          <a:p>
            <a:r>
              <a:rPr lang="en-GB" dirty="0"/>
              <a:t>L3 Plenary Worksheet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15C59-B84B-759B-CBD7-6711689AF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8CB2782-55F2-C949-9B5C-48A2FDFBB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 you will: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47B54B1-C093-58D7-094B-667D97FB1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E909E01-A945-067C-2176-01438B67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graphicFrame>
        <p:nvGraphicFramePr>
          <p:cNvPr id="11" name="Diagram 10" descr="Last two stages of a science literature review and report. 5. Extracting. 6. Writing.">
            <a:extLst>
              <a:ext uri="{FF2B5EF4-FFF2-40B4-BE49-F238E27FC236}">
                <a16:creationId xmlns:a16="http://schemas.microsoft.com/office/drawing/2014/main" id="{60D44CBF-FB73-EFAF-240E-C40346F35F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9611605"/>
              </p:ext>
            </p:extLst>
          </p:nvPr>
        </p:nvGraphicFramePr>
        <p:xfrm>
          <a:off x="944179" y="1690688"/>
          <a:ext cx="2878959" cy="2355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DB7F88D-D9E2-D71F-5D65-240879193B29}"/>
              </a:ext>
            </a:extLst>
          </p:cNvPr>
          <p:cNvSpPr txBox="1"/>
          <p:nvPr/>
        </p:nvSpPr>
        <p:spPr>
          <a:xfrm>
            <a:off x="3823138" y="1646147"/>
            <a:ext cx="7940233" cy="369332"/>
          </a:xfrm>
          <a:prstGeom prst="rect">
            <a:avLst/>
          </a:prstGeom>
          <a:solidFill>
            <a:srgbClr val="C7DF85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what information in each source you will use.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D3E813-DFD1-A483-1F15-3DE97D4E54B8}"/>
              </a:ext>
            </a:extLst>
          </p:cNvPr>
          <p:cNvSpPr txBox="1"/>
          <p:nvPr/>
        </p:nvSpPr>
        <p:spPr>
          <a:xfrm>
            <a:off x="3929117" y="3133815"/>
            <a:ext cx="7940233" cy="369332"/>
          </a:xfrm>
          <a:prstGeom prst="rect">
            <a:avLst/>
          </a:prstGeom>
          <a:solidFill>
            <a:srgbClr val="FEF5EE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your literature report using an academic referencing technique.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00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EF72C4-170E-1538-4C3B-4564BA8E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of a literature report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Read through how to construct a literature report.</a:t>
            </a:r>
          </a:p>
          <a:p>
            <a:r>
              <a:rPr lang="en-US" dirty="0"/>
              <a:t>For each section of the report, decide whether you can already complete this or whether you will need more guidance.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BB47FDA-98F4-A50F-B19C-8E1F34E1699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/>
              <a:t>Introduction Worksheet: Literature report construction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D875A6-BBFF-AC68-23F3-BAAB4815B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8102C8D-02E9-9526-25BB-10A1891A9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36509D6-337E-BC6A-D98E-F280F68154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78386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0691F-AB45-D801-05BC-7EDA7BCAD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CB77A32-F342-C3E9-A5B7-09F464BB3795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6AFA6A9-9AAB-A360-918C-BA3C353036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5556FC-2934-166B-9BD5-76134AF2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Principles of scientific writing – structure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2EB1D1C-D304-B21A-B8FA-0CD5B476A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D0AC1D1D-D684-DACE-AFC2-1EE9D87D48F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Introduction: </a:t>
            </a:r>
            <a:r>
              <a:rPr lang="en-US" dirty="0"/>
              <a:t>Defines the topic and its importance. </a:t>
            </a:r>
          </a:p>
          <a:p>
            <a:endParaRPr lang="en-US" dirty="0"/>
          </a:p>
          <a:p>
            <a:r>
              <a:rPr lang="en-US" b="1" dirty="0"/>
              <a:t>Main body: </a:t>
            </a:r>
            <a:r>
              <a:rPr lang="en-US" dirty="0"/>
              <a:t>Each section should have a sub-heading and focus on one topic.</a:t>
            </a:r>
          </a:p>
          <a:p>
            <a:r>
              <a:rPr lang="en-US" dirty="0"/>
              <a:t>Follow the PEEL structure:</a:t>
            </a:r>
          </a:p>
          <a:p>
            <a:pPr lvl="1"/>
            <a:r>
              <a:rPr lang="en-US" b="1" dirty="0"/>
              <a:t>P</a:t>
            </a:r>
            <a:r>
              <a:rPr lang="en-US" dirty="0"/>
              <a:t>oint: A clear statement of the sub-topic.</a:t>
            </a:r>
          </a:p>
          <a:p>
            <a:pPr lvl="1"/>
            <a:r>
              <a:rPr lang="en-US" b="1" dirty="0"/>
              <a:t>E</a:t>
            </a:r>
            <a:r>
              <a:rPr lang="en-US" dirty="0"/>
              <a:t>vidence: Data or citations from reliable sources.</a:t>
            </a:r>
          </a:p>
          <a:p>
            <a:pPr lvl="1"/>
            <a:r>
              <a:rPr lang="en-US" b="1" dirty="0"/>
              <a:t>E</a:t>
            </a:r>
            <a:r>
              <a:rPr lang="en-US" dirty="0"/>
              <a:t>xplanation: Why this evidence supports the point (using correct terminology).</a:t>
            </a:r>
          </a:p>
          <a:p>
            <a:pPr lvl="1"/>
            <a:r>
              <a:rPr lang="en-US" b="1" dirty="0"/>
              <a:t>L</a:t>
            </a:r>
            <a:r>
              <a:rPr lang="en-US" dirty="0"/>
              <a:t>ink: How this connects to the next section or the overall topic.</a:t>
            </a:r>
          </a:p>
          <a:p>
            <a:endParaRPr lang="en-US" dirty="0"/>
          </a:p>
          <a:p>
            <a:r>
              <a:rPr lang="en-US" b="1" dirty="0"/>
              <a:t>Conclusion: </a:t>
            </a:r>
            <a:r>
              <a:rPr lang="en-US" dirty="0"/>
              <a:t>This summarises the key findings without introducing new information. It provides a final judgment based strictly on the evidence presented in the main body.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0C9CDB1D-ECAF-3975-483F-6F4CEEBCC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74CED33-E08C-B6B0-97CD-13CCFCDEF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80508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E39F0-02A5-ADC6-5374-FB8A25400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890043-9B1A-5734-B454-FAC834C91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Principles of scientific writing – passive voice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C63D71-8073-51E8-2D9B-DAFC51479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C383B1-1BA2-B4F2-EEB1-71DC7A968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5BA28AA9-8E37-59CC-1788-75780A2DA6A0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 scientific report uses the passive voice (also called the third person).</a:t>
            </a:r>
          </a:p>
          <a:p>
            <a:r>
              <a:rPr lang="en-US" dirty="0"/>
              <a:t>Avoid first-person pronouns (I, me, my, we, us). Science focuses on the observation, not the observer.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✗ </a:t>
            </a:r>
            <a:r>
              <a:rPr lang="en-GB" dirty="0"/>
              <a:t>“</a:t>
            </a:r>
            <a:r>
              <a:rPr lang="en-US" dirty="0"/>
              <a:t>I watched the bacteria grow in the Petri dish.</a:t>
            </a:r>
            <a:r>
              <a:rPr lang="en-GB" dirty="0"/>
              <a:t>”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chemeClr val="accent6"/>
                </a:solidFill>
              </a:rPr>
              <a:t>✓ </a:t>
            </a:r>
            <a:r>
              <a:rPr lang="en-GB" dirty="0"/>
              <a:t>“</a:t>
            </a:r>
            <a:r>
              <a:rPr lang="en-US" dirty="0"/>
              <a:t>Bacterial growth was observed within the Petri dish.</a:t>
            </a:r>
            <a:r>
              <a:rPr lang="en-GB" dirty="0"/>
              <a:t>”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E8CBA6D-3579-B301-FD43-421833AA1B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DC56AFF-9E88-79E9-4B79-4DB1EE4D7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E26E871-49B4-5D57-1C31-DD3DAEDC8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320015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43996-385E-ABA7-C6E5-CFA86671B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D01D80-620B-C3F5-403D-80247CBAA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Principles of scientific writing – 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latin typeface="Arial"/>
                <a:cs typeface="Arial"/>
              </a:rPr>
              <a:t>fact-based language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9DDF6A2-E9A8-22BE-D36D-8181E3970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Extracting and writing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54203F-0E79-56A4-073A-EC2AF14C54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A0FC9112-8E7C-0D7F-8369-0438A216533B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 lIns="91440" tIns="45720" rIns="91440" bIns="4572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/>
          </a:p>
          <a:p>
            <a:r>
              <a:rPr lang="en-US" b="1" dirty="0">
                <a:latin typeface="Arial"/>
                <a:cs typeface="Arial"/>
              </a:rPr>
              <a:t>Avoid descriptive language:</a:t>
            </a:r>
            <a:r>
              <a:rPr lang="en-US" dirty="0">
                <a:latin typeface="Arial"/>
                <a:cs typeface="Arial"/>
              </a:rPr>
              <a:t> Avoid adjectives that don</a:t>
            </a:r>
            <a:r>
              <a:rPr lang="en-GB" dirty="0"/>
              <a:t>’</a:t>
            </a:r>
            <a:r>
              <a:rPr lang="en-US" dirty="0">
                <a:latin typeface="Arial"/>
                <a:cs typeface="Arial"/>
              </a:rPr>
              <a:t>t have a measurable definition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(e.g. tiny, beautiful, scary).</a:t>
            </a:r>
          </a:p>
          <a:p>
            <a:r>
              <a:rPr lang="en-US" b="1" dirty="0">
                <a:latin typeface="Arial"/>
                <a:cs typeface="Arial"/>
              </a:rPr>
              <a:t>Be succinct:</a:t>
            </a:r>
            <a:r>
              <a:rPr lang="en-US" dirty="0">
                <a:latin typeface="Arial"/>
                <a:cs typeface="Arial"/>
              </a:rPr>
              <a:t> Delete </a:t>
            </a:r>
            <a:r>
              <a:rPr lang="en-GB" dirty="0"/>
              <a:t>‘</a:t>
            </a:r>
            <a:r>
              <a:rPr lang="en-US" dirty="0">
                <a:latin typeface="Arial"/>
                <a:cs typeface="Arial"/>
              </a:rPr>
              <a:t>filler</a:t>
            </a:r>
            <a:r>
              <a:rPr lang="en-GB" dirty="0"/>
              <a:t>’</a:t>
            </a:r>
            <a:r>
              <a:rPr lang="en-US" dirty="0">
                <a:latin typeface="Arial"/>
                <a:cs typeface="Arial"/>
              </a:rPr>
              <a:t> phrases.</a:t>
            </a:r>
          </a:p>
          <a:p>
            <a:pPr lvl="1"/>
            <a:r>
              <a:rPr lang="en-US" i="1" dirty="0"/>
              <a:t>Avoid:</a:t>
            </a:r>
            <a:r>
              <a:rPr lang="en-US" dirty="0"/>
              <a:t> </a:t>
            </a:r>
            <a:r>
              <a:rPr lang="en-US" dirty="0">
                <a:latin typeface="Arial"/>
                <a:cs typeface="Arial"/>
              </a:rPr>
              <a:t>“</a:t>
            </a:r>
            <a:r>
              <a:rPr lang="en-US" dirty="0"/>
              <a:t>It is important to note that...</a:t>
            </a:r>
            <a:r>
              <a:rPr lang="en-GB" dirty="0"/>
              <a:t>”</a:t>
            </a:r>
            <a:r>
              <a:rPr lang="en-US" dirty="0"/>
              <a:t> or </a:t>
            </a:r>
            <a:r>
              <a:rPr lang="en-US" dirty="0">
                <a:latin typeface="Arial"/>
                <a:cs typeface="Arial"/>
              </a:rPr>
              <a:t>“</a:t>
            </a:r>
            <a:r>
              <a:rPr lang="en-US" dirty="0"/>
              <a:t>The reason for this is...</a:t>
            </a:r>
            <a:r>
              <a:rPr lang="en-GB" dirty="0"/>
              <a:t>”</a:t>
            </a:r>
            <a:endParaRPr lang="en-US" dirty="0"/>
          </a:p>
          <a:p>
            <a:pPr lvl="1"/>
            <a:r>
              <a:rPr lang="en-US" i="1" dirty="0"/>
              <a:t>Use:</a:t>
            </a:r>
            <a:r>
              <a:rPr lang="en-US" dirty="0"/>
              <a:t> </a:t>
            </a:r>
            <a:r>
              <a:rPr lang="en-US" dirty="0">
                <a:latin typeface="Arial"/>
                <a:cs typeface="Arial"/>
              </a:rPr>
              <a:t>“</a:t>
            </a:r>
            <a:r>
              <a:rPr lang="en-US" dirty="0"/>
              <a:t>Note that...</a:t>
            </a:r>
            <a:r>
              <a:rPr lang="en-GB" dirty="0"/>
              <a:t>”</a:t>
            </a:r>
            <a:r>
              <a:rPr lang="en-US" dirty="0"/>
              <a:t> or </a:t>
            </a:r>
            <a:r>
              <a:rPr lang="en-US" dirty="0">
                <a:latin typeface="Arial"/>
                <a:cs typeface="Arial"/>
              </a:rPr>
              <a:t>“</a:t>
            </a:r>
            <a:r>
              <a:rPr lang="en-US" dirty="0"/>
              <a:t>Because...</a:t>
            </a:r>
            <a:r>
              <a:rPr lang="en-GB" dirty="0"/>
              <a:t>”</a:t>
            </a:r>
            <a:endParaRPr lang="en-US" dirty="0"/>
          </a:p>
          <a:p>
            <a:r>
              <a:rPr lang="en-US" b="1" dirty="0">
                <a:latin typeface="Arial"/>
                <a:cs typeface="Arial"/>
              </a:rPr>
              <a:t>Quantify whenever possible </a:t>
            </a:r>
            <a:r>
              <a:rPr lang="en-US" dirty="0">
                <a:latin typeface="Arial"/>
                <a:cs typeface="Arial"/>
              </a:rPr>
              <a:t>–</a:t>
            </a:r>
            <a:r>
              <a:rPr lang="en-US" b="1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use data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  <a:tabLst>
                <a:tab pos="360000" algn="l"/>
                <a:tab pos="396000" algn="l"/>
                <a:tab pos="432000" algn="l"/>
              </a:tabLst>
            </a:pPr>
            <a:r>
              <a:rPr lang="en-US" b="1" dirty="0">
                <a:solidFill>
                  <a:srgbClr val="C00000"/>
                </a:solidFill>
                <a:latin typeface="Arial"/>
                <a:cs typeface="Arial"/>
              </a:rPr>
              <a:t>✗ </a:t>
            </a:r>
            <a:r>
              <a:rPr lang="en-GB" dirty="0"/>
              <a:t>“</a:t>
            </a:r>
            <a:r>
              <a:rPr lang="en-US" dirty="0">
                <a:latin typeface="Arial"/>
                <a:cs typeface="Arial"/>
              </a:rPr>
              <a:t>The rate of reaction increased massively. The reason for this is the increased acid 			concentration</a:t>
            </a:r>
            <a:r>
              <a:rPr lang="en-GB" dirty="0"/>
              <a:t>”</a:t>
            </a:r>
            <a:endParaRPr lang="en-US" dirty="0">
              <a:solidFill>
                <a:srgbClr val="262626"/>
              </a:solidFill>
              <a:latin typeface="Arial"/>
              <a:cs typeface="Arial"/>
            </a:endParaRPr>
          </a:p>
          <a:p>
            <a:pPr marL="0" indent="0">
              <a:buNone/>
              <a:tabLst>
                <a:tab pos="360000" algn="l"/>
                <a:tab pos="396000" algn="l"/>
              </a:tabLst>
            </a:pPr>
            <a:r>
              <a:rPr lang="en-US" b="1" dirty="0">
                <a:solidFill>
                  <a:schemeClr val="accent6"/>
                </a:solidFill>
                <a:latin typeface="Arial"/>
                <a:cs typeface="Arial"/>
              </a:rPr>
              <a:t>✓ </a:t>
            </a:r>
            <a:r>
              <a:rPr lang="en-GB" dirty="0"/>
              <a:t>“</a:t>
            </a:r>
            <a:r>
              <a:rPr lang="en-US" dirty="0">
                <a:latin typeface="Arial"/>
                <a:cs typeface="Arial"/>
              </a:rPr>
              <a:t>The rate of reaction doubled because the acid concentration increased from 1 mol dm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baseline="30000" dirty="0">
                <a:latin typeface="Arial"/>
                <a:cs typeface="Arial"/>
              </a:rPr>
              <a:t>3</a:t>
            </a:r>
            <a:r>
              <a:rPr lang="en-US" dirty="0">
                <a:latin typeface="Arial"/>
                <a:cs typeface="Arial"/>
              </a:rPr>
              <a:t>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		to 2 mol dm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baseline="30000" dirty="0">
                <a:latin typeface="Arial"/>
                <a:cs typeface="Arial"/>
              </a:rPr>
              <a:t>3</a:t>
            </a:r>
            <a:r>
              <a:rPr lang="en-GB" dirty="0"/>
              <a:t>”</a:t>
            </a: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F0FF799-064F-7683-3392-4AD8889E9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56001" y="185738"/>
            <a:ext cx="353299" cy="30649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29384C-B6C5-C42C-F436-1857561D0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708401" y="338138"/>
            <a:ext cx="353299" cy="306494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None/>
              <a:defRPr sz="1400" b="1" i="0" kern="1200">
                <a:solidFill>
                  <a:schemeClr val="bg1"/>
                </a:solidFill>
                <a:latin typeface="Arial Narrow" panose="020B0604020202020204" pitchFamily="34" charset="0"/>
                <a:ea typeface="+mn-ea"/>
                <a:cs typeface="Arial Narrow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9077ECF-F087-152A-7733-3841CB14B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405451568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6722d2b-0c3d-402e-ac1f-b369ae8f2e4c" xsi:nil="true"/>
    <lcf76f155ced4ddcb4097134ff3c332f xmlns="0a932bcf-489a-45c8-be82-b728b35eaba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AC6911050A2A42B87D3265732E493C" ma:contentTypeVersion="11" ma:contentTypeDescription="Create a new document." ma:contentTypeScope="" ma:versionID="471fb7f710f307f32eaecbfb8e3795a8">
  <xsd:schema xmlns:xsd="http://www.w3.org/2001/XMLSchema" xmlns:xs="http://www.w3.org/2001/XMLSchema" xmlns:p="http://schemas.microsoft.com/office/2006/metadata/properties" xmlns:ns2="0a932bcf-489a-45c8-be82-b728b35eabad" xmlns:ns3="d6722d2b-0c3d-402e-ac1f-b369ae8f2e4c" targetNamespace="http://schemas.microsoft.com/office/2006/metadata/properties" ma:root="true" ma:fieldsID="b83a19ecbf6cb2da6448952bca01fdaa" ns2:_="" ns3:_="">
    <xsd:import namespace="0a932bcf-489a-45c8-be82-b728b35eabad"/>
    <xsd:import namespace="d6722d2b-0c3d-402e-ac1f-b369ae8f2e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932bcf-489a-45c8-be82-b728b35eab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fc1898db-68ac-4db5-a3be-0c52eaa400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22d2b-0c3d-402e-ac1f-b369ae8f2e4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2a46a1f-a8f9-4ce2-b5ea-ff2b37beeb18}" ma:internalName="TaxCatchAll" ma:showField="CatchAllData" ma:web="d6722d2b-0c3d-402e-ac1f-b369ae8f2e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9BF004-A682-4A8C-A180-DDFB2E58EB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EA60CA-771C-4996-81FC-94FBB96B0693}">
  <ds:schemaRefs>
    <ds:schemaRef ds:uri="http://schemas.microsoft.com/office/2006/metadata/properties"/>
    <ds:schemaRef ds:uri="http://schemas.microsoft.com/office/infopath/2007/PartnerControls"/>
    <ds:schemaRef ds:uri="d6722d2b-0c3d-402e-ac1f-b369ae8f2e4c"/>
    <ds:schemaRef ds:uri="0a932bcf-489a-45c8-be82-b728b35eabad"/>
  </ds:schemaRefs>
</ds:datastoreItem>
</file>

<file path=customXml/itemProps3.xml><?xml version="1.0" encoding="utf-8"?>
<ds:datastoreItem xmlns:ds="http://schemas.openxmlformats.org/officeDocument/2006/customXml" ds:itemID="{CD7DA3DE-D40C-43EE-85E3-33501BF13E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932bcf-489a-45c8-be82-b728b35eabad"/>
    <ds:schemaRef ds:uri="d6722d2b-0c3d-402e-ac1f-b369ae8f2e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3352</TotalTime>
  <Words>3297</Words>
  <Application>Microsoft Macintosh PowerPoint</Application>
  <PresentationFormat>Widescreen</PresentationFormat>
  <Paragraphs>400</Paragraphs>
  <Slides>42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Arial</vt:lpstr>
      <vt:lpstr>Arial Narrow</vt:lpstr>
      <vt:lpstr>Calibri</vt:lpstr>
      <vt:lpstr>Gatsby</vt:lpstr>
      <vt:lpstr>Science</vt:lpstr>
      <vt:lpstr>In this lesson, we will:</vt:lpstr>
      <vt:lpstr>Your brief</vt:lpstr>
      <vt:lpstr>Stages of a literature review and report</vt:lpstr>
      <vt:lpstr>In this lesson you will:</vt:lpstr>
      <vt:lpstr>Construction of a literature report</vt:lpstr>
      <vt:lpstr>Principles of scientific writing – structure</vt:lpstr>
      <vt:lpstr>Principles of scientific writing – passive voice</vt:lpstr>
      <vt:lpstr>Principles of scientific writing –  fact-based language</vt:lpstr>
      <vt:lpstr>Principles of scientific writing –  scientific terminology</vt:lpstr>
      <vt:lpstr>Editing a scientific article</vt:lpstr>
      <vt:lpstr>Academic referencing</vt:lpstr>
      <vt:lpstr>Two-part system</vt:lpstr>
      <vt:lpstr>In-text citations</vt:lpstr>
      <vt:lpstr>In-text citations</vt:lpstr>
      <vt:lpstr>Reference list</vt:lpstr>
      <vt:lpstr>Reference list</vt:lpstr>
      <vt:lpstr>Reference list</vt:lpstr>
      <vt:lpstr>Reference list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Using academic referencing</vt:lpstr>
      <vt:lpstr>New skill: Extracting information</vt:lpstr>
      <vt:lpstr>New skill: Extracting information</vt:lpstr>
      <vt:lpstr>Extracting information</vt:lpstr>
      <vt:lpstr>Check if you are ready to write</vt:lpstr>
      <vt:lpstr>In this lesson, we have:</vt:lpstr>
      <vt:lpstr>Consolidation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Madeleine Eames</cp:lastModifiedBy>
  <cp:revision>175</cp:revision>
  <cp:lastPrinted>2026-07-30T08:19:36Z</cp:lastPrinted>
  <dcterms:created xsi:type="dcterms:W3CDTF">2023-06-07T14:08:23Z</dcterms:created>
  <dcterms:modified xsi:type="dcterms:W3CDTF">2026-08-13T14:53:59Z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0x010100FDAC6911050A2A42B87D3265732E493C</vt:lpwstr>
  </property>
  <property fmtid="{D5CDD505-2E9C-101B-9397-08002B2CF9AE}" pid="3" name="MediaServiceImageTags">
    <vt:lpwstr/>
  </property>
</Properties>
</file>