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ppt/theme/theme3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7" r:id="rId2"/>
    <p:sldId id="258" r:id="rId3"/>
    <p:sldId id="272" r:id="rId4"/>
    <p:sldId id="332" r:id="rId5"/>
    <p:sldId id="334" r:id="rId6"/>
    <p:sldId id="333" r:id="rId7"/>
    <p:sldId id="335" r:id="rId8"/>
    <p:sldId id="336" r:id="rId9"/>
    <p:sldId id="337" r:id="rId10"/>
    <p:sldId id="338" r:id="rId11"/>
    <p:sldId id="339" r:id="rId12"/>
    <p:sldId id="340" r:id="rId13"/>
    <p:sldId id="342" r:id="rId14"/>
    <p:sldId id="34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BDDF4"/>
    <a:srgbClr val="432673"/>
    <a:srgbClr val="534C29"/>
    <a:srgbClr val="FFF5C4"/>
    <a:srgbClr val="8E53EF"/>
    <a:srgbClr val="FF7575"/>
    <a:srgbClr val="466318"/>
    <a:srgbClr val="E2EEBE"/>
    <a:srgbClr val="F6F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2945" autoAdjust="0"/>
  </p:normalViewPr>
  <p:slideViewPr>
    <p:cSldViewPr snapToGrid="0">
      <p:cViewPr varScale="1">
        <p:scale>
          <a:sx n="65" d="100"/>
          <a:sy n="65" d="100"/>
        </p:scale>
        <p:origin x="708" y="44"/>
      </p:cViewPr>
      <p:guideLst/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 © Shutterstock/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Gorodenkoff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07727-9CB8-BBF3-D4CD-F1FBBBAE5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6A0E02-104A-2B73-1C1C-04959D0A5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C82894-BBAD-65BA-F2C0-C13AD398A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&lt;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BEF7D-74DB-6D44-774C-6F0569CD2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358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EAC42-0E0D-65DF-A05D-05DCB0CF4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2E8BD2-9B6A-942B-2440-1CC917FE67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74149-485E-9A56-C2FC-B08DD1246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0950A-365E-8EA4-586D-1253B9600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836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DB7CB-F4AD-228F-BD94-FFD6A2EEB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34B189-E842-B28B-5AE3-E8F65F2AF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288FAD-B5EC-9E89-6050-97CA18D07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D1BF3-F818-78B4-096E-009E618C3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376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A75F8-3B57-03A9-378A-BB2CED9C7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B0626A-6A3E-AF33-38B2-7027C0B0F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0007A7-27D3-EA9B-0744-15E55A519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E124C-FD95-3620-6768-D89F91503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7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514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0DB24-3A9C-2E27-EE14-0D5AEDBD1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EF5BFF-361E-E52F-29F6-DB699E4F9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AFA50D-05D0-5E21-9423-5CF3AF09E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A3FAB-A6B5-EDAB-FE74-B51B5023D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977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D85BE-7E9A-0902-E4CF-21482C68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1522A9-3641-291D-BFEF-04F42BE2C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7E53B4-F21A-A300-F0AC-391ECCD865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19418-374E-B3A9-C3BE-E4DB9CDE9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11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4E519-6638-45D6-6E8A-2273FB40A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F7607E-41F5-6C9C-0CF8-5883F07D6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8A3D3B-6331-CB97-4BE9-6931BB491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795AD-D847-3953-AE28-D302F8E70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531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78CE6-A035-BDC6-C375-B024E002D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DC494A-7B5B-8385-A95D-1E2C08DAF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0917E-D787-E5F0-165F-C8702BAB3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EB061-9543-FF62-7E67-CAF6F5065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293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EAAA9-91A1-D3BD-0A93-368105C7E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B3E25F-F3B7-B2F3-DA79-6B385EC26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269E9A-C1E7-D882-BCE2-2E2D4CFDD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E9B90-5E89-1EF5-EAB4-2549C354C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409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AEAEA-CE25-FF78-57C6-C1C7A9CD0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946790-7336-B32C-4822-6EC244F89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F98DE5-0359-2C55-1174-CCAFA5B80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3C68D-6E56-CF32-E592-AAA53EA711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443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BEBA5-8326-54AD-719F-736795D37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AA49CF-221E-4C4B-D236-AD09C696D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A55006-8428-365E-712E-0D0A9541E2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BA07B-BF95-AD61-E8D6-D05DA05599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62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AC346C-ED0B-14DE-5F4B-37E96679EF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3638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0436F5-4759-CE02-9A1C-07D3004141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7049"/>
            <a:ext cx="12192000" cy="6858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A01DBF-6845-8111-1CE3-3D349B592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0283" y="1726001"/>
            <a:ext cx="1811433" cy="1799998"/>
          </a:xfrm>
          <a:prstGeom prst="rect">
            <a:avLst/>
          </a:prstGeom>
        </p:spPr>
      </p:pic>
      <p:pic>
        <p:nvPicPr>
          <p:cNvPr id="2" name="Picture 1" descr="A purple line art of a hammer and screwdriver&#10;&#10;Description automatically generated">
            <a:extLst>
              <a:ext uri="{FF2B5EF4-FFF2-40B4-BE49-F238E27FC236}">
                <a16:creationId xmlns:a16="http://schemas.microsoft.com/office/drawing/2014/main" id="{F9A2B2EA-5855-63E1-F142-636DF3EEE5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84" y="2124901"/>
            <a:ext cx="975575" cy="94957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46987"/>
            <a:ext cx="5623668" cy="534189"/>
          </a:xfrm>
        </p:spPr>
        <p:txBody>
          <a:bodyPr>
            <a:noAutofit/>
          </a:bodyPr>
          <a:lstStyle>
            <a:lvl1pPr marL="0" indent="0" algn="r">
              <a:buNone/>
              <a:defRPr sz="2000" b="1" i="0" u="none">
                <a:solidFill>
                  <a:srgbClr val="43267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3"/>
            <a:ext cx="9144000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63" y="2253599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F16B8672-3324-2BD0-DC4A-76ED051556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E4C997-4AE7-5413-8EBD-5D3A204E83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8" y="1872343"/>
            <a:ext cx="3932238" cy="39887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55486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401A65-36E9-75E7-2C99-A3E543024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84514"/>
            <a:ext cx="5762398" cy="4576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B62C6E0-46EF-437B-CFEB-4B65E34ADC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15544B-F175-9EAE-3425-9D9811AB2A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1330FB-8399-C74E-BF60-F600FDC5CC0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168046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E05CFA6-FB5A-1E49-1F0A-E11C421F4B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F13B2F-E75D-A0E3-4CBA-ECA797356F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E53E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12956-E59C-41DF-E0EF-CAF9E24B3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603"/>
            <a:ext cx="12192000" cy="6858001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E61FDA-5E2B-208F-5A20-01FC775E7B9F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84B42-8716-CE90-6869-48F287E4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C25522E-F1EB-D453-3C62-8C88FCE29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1316636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8437C381-8074-A17F-F687-533B90ACEC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453" y="491318"/>
            <a:ext cx="2178305" cy="9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70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1A04C1A7-760C-7839-B507-D31074C40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F986DF-3D2A-678C-B7BA-42B8340E3D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50" r:id="rId3"/>
    <p:sldLayoutId id="2147483661" r:id="rId4"/>
    <p:sldLayoutId id="2147483670" r:id="rId5"/>
    <p:sldLayoutId id="2147483665" r:id="rId6"/>
    <p:sldLayoutId id="2147483662" r:id="rId7"/>
    <p:sldLayoutId id="2147483671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6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534C29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76372"/>
            <a:ext cx="9144000" cy="875845"/>
          </a:xfrm>
        </p:spPr>
        <p:txBody>
          <a:bodyPr>
            <a:normAutofit fontScale="90000"/>
          </a:bodyPr>
          <a:lstStyle/>
          <a:p>
            <a:r>
              <a:rPr lang="en-US" dirty="0"/>
              <a:t>Building Services Engineering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rmAutofit/>
          </a:bodyPr>
          <a:lstStyle/>
          <a:p>
            <a:r>
              <a:rPr lang="en-US" dirty="0"/>
              <a:t>Topic: Practical mathematics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43461"/>
            <a:ext cx="5623668" cy="534189"/>
          </a:xfrm>
        </p:spPr>
        <p:txBody>
          <a:bodyPr/>
          <a:lstStyle/>
          <a:p>
            <a:r>
              <a:rPr lang="en-GB" dirty="0"/>
              <a:t>Route: </a:t>
            </a:r>
            <a:r>
              <a:rPr lang="en-US" dirty="0"/>
              <a:t>Construction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2"/>
            <a:ext cx="9842500" cy="583211"/>
          </a:xfrm>
        </p:spPr>
        <p:txBody>
          <a:bodyPr/>
          <a:lstStyle/>
          <a:p>
            <a:r>
              <a:rPr lang="en-GB" dirty="0"/>
              <a:t>Resource 3: Key mathematical electrical principles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5D466-DDAA-FBFD-53BA-898B3D105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133F8D-0868-3BAD-47D5-50753A64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4: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FB82C7-8A24-F4F3-C11E-F1510751FC5D}"/>
              </a:ext>
            </a:extLst>
          </p:cNvPr>
          <p:cNvSpPr txBox="1">
            <a:spLocks/>
          </p:cNvSpPr>
          <p:nvPr/>
        </p:nvSpPr>
        <p:spPr>
          <a:xfrm>
            <a:off x="694799" y="1722678"/>
            <a:ext cx="5854254" cy="2803808"/>
          </a:xfrm>
          <a:prstGeom prst="rect">
            <a:avLst/>
          </a:prstGeom>
          <a:solidFill>
            <a:srgbClr val="EBDDF4"/>
          </a:solidFill>
        </p:spPr>
        <p:txBody>
          <a:bodyPr vert="horz" lIns="180000" tIns="180000" rIns="180000" bIns="18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 circuit contains four identical resistors of 10 ohms in parallel in a circuit.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Calculate the effective resistance in the circuit.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6D8FF8-6E4B-2DA3-1E31-117D63C1D95B}"/>
                  </a:ext>
                </a:extLst>
              </p:cNvPr>
              <p:cNvSpPr txBox="1"/>
              <p:nvPr/>
            </p:nvSpPr>
            <p:spPr>
              <a:xfrm>
                <a:off x="7182090" y="1909930"/>
                <a:ext cx="4056927" cy="2719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 i="0">
                                <a:latin typeface="Cambria Math" panose="02040503050406030204" pitchFamily="18" charset="0"/>
                              </a:rPr>
                              <m:t>total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/>
              </a:p>
              <a:p>
                <a:pPr marL="285750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285750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285750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285750" indent="-285750">
                  <a:buClr>
                    <a:schemeClr val="bg1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0">
                            <a:latin typeface="Cambria Math" panose="02040503050406030204" pitchFamily="18" charset="0"/>
                          </a:rPr>
                          <m:t>total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>
                        <a:latin typeface="Cambria Math" panose="02040503050406030204" pitchFamily="18" charset="0"/>
                      </a:rPr>
                      <m:t>𝛀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6D8FF8-6E4B-2DA3-1E31-117D63C1D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090" y="1909930"/>
                <a:ext cx="4056927" cy="27192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6">
            <a:extLst>
              <a:ext uri="{FF2B5EF4-FFF2-40B4-BE49-F238E27FC236}">
                <a16:creationId xmlns:a16="http://schemas.microsoft.com/office/drawing/2014/main" id="{2FD790CE-E7C1-F8C2-FDBD-F32B0E212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0281" y="4854216"/>
            <a:ext cx="47185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resistors in parallel, add the reciprocals of the resistances and take the reciprocal of the result.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03AC3A05-7BC9-91EB-1636-CAC32BDCDF9F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953E599-CFBC-C903-3F5E-C86E48C55D0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3274254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3F3FD-1504-744E-66BD-6050CE36F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983F10-5AE9-9F9C-63E1-F357E0BE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5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E22A0AC-B3B3-25D0-E0A4-5DB34B9DE295}"/>
              </a:ext>
            </a:extLst>
          </p:cNvPr>
          <p:cNvSpPr txBox="1">
            <a:spLocks/>
          </p:cNvSpPr>
          <p:nvPr/>
        </p:nvSpPr>
        <p:spPr>
          <a:xfrm>
            <a:off x="671650" y="2115434"/>
            <a:ext cx="5854254" cy="3093175"/>
          </a:xfrm>
          <a:prstGeom prst="rect">
            <a:avLst/>
          </a:prstGeom>
          <a:solidFill>
            <a:srgbClr val="EBDDF4"/>
          </a:solidFill>
        </p:spPr>
        <p:txBody>
          <a:bodyPr vert="horz" lIns="180000" tIns="180000" rIns="180000" bIns="18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 circuit contains two resistors,</a:t>
            </a:r>
            <a:br>
              <a:rPr lang="en-US" dirty="0"/>
            </a:br>
            <a:r>
              <a:rPr lang="en-US" dirty="0"/>
              <a:t>one of 100 ohms and one of 200 ohms, and a supply voltage of 450 V</a:t>
            </a:r>
            <a:br>
              <a:rPr lang="en-US" dirty="0"/>
            </a:br>
            <a:r>
              <a:rPr lang="en-US" dirty="0"/>
              <a:t>all in series.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Calculate the current in the circuit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6B13414B-46AC-61AC-5713-05599694C07E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7C8E9AA-8DF2-7092-FB04-67203BECB416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591206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56437-26E7-B5AE-1665-7F9A6DED2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9333C6-CECA-5ED0-2A91-7BEB3141B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5: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4">
                <a:extLst>
                  <a:ext uri="{FF2B5EF4-FFF2-40B4-BE49-F238E27FC236}">
                    <a16:creationId xmlns:a16="http://schemas.microsoft.com/office/drawing/2014/main" id="{4BBAF212-2F9B-A296-A98D-CD97F13CDC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14698" y="1972149"/>
                <a:ext cx="5202288" cy="4368918"/>
              </a:xfrm>
              <a:prstGeom prst="rect">
                <a:avLst/>
              </a:prstGeom>
              <a:noFill/>
            </p:spPr>
            <p:txBody>
              <a:bodyPr vert="horz" lIns="180000" tIns="180000" rIns="180000" bIns="18000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total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total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100+200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=300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Use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Rearrange to get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450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300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/>
                        <m:t>A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" name="Content Placeholder 4">
                <a:extLst>
                  <a:ext uri="{FF2B5EF4-FFF2-40B4-BE49-F238E27FC236}">
                    <a16:creationId xmlns:a16="http://schemas.microsoft.com/office/drawing/2014/main" id="{4BBAF212-2F9B-A296-A98D-CD97F13CD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98" y="1972149"/>
                <a:ext cx="5202288" cy="43689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EA9205E-B9D6-1037-4305-3CC9D0284790}"/>
              </a:ext>
            </a:extLst>
          </p:cNvPr>
          <p:cNvSpPr txBox="1">
            <a:spLocks/>
          </p:cNvSpPr>
          <p:nvPr/>
        </p:nvSpPr>
        <p:spPr>
          <a:xfrm>
            <a:off x="671650" y="2115434"/>
            <a:ext cx="5854254" cy="3093175"/>
          </a:xfrm>
          <a:prstGeom prst="rect">
            <a:avLst/>
          </a:prstGeom>
          <a:solidFill>
            <a:srgbClr val="EBDDF4"/>
          </a:solidFill>
        </p:spPr>
        <p:txBody>
          <a:bodyPr vert="horz" lIns="180000" tIns="180000" rIns="180000" bIns="18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 circuit contains two resistors,</a:t>
            </a:r>
            <a:br>
              <a:rPr lang="en-US" dirty="0"/>
            </a:br>
            <a:r>
              <a:rPr lang="en-US" dirty="0"/>
              <a:t>one of 100 ohms and one of 200 ohms, and a supply voltage of 450 V</a:t>
            </a:r>
            <a:br>
              <a:rPr lang="en-US" dirty="0"/>
            </a:br>
            <a:r>
              <a:rPr lang="en-US" dirty="0"/>
              <a:t>all in series.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Calculate the current in the circuit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9F9480-D550-5B65-92C7-A491A625C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6554" y="828913"/>
            <a:ext cx="47185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For resistors in series, add the individual resistances.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70631F53-190E-FDF0-24DC-44C4E00CF618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F5EAB91-2A0F-B459-E238-733BFF483D1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1234380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15779-3C57-059F-7CD1-34BFF5DFC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016417-784D-F417-57AA-415BC1295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6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7675010-0A67-84D5-474E-E782952F7113}"/>
              </a:ext>
            </a:extLst>
          </p:cNvPr>
          <p:cNvSpPr txBox="1">
            <a:spLocks/>
          </p:cNvSpPr>
          <p:nvPr/>
        </p:nvSpPr>
        <p:spPr>
          <a:xfrm>
            <a:off x="671650" y="2300628"/>
            <a:ext cx="5854254" cy="2456568"/>
          </a:xfrm>
          <a:prstGeom prst="rect">
            <a:avLst/>
          </a:prstGeom>
          <a:solidFill>
            <a:srgbClr val="EBDDF4"/>
          </a:solidFill>
        </p:spPr>
        <p:txBody>
          <a:bodyPr vert="horz" lIns="180000" tIns="180000" rIns="180000" bIns="18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power in a circuit is 10 kW and the resistance is 100 </a:t>
            </a:r>
            <a:r>
              <a:rPr lang="en-US" dirty="0" err="1"/>
              <a:t>Ω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Calculate the current in the circuit.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3A3CEF6-0754-9FF7-7C92-4EC299A35CF0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2BD6DF8-4D30-1AC4-A31F-C6C044B9100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2034028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244C5-CF23-024B-E889-60895E2FC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A471DF-02EB-2888-09E9-40B3E8A6D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6: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4">
                <a:extLst>
                  <a:ext uri="{FF2B5EF4-FFF2-40B4-BE49-F238E27FC236}">
                    <a16:creationId xmlns:a16="http://schemas.microsoft.com/office/drawing/2014/main" id="{C0922277-A099-E615-D7D3-2FCCD301C2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10525" y="1307939"/>
                <a:ext cx="5477302" cy="4921624"/>
              </a:xfrm>
              <a:prstGeom prst="rect">
                <a:avLst/>
              </a:prstGeom>
              <a:noFill/>
            </p:spPr>
            <p:txBody>
              <a:bodyPr vert="horz" lIns="180000" tIns="180000" rIns="180000" bIns="180000" rtlCol="0" anchor="t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Convert 10 kW to W:</a:t>
                </a:r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10 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kW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× 1000</m:t>
                      </m:r>
                      <m:f>
                        <m:fPr>
                          <m:ctrlPr>
                            <a:rPr lang="en-US" b="0" i="0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kW</m:t>
                          </m:r>
                        </m:den>
                      </m:f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= 10</m:t>
                      </m:r>
                      <m:r>
                        <a:rPr lang="en-US" i="1" baseline="30000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000 </m:t>
                      </m:r>
                      <m:r>
                        <m:rPr>
                          <m:sty m:val="p"/>
                        </m:rPr>
                        <a:rPr lang="en-US" i="0" dirty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</a:p>
              <a:p>
                <a:pPr marL="0" indent="0">
                  <a:buNone/>
                </a:pPr>
                <a:r>
                  <a:rPr lang="en-US" dirty="0"/>
                  <a:t>Use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Rearrange to get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10 000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/>
                        <m:t>A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3" name="Content Placeholder 4">
                <a:extLst>
                  <a:ext uri="{FF2B5EF4-FFF2-40B4-BE49-F238E27FC236}">
                    <a16:creationId xmlns:a16="http://schemas.microsoft.com/office/drawing/2014/main" id="{C0922277-A099-E615-D7D3-2FCCD301C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525" y="1307939"/>
                <a:ext cx="5477302" cy="49216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6">
            <a:extLst>
              <a:ext uri="{FF2B5EF4-FFF2-40B4-BE49-F238E27FC236}">
                <a16:creationId xmlns:a16="http://schemas.microsoft.com/office/drawing/2014/main" id="{42840209-FD06-61E9-B704-AF19DA462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425" y="5462203"/>
            <a:ext cx="47185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Remember to convert to SI units first.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7C5D96-C7F0-E59F-5CBD-DFF79C7C45E6}"/>
              </a:ext>
            </a:extLst>
          </p:cNvPr>
          <p:cNvSpPr txBox="1">
            <a:spLocks/>
          </p:cNvSpPr>
          <p:nvPr/>
        </p:nvSpPr>
        <p:spPr>
          <a:xfrm>
            <a:off x="671650" y="2300628"/>
            <a:ext cx="5854254" cy="2456568"/>
          </a:xfrm>
          <a:prstGeom prst="rect">
            <a:avLst/>
          </a:prstGeom>
          <a:solidFill>
            <a:srgbClr val="EBDDF4"/>
          </a:solidFill>
        </p:spPr>
        <p:txBody>
          <a:bodyPr vert="horz" lIns="180000" tIns="180000" rIns="180000" bIns="18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power in a circuit is 10 kW and the resistance is 100 </a:t>
            </a:r>
            <a:r>
              <a:rPr lang="en-US" dirty="0" err="1"/>
              <a:t>Ω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Calculate the current in the circuit.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67A9635-F8C2-FC52-B8D7-527A2CC1872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577B9BB-8E52-0286-CB34-AA16B717661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2798397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57BC3-A920-1744-4378-77EA2C9D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Quiz questions</a:t>
            </a:r>
            <a:endParaRPr lang="en-GB" b="1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239A1D6-8455-2BDF-FB7D-9BCDF12561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6356349"/>
            <a:ext cx="4690241" cy="365125"/>
          </a:xfrm>
        </p:spPr>
        <p:txBody>
          <a:bodyPr/>
          <a:lstStyle/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FBE04C6-E508-4FC5-96E6-D2431653CE3A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299420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1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08A4407F-7D07-7E7D-1EC3-FDAD4178E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9" y="1565454"/>
            <a:ext cx="6813880" cy="472103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During a routine test of a newly installed air-handling unit (AHU), you are asked to confirm that the supply fan is operating within its designed electrical load. You connect a clamp meter around the live conductor to measure the current being drawn by the motor.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Which SI unit is used to measure electric current?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AA6F9B-F3A3-7F8C-57EB-E705BC1D97C8}"/>
              </a:ext>
            </a:extLst>
          </p:cNvPr>
          <p:cNvSpPr txBox="1"/>
          <p:nvPr/>
        </p:nvSpPr>
        <p:spPr>
          <a:xfrm>
            <a:off x="8392555" y="1666804"/>
            <a:ext cx="4208610" cy="249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ohms (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teslas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(T)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amps (A)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joules (J)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63E2A641-45A1-ACFF-0509-6ABF1A9EBD82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586B07C-CFA4-DB44-4E48-DFEFDBDFF96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131679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F34A-73E0-6FA7-BCE9-954B7D436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B3A7D1-4F50-CBEB-96B1-4C90C9302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1: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3E6B5137-1C18-D86C-4A0A-D5F714726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1332" y="4529476"/>
            <a:ext cx="443762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" panose="020F0502020204030203" pitchFamily="34" charset="0"/>
              </a:rPr>
              <a:t>ohms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" panose="020F0502020204030203" pitchFamily="34" charset="0"/>
              </a:rPr>
              <a:t> measure resistance,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" panose="020F0502020204030203" pitchFamily="34" charset="0"/>
              </a:rPr>
              <a:t>teslas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" panose="020F0502020204030203" pitchFamily="34" charset="0"/>
              </a:rPr>
              <a:t> measure magnetic flux density,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" panose="020F0502020204030203" pitchFamily="34" charset="0"/>
              </a:rPr>
              <a:t>amps measure current,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Times New Roman" panose="02020603050405020304" pitchFamily="18" charset="0"/>
                <a:cs typeface="Lato" panose="020F0502020204030203" pitchFamily="34" charset="0"/>
              </a:rPr>
              <a:t>joules measure energy.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C7B4580-7CEE-EEA2-ED7F-CEF4BDC49F90}"/>
              </a:ext>
            </a:extLst>
          </p:cNvPr>
          <p:cNvSpPr/>
          <p:nvPr/>
        </p:nvSpPr>
        <p:spPr>
          <a:xfrm>
            <a:off x="8029574" y="2913748"/>
            <a:ext cx="2743200" cy="696036"/>
          </a:xfrm>
          <a:custGeom>
            <a:avLst/>
            <a:gdLst>
              <a:gd name="csX0" fmla="*/ 0 w 2743200"/>
              <a:gd name="csY0" fmla="*/ 348018 h 696036"/>
              <a:gd name="csX1" fmla="*/ 1371600 w 2743200"/>
              <a:gd name="csY1" fmla="*/ 0 h 696036"/>
              <a:gd name="csX2" fmla="*/ 2743200 w 2743200"/>
              <a:gd name="csY2" fmla="*/ 348018 h 696036"/>
              <a:gd name="csX3" fmla="*/ 1371600 w 2743200"/>
              <a:gd name="csY3" fmla="*/ 696036 h 696036"/>
              <a:gd name="csX4" fmla="*/ 0 w 2743200"/>
              <a:gd name="csY4" fmla="*/ 348018 h 6960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43200" h="696036" extrusionOk="0">
                <a:moveTo>
                  <a:pt x="0" y="348018"/>
                </a:moveTo>
                <a:cubicBezTo>
                  <a:pt x="-28547" y="138204"/>
                  <a:pt x="534533" y="29857"/>
                  <a:pt x="1371600" y="0"/>
                </a:cubicBezTo>
                <a:cubicBezTo>
                  <a:pt x="2150803" y="4566"/>
                  <a:pt x="2731815" y="156175"/>
                  <a:pt x="2743200" y="348018"/>
                </a:cubicBezTo>
                <a:cubicBezTo>
                  <a:pt x="2698383" y="583990"/>
                  <a:pt x="2114868" y="774776"/>
                  <a:pt x="1371600" y="696036"/>
                </a:cubicBezTo>
                <a:cubicBezTo>
                  <a:pt x="592605" y="684283"/>
                  <a:pt x="12175" y="546040"/>
                  <a:pt x="0" y="348018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AFD8328-05AA-080A-E07B-64ABD4579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9" y="1565454"/>
            <a:ext cx="6813880" cy="4721032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During a routine test of a newly installed air-handling unit (AHU), you are asked to confirm that the supply fan is operating within its designed electrical load. You connect a clamp meter around the live conductor to measure the current being drawn by the motor.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Which SI unit is used to measure electric current?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C48895-F9D9-0AC2-9A45-7A1144447AA3}"/>
              </a:ext>
            </a:extLst>
          </p:cNvPr>
          <p:cNvSpPr txBox="1"/>
          <p:nvPr/>
        </p:nvSpPr>
        <p:spPr>
          <a:xfrm>
            <a:off x="8392555" y="1666804"/>
            <a:ext cx="4208610" cy="249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ohms (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teslas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(T)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amps (A)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joules (J)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A06911A2-A96F-E73E-D52A-03DFDBE534D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063F22A-88FD-7FFB-2DD9-45450A7BE0F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245065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CE1D4-647E-7775-E45C-99B3725E7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414D7B-0CD9-AEF7-10BE-59B5B690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2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6B5566F2-AA56-50AA-3C08-D3D9DAACA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9" y="2329734"/>
            <a:ext cx="6813880" cy="271994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A current of 2 A flows through a circuit that has a total resistance of 50 ohms.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Calculate the power in the circuit.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E41660-4578-20E4-24F0-6675DF99831B}"/>
              </a:ext>
            </a:extLst>
          </p:cNvPr>
          <p:cNvSpPr txBox="1"/>
          <p:nvPr/>
        </p:nvSpPr>
        <p:spPr>
          <a:xfrm>
            <a:off x="8447146" y="2458831"/>
            <a:ext cx="4208610" cy="249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100 W</a:t>
            </a:r>
            <a:endParaRPr lang="en-GB" sz="2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100 V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0.04 W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200 W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4F24BDA6-6834-D981-9725-FCDB965D1C5C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124BD19-AA16-5624-DC19-A6E1D914C9F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3747966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85989-1928-B1F6-CC9E-494A454AE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8D0FCD-7150-E106-D736-FF909C2EC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2: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3B6BE0D-47CD-8A2E-37EC-17190886B527}"/>
              </a:ext>
            </a:extLst>
          </p:cNvPr>
          <p:cNvSpPr/>
          <p:nvPr/>
        </p:nvSpPr>
        <p:spPr>
          <a:xfrm>
            <a:off x="8147713" y="4256682"/>
            <a:ext cx="3260678" cy="820741"/>
          </a:xfrm>
          <a:custGeom>
            <a:avLst/>
            <a:gdLst>
              <a:gd name="csX0" fmla="*/ 0 w 3260678"/>
              <a:gd name="csY0" fmla="*/ 410371 h 820741"/>
              <a:gd name="csX1" fmla="*/ 1630339 w 3260678"/>
              <a:gd name="csY1" fmla="*/ 0 h 820741"/>
              <a:gd name="csX2" fmla="*/ 3260678 w 3260678"/>
              <a:gd name="csY2" fmla="*/ 410371 h 820741"/>
              <a:gd name="csX3" fmla="*/ 1630339 w 3260678"/>
              <a:gd name="csY3" fmla="*/ 820742 h 820741"/>
              <a:gd name="csX4" fmla="*/ 0 w 3260678"/>
              <a:gd name="csY4" fmla="*/ 410371 h 8207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60678" h="820741" extrusionOk="0">
                <a:moveTo>
                  <a:pt x="0" y="410371"/>
                </a:moveTo>
                <a:cubicBezTo>
                  <a:pt x="-18832" y="172113"/>
                  <a:pt x="670001" y="22492"/>
                  <a:pt x="1630339" y="0"/>
                </a:cubicBezTo>
                <a:cubicBezTo>
                  <a:pt x="2572059" y="8697"/>
                  <a:pt x="3204165" y="185526"/>
                  <a:pt x="3260678" y="410371"/>
                </a:cubicBezTo>
                <a:cubicBezTo>
                  <a:pt x="3165792" y="729674"/>
                  <a:pt x="2502383" y="977535"/>
                  <a:pt x="1630339" y="820742"/>
                </a:cubicBezTo>
                <a:cubicBezTo>
                  <a:pt x="687547" y="797555"/>
                  <a:pt x="15636" y="644484"/>
                  <a:pt x="0" y="410371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9B6A2232-A26D-2213-4C0A-0C2EAB03D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9" y="2329734"/>
            <a:ext cx="6813880" cy="2719943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A current of 2 A flows through a circuit that has a total resistance of 50 ohms.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Calculate the power in the circuit.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0A4BB7-660D-5666-4862-AEA844575B44}"/>
              </a:ext>
            </a:extLst>
          </p:cNvPr>
          <p:cNvSpPr txBox="1"/>
          <p:nvPr/>
        </p:nvSpPr>
        <p:spPr>
          <a:xfrm>
            <a:off x="8447146" y="2458831"/>
            <a:ext cx="4208610" cy="249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100 W</a:t>
            </a:r>
            <a:endParaRPr lang="en-GB" sz="2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100 V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0.04 W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rgbClr val="432673"/>
              </a:buClr>
              <a:buSzPts val="2400"/>
            </a:pPr>
            <a:r>
              <a:rPr lang="en-GB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200 W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58B65C47-F53E-EED2-5100-D37687B34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511" y="5520807"/>
                <a:ext cx="5018490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formula used to find power is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2000" i="1" baseline="30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58B65C47-F53E-EED2-5100-D37687B343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63511" y="5520807"/>
                <a:ext cx="5018490" cy="400110"/>
              </a:xfrm>
              <a:prstGeom prst="rect">
                <a:avLst/>
              </a:prstGeom>
              <a:blipFill>
                <a:blip r:embed="rId3"/>
                <a:stretch>
                  <a:fillRect l="-1214" t="-7692" b="-292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04950DA-56A2-7E57-73DB-3C942B22295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C44AB7-BA61-9F75-17B3-F5F08BD06C27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138791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D55CF-90B1-3044-D874-45AD36825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D5DB3F-ACEA-CE21-F235-C2AB388CF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3</a:t>
            </a:r>
            <a:endParaRPr lang="en-GB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4">
                <a:extLst>
                  <a:ext uri="{FF2B5EF4-FFF2-40B4-BE49-F238E27FC236}">
                    <a16:creationId xmlns:a16="http://schemas.microsoft.com/office/drawing/2014/main" id="{DB96513C-0C55-E952-4104-DE78CB6612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1650" y="1721893"/>
                <a:ext cx="5854254" cy="4353086"/>
              </a:xfrm>
              <a:prstGeom prst="rect">
                <a:avLst/>
              </a:prstGeom>
              <a:solidFill>
                <a:srgbClr val="EBDDF4"/>
              </a:solidFill>
            </p:spPr>
            <p:txBody>
              <a:bodyPr vert="horz" lIns="180000" tIns="180000" rIns="180000" bIns="18000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The formula used to calculate the voltages in a step-down transformer is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Find the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when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m:rPr>
                        <m:sty m:val="p"/>
                      </m:rPr>
                      <a:rPr lang="en-US" i="0" baseline="-25000" dirty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=110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sty m:val="p"/>
                      </m:rPr>
                      <a:rPr lang="en-US" i="0" baseline="-25000" dirty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=1000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sty m:val="p"/>
                      </m:rPr>
                      <a:rPr lang="en-US" i="0" baseline="-25000" dirty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=500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4">
                <a:extLst>
                  <a:ext uri="{FF2B5EF4-FFF2-40B4-BE49-F238E27FC236}">
                    <a16:creationId xmlns:a16="http://schemas.microsoft.com/office/drawing/2014/main" id="{DB96513C-0C55-E952-4104-DE78CB661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50" y="1721893"/>
                <a:ext cx="5854254" cy="4353086"/>
              </a:xfrm>
              <a:prstGeom prst="rect">
                <a:avLst/>
              </a:prstGeom>
              <a:blipFill>
                <a:blip r:embed="rId3"/>
                <a:stretch>
                  <a:fillRect l="-1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72628D1C-43ED-5DA5-B5E5-E00518AD7408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9286D76-2CEF-A443-7A49-8A294117104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394754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84D84-D8B5-7006-B014-D02BD1CEB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112144-8770-99F5-E323-81741BAC8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3: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4">
                <a:extLst>
                  <a:ext uri="{FF2B5EF4-FFF2-40B4-BE49-F238E27FC236}">
                    <a16:creationId xmlns:a16="http://schemas.microsoft.com/office/drawing/2014/main" id="{718A3C72-3A14-D2E4-7619-61E3BA0F31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1549" y="1721893"/>
                <a:ext cx="5202288" cy="3901625"/>
              </a:xfrm>
              <a:prstGeom prst="rect">
                <a:avLst/>
              </a:prstGeom>
              <a:noFill/>
            </p:spPr>
            <p:txBody>
              <a:bodyPr vert="horz" lIns="180000" tIns="180000" rIns="180000" bIns="18000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sub>
                          </m:sSub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110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1000×100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𝟐𝟐𝟎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𝐕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4">
                <a:extLst>
                  <a:ext uri="{FF2B5EF4-FFF2-40B4-BE49-F238E27FC236}">
                    <a16:creationId xmlns:a16="http://schemas.microsoft.com/office/drawing/2014/main" id="{718A3C72-3A14-D2E4-7619-61E3BA0F3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549" y="1721893"/>
                <a:ext cx="5202288" cy="39016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4">
                <a:extLst>
                  <a:ext uri="{FF2B5EF4-FFF2-40B4-BE49-F238E27FC236}">
                    <a16:creationId xmlns:a16="http://schemas.microsoft.com/office/drawing/2014/main" id="{ABB8044C-A9BA-795D-7561-015459EE99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1650" y="1721893"/>
                <a:ext cx="5854254" cy="4416148"/>
              </a:xfrm>
              <a:prstGeom prst="rect">
                <a:avLst/>
              </a:prstGeom>
              <a:solidFill>
                <a:srgbClr val="EBDDF4"/>
              </a:solidFill>
            </p:spPr>
            <p:txBody>
              <a:bodyPr vert="horz" lIns="180000" tIns="180000" rIns="180000" bIns="18000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The formula used to calculate the voltages in a step-down transformer is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p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p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Find the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dirty="0"/>
                  <a:t>when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m:rPr>
                        <m:sty m:val="p"/>
                      </m:rPr>
                      <a:rPr lang="en-US" baseline="-25000" dirty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=110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sty m:val="p"/>
                      </m:rPr>
                      <a:rPr lang="en-US" baseline="-25000" dirty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=1000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sty m:val="p"/>
                      </m:rPr>
                      <a:rPr lang="en-US" baseline="-25000" dirty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=500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4">
                <a:extLst>
                  <a:ext uri="{FF2B5EF4-FFF2-40B4-BE49-F238E27FC236}">
                    <a16:creationId xmlns:a16="http://schemas.microsoft.com/office/drawing/2014/main" id="{ABB8044C-A9BA-795D-7561-015459EE9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50" y="1721893"/>
                <a:ext cx="5854254" cy="4416148"/>
              </a:xfrm>
              <a:prstGeom prst="rect">
                <a:avLst/>
              </a:prstGeom>
              <a:blipFill>
                <a:blip r:embed="rId4"/>
                <a:stretch>
                  <a:fillRect l="-1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ACC6184-CAEB-CB67-7D98-587BD97AE6BE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45FE13B-6315-7408-CE99-97F05C1C79D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3205564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7D53F-C51E-C379-6901-B5D459884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406591-436D-F512-8775-5189C19C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Question 4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8B77637F-1C59-3811-E201-758413A7346D}"/>
              </a:ext>
            </a:extLst>
          </p:cNvPr>
          <p:cNvSpPr txBox="1">
            <a:spLocks/>
          </p:cNvSpPr>
          <p:nvPr/>
        </p:nvSpPr>
        <p:spPr>
          <a:xfrm>
            <a:off x="694799" y="1722678"/>
            <a:ext cx="5854254" cy="2803808"/>
          </a:xfrm>
          <a:prstGeom prst="rect">
            <a:avLst/>
          </a:prstGeom>
          <a:solidFill>
            <a:srgbClr val="EBDDF4"/>
          </a:solidFill>
        </p:spPr>
        <p:txBody>
          <a:bodyPr vert="horz" lIns="180000" tIns="180000" rIns="180000" bIns="18000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 circuit contains four identical resistors of 10 ohms in parallel in a circuit.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Calculate the effective resistance in the circuit.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1AD438C6-BE36-00B9-2BD2-0E3F90F15CEF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90241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3: Key mathematical electrical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F5EF5F3E-A086-FAE2-2D10-B2E03D9AB7C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Quiz questions</a:t>
            </a:r>
          </a:p>
        </p:txBody>
      </p:sp>
    </p:spTree>
    <p:extLst>
      <p:ext uri="{BB962C8B-B14F-4D97-AF65-F5344CB8AC3E}">
        <p14:creationId xmlns:p14="http://schemas.microsoft.com/office/powerpoint/2010/main" val="1277685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CBE4BB3A37E488EBA36778162DF73" ma:contentTypeVersion="14" ma:contentTypeDescription="Create a new document." ma:contentTypeScope="" ma:versionID="0fb43fb1aa4e59332d5b0f19b84463ad">
  <xsd:schema xmlns:xsd="http://www.w3.org/2001/XMLSchema" xmlns:xs="http://www.w3.org/2001/XMLSchema" xmlns:p="http://schemas.microsoft.com/office/2006/metadata/properties" xmlns:ns2="793c77ee-4b4c-4c71-81d8-13ade05a2728" xmlns:ns3="35bd0bae-f88e-4010-86b3-4f837abcc0be" targetNamespace="http://schemas.microsoft.com/office/2006/metadata/properties" ma:root="true" ma:fieldsID="72831a12c1f50ef4f14741b0b460a1ce" ns2:_="" ns3:_="">
    <xsd:import namespace="793c77ee-4b4c-4c71-81d8-13ade05a2728"/>
    <xsd:import namespace="35bd0bae-f88e-4010-86b3-4f837abcc0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c77ee-4b4c-4c71-81d8-13ade05a27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5c323eb9-42bf-4c5f-9fdb-2be1ed835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d0bae-f88e-4010-86b3-4f837abcc0b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28b4b58-1043-4966-96c8-0b089c760a9f}" ma:internalName="TaxCatchAll" ma:showField="CatchAllData" ma:web="35bd0bae-f88e-4010-86b3-4f837abcc0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bd0bae-f88e-4010-86b3-4f837abcc0be" xsi:nil="true"/>
    <lcf76f155ced4ddcb4097134ff3c332f xmlns="793c77ee-4b4c-4c71-81d8-13ade05a27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54790E-5E6C-43A0-9CC5-3C481B93A049}"/>
</file>

<file path=customXml/itemProps2.xml><?xml version="1.0" encoding="utf-8"?>
<ds:datastoreItem xmlns:ds="http://schemas.openxmlformats.org/officeDocument/2006/customXml" ds:itemID="{912A1B36-4AD3-4AE2-8D71-8544229506FE}"/>
</file>

<file path=customXml/itemProps3.xml><?xml version="1.0" encoding="utf-8"?>
<ds:datastoreItem xmlns:ds="http://schemas.openxmlformats.org/officeDocument/2006/customXml" ds:itemID="{D6E17E5E-B263-47D8-B727-7120249638E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840</Words>
  <Application>Microsoft Office PowerPoint</Application>
  <PresentationFormat>Widescreen</PresentationFormat>
  <Paragraphs>154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Cambria Math</vt:lpstr>
      <vt:lpstr>Haffer</vt:lpstr>
      <vt:lpstr>Office Theme</vt:lpstr>
      <vt:lpstr>Building Services Engineering</vt:lpstr>
      <vt:lpstr>Quiz questions</vt:lpstr>
      <vt:lpstr>Question 1</vt:lpstr>
      <vt:lpstr>Question 1: Answer</vt:lpstr>
      <vt:lpstr>Question 2</vt:lpstr>
      <vt:lpstr>Question 2: Answer</vt:lpstr>
      <vt:lpstr>Question 3</vt:lpstr>
      <vt:lpstr>Question 3: Answer</vt:lpstr>
      <vt:lpstr>Question 4</vt:lpstr>
      <vt:lpstr>Question 4: Answer</vt:lpstr>
      <vt:lpstr>Question 5</vt:lpstr>
      <vt:lpstr>Question 5: Answer</vt:lpstr>
      <vt:lpstr>Question 6</vt:lpstr>
      <vt:lpstr>Question 6: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2026-07-02T13:30:32Z</dcterms:created>
  <dcterms:modified xsi:type="dcterms:W3CDTF">2026-08-28T11:52:22Z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0x010100823CBE4BB3A37E488EBA36778162DF73</vt:lpwstr>
  </property>
</Properties>
</file>