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67" r:id="rId2"/>
    <p:sldId id="359" r:id="rId3"/>
    <p:sldId id="258" r:id="rId4"/>
    <p:sldId id="345" r:id="rId5"/>
    <p:sldId id="346" r:id="rId6"/>
    <p:sldId id="272" r:id="rId7"/>
    <p:sldId id="337" r:id="rId8"/>
    <p:sldId id="338" r:id="rId9"/>
    <p:sldId id="280" r:id="rId10"/>
    <p:sldId id="333" r:id="rId11"/>
    <p:sldId id="347" r:id="rId12"/>
    <p:sldId id="332" r:id="rId13"/>
    <p:sldId id="348" r:id="rId14"/>
    <p:sldId id="331" r:id="rId15"/>
    <p:sldId id="329" r:id="rId16"/>
    <p:sldId id="349" r:id="rId17"/>
    <p:sldId id="320" r:id="rId18"/>
    <p:sldId id="322" r:id="rId19"/>
    <p:sldId id="328" r:id="rId20"/>
    <p:sldId id="350" r:id="rId21"/>
    <p:sldId id="276" r:id="rId22"/>
    <p:sldId id="323" r:id="rId23"/>
    <p:sldId id="351" r:id="rId24"/>
    <p:sldId id="336" r:id="rId25"/>
    <p:sldId id="354" r:id="rId26"/>
    <p:sldId id="353" r:id="rId27"/>
    <p:sldId id="308" r:id="rId28"/>
    <p:sldId id="339" r:id="rId29"/>
    <p:sldId id="334" r:id="rId30"/>
    <p:sldId id="335" r:id="rId31"/>
    <p:sldId id="343" r:id="rId32"/>
    <p:sldId id="341" r:id="rId33"/>
    <p:sldId id="342" r:id="rId34"/>
    <p:sldId id="352" r:id="rId35"/>
    <p:sldId id="344" r:id="rId36"/>
    <p:sldId id="356" r:id="rId37"/>
    <p:sldId id="357" r:id="rId38"/>
    <p:sldId id="35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2673"/>
    <a:srgbClr val="88A2FF"/>
    <a:srgbClr val="EBDDF4"/>
    <a:srgbClr val="534C29"/>
    <a:srgbClr val="FFF5C4"/>
    <a:srgbClr val="8E53EF"/>
    <a:srgbClr val="FF7575"/>
    <a:srgbClr val="466318"/>
    <a:srgbClr val="E2EEBE"/>
    <a:srgbClr val="F6F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8" autoAdjust="0"/>
    <p:restoredTop sz="87001" autoAdjust="0"/>
  </p:normalViewPr>
  <p:slideViewPr>
    <p:cSldViewPr snapToGrid="0">
      <p:cViewPr varScale="1">
        <p:scale>
          <a:sx n="60" d="100"/>
          <a:sy n="60" d="100"/>
        </p:scale>
        <p:origin x="988" y="56"/>
      </p:cViewPr>
      <p:guideLst/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06421590/4643d373fd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Gorodenkoff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F3D7D76D-D1C8-E110-2A58-E92A1858B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>
            <a:extLst>
              <a:ext uri="{FF2B5EF4-FFF2-40B4-BE49-F238E27FC236}">
                <a16:creationId xmlns:a16="http://schemas.microsoft.com/office/drawing/2014/main" id="{78BE2FC0-6099-BC69-F741-70C8319DF2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>
            <a:extLst>
              <a:ext uri="{FF2B5EF4-FFF2-40B4-BE49-F238E27FC236}">
                <a16:creationId xmlns:a16="http://schemas.microsoft.com/office/drawing/2014/main" id="{DCDAC46C-E7E1-C8B3-7635-64C82F33AC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3:notes">
            <a:extLst>
              <a:ext uri="{FF2B5EF4-FFF2-40B4-BE49-F238E27FC236}">
                <a16:creationId xmlns:a16="http://schemas.microsoft.com/office/drawing/2014/main" id="{4870E1B4-F705-97A4-B5FF-90BBE61BC8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14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83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b="0" i="0" dirty="0">
                <a:effectLst/>
                <a:latin typeface="Haffer"/>
              </a:rPr>
              <a:t>Image © Shutterstock/</a:t>
            </a:r>
            <a:r>
              <a:rPr lang="en-GB" b="0" i="0" dirty="0" err="1">
                <a:effectLst/>
                <a:latin typeface="Haffer"/>
              </a:rPr>
              <a:t>maroke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726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F16CE-C267-12C3-A321-AFF734D6C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29599C-A4E9-9948-4C4A-0393F4E0A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FFF4D1-C527-CC48-75E7-E4C9C9AE1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b="0" i="0" dirty="0">
                <a:effectLst/>
                <a:latin typeface="Haffer"/>
              </a:rPr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11C60-D414-8520-6F32-ED9F68091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747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</a:t>
            </a:r>
            <a:r>
              <a:rPr lang="en-GB" sz="1200" b="0" i="0" dirty="0" err="1">
                <a:solidFill>
                  <a:srgbClr val="FF0000"/>
                </a:solidFill>
                <a:effectLst/>
                <a:latin typeface="Haffer"/>
              </a:rPr>
              <a:t>arturnichiporenko</a:t>
            </a:r>
            <a:endParaRPr lang="en-GB" sz="1200" b="0" i="0" dirty="0">
              <a:solidFill>
                <a:srgbClr val="FF0000"/>
              </a:solidFill>
              <a:effectLst/>
              <a:latin typeface="Haffe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43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665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555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54E6D-99DB-1CA3-AF42-BA980EE60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92BA3-441C-E839-DD7E-69BBBAAE4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39DA11-E04C-D2F7-CDF9-1F5B2131B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39811-27A3-0579-2F7D-065D126880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414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b="0" i="0" dirty="0">
                <a:effectLst/>
                <a:latin typeface="Haffer"/>
              </a:rPr>
              <a:t>Image © Shutterstock/puha </a:t>
            </a:r>
            <a:r>
              <a:rPr lang="en-GB" b="0" i="0" dirty="0" err="1">
                <a:effectLst/>
                <a:latin typeface="Haffer"/>
              </a:rPr>
              <a:t>dorin</a:t>
            </a:r>
            <a:endParaRPr lang="en-GB" sz="1200" b="0" i="0" dirty="0">
              <a:solidFill>
                <a:srgbClr val="FF0000"/>
              </a:solidFill>
              <a:effectLst/>
              <a:latin typeface="Haffe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091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28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mathematical electricity principles for construction video: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https://vimeo.com/1206421590/4643d373fd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0551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8CA64-863B-057D-CB28-4819F9138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51031-267E-E261-9D68-1405C368D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15E80C-6593-6B69-A8B6-7FF2DC378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50C50-1D50-61D3-FB21-D2787CBF7A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9222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</a:t>
            </a:r>
            <a:r>
              <a:rPr lang="en-GB" dirty="0" err="1"/>
              <a:t>VectorMine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888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DFB83-E3D3-DF95-26AD-F980CEF7D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52CFD-85DC-A1DC-621F-AA32C3864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B65FF4-CBA0-3406-AE15-73BE44DB8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 dirty="0" err="1"/>
              <a:t>VectorMine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9FD12-BF2F-FBDF-A1E9-85EDF00B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861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848D6-8163-C327-81C2-B7DA6B453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5007B-E7E1-C591-D591-64972CF69A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F7DFD-2447-9E03-79FB-B906A82E0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</a:t>
            </a:r>
            <a:r>
              <a:rPr lang="en-GB" dirty="0" err="1"/>
              <a:t>VectorMine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46872-2AA4-0005-513F-9C964026B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521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2937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Image © Shutterstock/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ASyamil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419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5812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417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6934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26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Shutterstock/Jesus Linares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5142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3279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6D3C-A68F-119B-351C-EF62CAC0B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9386FF-41EC-E4D7-11DC-58C17475C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B2232-DD0B-16BD-2BAD-FF763D655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5E5B-9F01-A328-780C-1C193B7FE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998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Image © Shutterstock/</a:t>
            </a:r>
            <a:r>
              <a:rPr lang="en-GB" sz="1800" b="0" kern="10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Mohamad_Trend</a:t>
            </a:r>
            <a:endParaRPr lang="en-GB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8546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CE473-0DEF-9023-1497-4691B78F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3D9984-3DBB-398F-CF7D-A45BCF5DE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C5DBD-8FA4-A987-6DCC-A293C0B0A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Image © Shutterstock/</a:t>
            </a:r>
            <a:r>
              <a:rPr lang="en-GB" sz="1800" b="0" kern="10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Mohamad_Trend</a:t>
            </a:r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0D392-C579-758A-D682-249D871E3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70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222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660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1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501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20DA657D-7418-C110-F078-A08A5DDFE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>
            <a:extLst>
              <a:ext uri="{FF2B5EF4-FFF2-40B4-BE49-F238E27FC236}">
                <a16:creationId xmlns:a16="http://schemas.microsoft.com/office/drawing/2014/main" id="{F23EC236-270C-F3B6-67D1-27F4CD90C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>
            <a:extLst>
              <a:ext uri="{FF2B5EF4-FFF2-40B4-BE49-F238E27FC236}">
                <a16:creationId xmlns:a16="http://schemas.microsoft.com/office/drawing/2014/main" id="{82875905-CD72-D1ED-9747-E1DEB73956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3:notes">
            <a:extLst>
              <a:ext uri="{FF2B5EF4-FFF2-40B4-BE49-F238E27FC236}">
                <a16:creationId xmlns:a16="http://schemas.microsoft.com/office/drawing/2014/main" id="{0795415C-45FD-3563-ABEB-668F469EF0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831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95AC876-8457-0CDA-45CF-1526E5089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5" y="0"/>
            <a:ext cx="12192000" cy="3638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0436F5-4759-CE02-9A1C-07D300414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5" y="542925"/>
            <a:ext cx="12192000" cy="685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A01DBF-6845-8111-1CE3-3D349B5929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508" y="1762344"/>
            <a:ext cx="1811433" cy="1799998"/>
          </a:xfrm>
          <a:prstGeom prst="rect">
            <a:avLst/>
          </a:prstGeom>
        </p:spPr>
      </p:pic>
      <p:pic>
        <p:nvPicPr>
          <p:cNvPr id="2" name="Picture 1" descr="A purple line art of a hammer and screwdriver&#10;&#10;Description automatically generated">
            <a:extLst>
              <a:ext uri="{FF2B5EF4-FFF2-40B4-BE49-F238E27FC236}">
                <a16:creationId xmlns:a16="http://schemas.microsoft.com/office/drawing/2014/main" id="{F9A2B2EA-5855-63E1-F142-636DF3EEE5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436" y="2137977"/>
            <a:ext cx="975575" cy="9495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20459"/>
            <a:ext cx="5623668" cy="534189"/>
          </a:xfrm>
        </p:spPr>
        <p:txBody>
          <a:bodyPr>
            <a:noAutofit/>
          </a:bodyPr>
          <a:lstStyle>
            <a:lvl1pPr marL="0" indent="0" algn="r">
              <a:buNone/>
              <a:defRPr sz="2000" b="1" i="0" u="none">
                <a:solidFill>
                  <a:srgbClr val="4326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3"/>
            <a:ext cx="9144000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738" y="2271619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F16B8672-3324-2BD0-DC4A-76ED05155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E4C997-4AE7-5413-8EBD-5D3A204E83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8" y="1872343"/>
            <a:ext cx="3932238" cy="39887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55486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01A65-36E9-75E7-2C99-A3E543024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84514"/>
            <a:ext cx="5762398" cy="4576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B62C6E0-46EF-437B-CFEB-4B65E34ADC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15544B-F175-9EAE-3425-9D9811AB2A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1330FB-8399-C74E-BF60-F600FDC5CC0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168046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E05CFA6-FB5A-1E49-1F0A-E11C421F4B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F13B2F-E75D-A0E3-4CBA-ECA797356F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E53E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_3">
  <p:cSld name="1_Intro_3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5921829" cy="4351338"/>
          </a:xfrm>
          <a:prstGeom prst="rect">
            <a:avLst/>
          </a:prstGeom>
          <a:solidFill>
            <a:srgbClr val="EBDDF4"/>
          </a:solidFill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marL="457200" lvl="0" indent="-3429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body" idx="2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>
            <a:spLocks noGrp="1"/>
          </p:cNvSpPr>
          <p:nvPr>
            <p:ph type="pic" idx="3"/>
          </p:nvPr>
        </p:nvSpPr>
        <p:spPr>
          <a:xfrm>
            <a:off x="6989083" y="1825625"/>
            <a:ext cx="4364717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4"/>
          </p:nvPr>
        </p:nvSpPr>
        <p:spPr>
          <a:xfrm>
            <a:off x="838200" y="6356349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/>
          <p:nvPr/>
        </p:nvSpPr>
        <p:spPr>
          <a:xfrm>
            <a:off x="7239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© Gatsby Technical Education Projects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Version 1.1, September 2026</a:t>
            </a:r>
            <a:endParaRPr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6808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ctivity_video+caption">
  <p:cSld name="2_Activity_video+ca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5"/>
          <p:cNvSpPr>
            <a:spLocks noGrp="1"/>
          </p:cNvSpPr>
          <p:nvPr>
            <p:ph type="body" idx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5"/>
          <p:cNvSpPr>
            <a:spLocks noGrp="1"/>
          </p:cNvSpPr>
          <p:nvPr>
            <p:ph type="media" idx="2"/>
          </p:nvPr>
        </p:nvSpPr>
        <p:spPr>
          <a:xfrm>
            <a:off x="838200" y="1825625"/>
            <a:ext cx="10515600" cy="371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34C2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35"/>
          <p:cNvSpPr txBox="1"/>
          <p:nvPr/>
        </p:nvSpPr>
        <p:spPr>
          <a:xfrm>
            <a:off x="7239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© Gatsby Technical Education Projects 2026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Version 1.1, September 2026</a:t>
            </a:r>
            <a:endParaRPr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>
            <a:spLocks noGrp="1"/>
          </p:cNvSpPr>
          <p:nvPr>
            <p:ph type="body" idx="3"/>
          </p:nvPr>
        </p:nvSpPr>
        <p:spPr>
          <a:xfrm>
            <a:off x="838200" y="6356349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body" idx="4"/>
          </p:nvPr>
        </p:nvSpPr>
        <p:spPr>
          <a:xfrm>
            <a:off x="838199" y="5744095"/>
            <a:ext cx="10515599" cy="4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885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12956-E59C-41DF-E0EF-CAF9E24B3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603"/>
            <a:ext cx="12192000" cy="6858001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E61FDA-5E2B-208F-5A20-01FC775E7B9F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84B42-8716-CE90-6869-48F287E4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C25522E-F1EB-D453-3C62-8C88FCE29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1316636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8437C381-8074-A17F-F687-533B90ACEC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453" y="491318"/>
            <a:ext cx="2178305" cy="9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7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1A04C1A7-760C-7839-B507-D31074C40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F986DF-3D2A-678C-B7BA-42B8340E3D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50" r:id="rId3"/>
    <p:sldLayoutId id="2147483661" r:id="rId4"/>
    <p:sldLayoutId id="2147483670" r:id="rId5"/>
    <p:sldLayoutId id="2147483665" r:id="rId6"/>
    <p:sldLayoutId id="2147483662" r:id="rId7"/>
    <p:sldLayoutId id="2147483671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69" r:id="rId14"/>
    <p:sldLayoutId id="2147483672" r:id="rId15"/>
    <p:sldLayoutId id="214748367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432673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player.vimeo.com/video/1206421590?h=4643d373fd&amp;amp;app_id=122963" TargetMode="Externa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0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65105"/>
            <a:ext cx="9144000" cy="875845"/>
          </a:xfrm>
        </p:spPr>
        <p:txBody>
          <a:bodyPr>
            <a:normAutofit fontScale="90000"/>
          </a:bodyPr>
          <a:lstStyle/>
          <a:p>
            <a:r>
              <a:rPr lang="en-US" dirty="0"/>
              <a:t>Building Services Engineering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rmAutofit/>
          </a:bodyPr>
          <a:lstStyle/>
          <a:p>
            <a:r>
              <a:rPr lang="en-US" dirty="0"/>
              <a:t>Topic: Practical mathematics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94811"/>
            <a:ext cx="5623668" cy="534189"/>
          </a:xfrm>
        </p:spPr>
        <p:txBody>
          <a:bodyPr/>
          <a:lstStyle/>
          <a:p>
            <a:r>
              <a:rPr lang="en-GB" dirty="0"/>
              <a:t>Route: </a:t>
            </a:r>
            <a:r>
              <a:rPr lang="en-US" dirty="0"/>
              <a:t>Construction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3"/>
            <a:ext cx="9144000" cy="458004"/>
          </a:xfrm>
        </p:spPr>
        <p:txBody>
          <a:bodyPr/>
          <a:lstStyle/>
          <a:p>
            <a:r>
              <a:rPr lang="en-GB" dirty="0"/>
              <a:t>Resource 3: Key mathematical electricity principles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/>
              <a:t>Ohm’s Law in a parallel circuit</a:t>
            </a:r>
            <a:endParaRPr dirty="0"/>
          </a:p>
        </p:txBody>
      </p:sp>
      <p:sp>
        <p:nvSpPr>
          <p:cNvPr id="129" name="Google Shape;129;p17"/>
          <p:cNvSpPr txBox="1">
            <a:spLocks noGrp="1"/>
          </p:cNvSpPr>
          <p:nvPr>
            <p:ph type="body" idx="1"/>
          </p:nvPr>
        </p:nvSpPr>
        <p:spPr>
          <a:xfrm>
            <a:off x="582930" y="1463040"/>
            <a:ext cx="6503670" cy="448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/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dirty="0"/>
              <a:t>Consider the diagram. If a total current of </a:t>
            </a:r>
            <a:br>
              <a:rPr lang="en-GB" dirty="0"/>
            </a:br>
            <a:r>
              <a:rPr lang="en-GB" dirty="0"/>
              <a:t>9</a:t>
            </a:r>
            <a:r>
              <a:rPr lang="en-GB" baseline="30000" dirty="0"/>
              <a:t> </a:t>
            </a:r>
            <a:r>
              <a:rPr lang="en-GB" dirty="0"/>
              <a:t>A is required, what is the required voltage?</a:t>
            </a:r>
          </a:p>
          <a:p>
            <a:pPr marL="114300" indent="0">
              <a:buClr>
                <a:srgbClr val="432673"/>
              </a:buClr>
              <a:buSzPts val="2400"/>
              <a:buNone/>
            </a:pPr>
            <a:endParaRPr lang="en-GB" b="1" dirty="0"/>
          </a:p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b="1" dirty="0"/>
              <a:t>Hint</a:t>
            </a:r>
            <a:r>
              <a:rPr lang="en-GB" dirty="0"/>
              <a:t>: first find the equivalent resistance of the circuit.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534E0F-DAB4-8569-BCDF-570C127BCB6A}"/>
              </a:ext>
            </a:extLst>
          </p:cNvPr>
          <p:cNvSpPr txBox="1"/>
          <p:nvPr/>
        </p:nvSpPr>
        <p:spPr>
          <a:xfrm>
            <a:off x="7186566" y="3411151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BFF13E6-C899-1AB4-3BCF-C5255256C827}"/>
              </a:ext>
            </a:extLst>
          </p:cNvPr>
          <p:cNvSpPr txBox="1"/>
          <p:nvPr/>
        </p:nvSpPr>
        <p:spPr>
          <a:xfrm>
            <a:off x="8480660" y="2233250"/>
            <a:ext cx="28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F2F6D7F-44F4-BF7E-D5E7-B2CD61BD618C}"/>
              </a:ext>
            </a:extLst>
          </p:cNvPr>
          <p:cNvCxnSpPr>
            <a:cxnSpLocks/>
          </p:cNvCxnSpPr>
          <p:nvPr/>
        </p:nvCxnSpPr>
        <p:spPr>
          <a:xfrm>
            <a:off x="8904969" y="2501900"/>
            <a:ext cx="41649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E1704C3-210E-8130-85AB-22DE538C4A09}"/>
              </a:ext>
            </a:extLst>
          </p:cNvPr>
          <p:cNvSpPr txBox="1"/>
          <p:nvPr/>
        </p:nvSpPr>
        <p:spPr>
          <a:xfrm>
            <a:off x="8982690" y="4678840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 6 Ω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003595D-3207-CA29-BA6B-23176010B5B9}"/>
              </a:ext>
            </a:extLst>
          </p:cNvPr>
          <p:cNvSpPr txBox="1"/>
          <p:nvPr/>
        </p:nvSpPr>
        <p:spPr>
          <a:xfrm>
            <a:off x="10365785" y="4667135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 3 Ω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C338F36-5966-DB68-54DD-02FE2152D971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3B0FA92-AD60-F000-8B8E-E24804EA0E6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B3686C9-B95A-383E-3261-CDB46D0616C7}"/>
              </a:ext>
            </a:extLst>
          </p:cNvPr>
          <p:cNvGrpSpPr/>
          <p:nvPr/>
        </p:nvGrpSpPr>
        <p:grpSpPr>
          <a:xfrm>
            <a:off x="7747195" y="2768597"/>
            <a:ext cx="3339332" cy="1783473"/>
            <a:chOff x="7747195" y="2768597"/>
            <a:chExt cx="3339332" cy="1783473"/>
          </a:xfrm>
        </p:grpSpPr>
        <p:grpSp>
          <p:nvGrpSpPr>
            <p:cNvPr id="4" name="Group 3" descr="Diagram of a parallel circuit, with two separate loops. There is one battery for the circuit, next to which is the label 'V'.  There are two resistors - one on each loop. Below the resistor on the first loop is the following label - R1 =6Ω. Below the resistor on the first loop is the following label - R2 =3Ω">
              <a:extLst>
                <a:ext uri="{FF2B5EF4-FFF2-40B4-BE49-F238E27FC236}">
                  <a16:creationId xmlns:a16="http://schemas.microsoft.com/office/drawing/2014/main" id="{8E99CD1B-941E-63B6-3AF7-10A53200E139}"/>
                </a:ext>
              </a:extLst>
            </p:cNvPr>
            <p:cNvGrpSpPr/>
            <p:nvPr/>
          </p:nvGrpSpPr>
          <p:grpSpPr>
            <a:xfrm>
              <a:off x="7747195" y="2768597"/>
              <a:ext cx="3183729" cy="1783473"/>
              <a:chOff x="7643825" y="3866444"/>
              <a:chExt cx="2260189" cy="126612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F5DA0770-B97D-94C1-CFEF-9EAA1F179C83}"/>
                  </a:ext>
                </a:extLst>
              </p:cNvPr>
              <p:cNvGrpSpPr/>
              <p:nvPr/>
            </p:nvGrpSpPr>
            <p:grpSpPr>
              <a:xfrm>
                <a:off x="7643825" y="3866444"/>
                <a:ext cx="2260189" cy="1266122"/>
                <a:chOff x="7345619" y="2939344"/>
                <a:chExt cx="2260189" cy="1266122"/>
              </a:xfrm>
            </p:grpSpPr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CAF24112-F886-4420-5567-D97B728F41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4531" y="2941502"/>
                  <a:ext cx="1002401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F7848504-D1B2-5AD5-FD0B-C14B91CF185E}"/>
                    </a:ext>
                  </a:extLst>
                </p:cNvPr>
                <p:cNvGrpSpPr/>
                <p:nvPr/>
              </p:nvGrpSpPr>
              <p:grpSpPr>
                <a:xfrm rot="5400000">
                  <a:off x="7969927" y="3577998"/>
                  <a:ext cx="1254477" cy="460"/>
                  <a:chOff x="6757665" y="2341612"/>
                  <a:chExt cx="1254477" cy="460"/>
                </a:xfrm>
              </p:grpSpPr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49C996AD-E134-CB0F-BDCB-DEC4ADF063F3}"/>
                      </a:ext>
                    </a:extLst>
                  </p:cNvPr>
                  <p:cNvCxnSpPr/>
                  <p:nvPr/>
                </p:nvCxnSpPr>
                <p:spPr>
                  <a:xfrm>
                    <a:off x="76929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2CEF0DBE-9904-5BB2-AFA7-A10E349CA29C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161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B2F0D6C6-1BF6-A2DC-DFD4-E08D0DDEF3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8325" y="4205204"/>
                  <a:ext cx="99860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45B505AB-DDF3-EFFC-5B28-9AB2A919DA76}"/>
                    </a:ext>
                  </a:extLst>
                </p:cNvPr>
                <p:cNvGrpSpPr/>
                <p:nvPr/>
              </p:nvGrpSpPr>
              <p:grpSpPr>
                <a:xfrm rot="5400000">
                  <a:off x="7031140" y="3253823"/>
                  <a:ext cx="1263958" cy="635000"/>
                  <a:chOff x="2834368" y="2324100"/>
                  <a:chExt cx="1263958" cy="635000"/>
                </a:xfrm>
              </p:grpSpPr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EFC18CA7-3421-A1B0-C69C-4D25F3A11374}"/>
                      </a:ext>
                    </a:extLst>
                  </p:cNvPr>
                  <p:cNvGrpSpPr/>
                  <p:nvPr/>
                </p:nvGrpSpPr>
                <p:grpSpPr>
                  <a:xfrm>
                    <a:off x="2834368" y="2438400"/>
                    <a:ext cx="1263958" cy="520700"/>
                    <a:chOff x="2834368" y="2438400"/>
                    <a:chExt cx="1263958" cy="520700"/>
                  </a:xfrm>
                </p:grpSpPr>
                <p:cxnSp>
                  <p:nvCxnSpPr>
                    <p:cNvPr id="26" name="Straight Connector 25">
                      <a:extLst>
                        <a:ext uri="{FF2B5EF4-FFF2-40B4-BE49-F238E27FC236}">
                          <a16:creationId xmlns:a16="http://schemas.microsoft.com/office/drawing/2014/main" id="{0D2D30CE-BAE2-5957-6D33-F8419ACCD71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099934" y="2439534"/>
                      <a:ext cx="0" cy="531132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>
                          <a16:creationId xmlns:a16="http://schemas.microsoft.com/office/drawing/2014/main" id="{EEA5C102-17F7-44A3-160E-07ADD045F31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776363" y="2375443"/>
                      <a:ext cx="0" cy="643927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Connector 27">
                      <a:extLst>
                        <a:ext uri="{FF2B5EF4-FFF2-40B4-BE49-F238E27FC236}">
                          <a16:creationId xmlns:a16="http://schemas.microsoft.com/office/drawing/2014/main" id="{4617CF3C-BF1A-62D0-A202-513E87DDA46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365500" y="2438400"/>
                      <a:ext cx="0" cy="520700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>
                          <a16:creationId xmlns:a16="http://schemas.microsoft.com/office/drawing/2014/main" id="{C7F66BDF-F1C3-E6F0-9073-8B4EE0EA201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454400" y="2565614"/>
                      <a:ext cx="0" cy="263585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077C5424-0BF3-7779-476D-921F34BBFAE9}"/>
                      </a:ext>
                    </a:extLst>
                  </p:cNvPr>
                  <p:cNvSpPr txBox="1"/>
                  <p:nvPr/>
                </p:nvSpPr>
                <p:spPr>
                  <a:xfrm>
                    <a:off x="3092558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+</a:t>
                    </a:r>
                  </a:p>
                </p:txBody>
              </p: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2EEC800E-E9FC-BC3F-FB9E-88519A46D79B}"/>
                      </a:ext>
                    </a:extLst>
                  </p:cNvPr>
                  <p:cNvSpPr txBox="1"/>
                  <p:nvPr/>
                </p:nvSpPr>
                <p:spPr>
                  <a:xfrm>
                    <a:off x="3408485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–</a:t>
                    </a:r>
                  </a:p>
                </p:txBody>
              </p:sp>
            </p:grp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DA51841E-D8F3-0970-316F-30B40B7AD3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92022" y="2939344"/>
                  <a:ext cx="1013783" cy="3794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66F2A9B3-E155-A4D5-B125-E38AAB447ADF}"/>
                    </a:ext>
                  </a:extLst>
                </p:cNvPr>
                <p:cNvGrpSpPr/>
                <p:nvPr/>
              </p:nvGrpSpPr>
              <p:grpSpPr>
                <a:xfrm rot="5400000">
                  <a:off x="8978262" y="3575762"/>
                  <a:ext cx="1254477" cy="615"/>
                  <a:chOff x="6757665" y="2342072"/>
                  <a:chExt cx="1254477" cy="615"/>
                </a:xfrm>
              </p:grpSpPr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4D282756-9F47-B581-BB15-E2CA2469CF5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850851" y="2181395"/>
                    <a:ext cx="614" cy="321969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566DE63A-6980-9CC4-77B8-330AD0E07683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E011004F-F564-AF7E-656A-E6AF13F8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95138" y="5130403"/>
                <a:ext cx="1008873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B55913B-08C4-517A-218D-8FF2BA611067}"/>
                </a:ext>
              </a:extLst>
            </p:cNvPr>
            <p:cNvGrpSpPr/>
            <p:nvPr/>
          </p:nvGrpSpPr>
          <p:grpSpPr>
            <a:xfrm rot="5400000">
              <a:off x="8909835" y="3524044"/>
              <a:ext cx="1222429" cy="288985"/>
              <a:chOff x="3295685" y="2171587"/>
              <a:chExt cx="1222429" cy="288985"/>
            </a:xfrm>
          </p:grpSpPr>
          <p:grpSp>
            <p:nvGrpSpPr>
              <p:cNvPr id="42" name="Group 41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7B77B847-BBA4-09D8-FF49-39AF85903D88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7320E4F1-E769-21D2-EE64-6A9994286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0E9CAF1B-9B26-2D77-9562-ECB5D184BD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1AD66E7D-5733-985F-3E4A-0C5369E033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AA0A39F-9DBF-7F1C-614F-A3B0734136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861088CD-93F9-EA1F-D015-AD5219D1A46A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85AF4C4-D7CB-E2DD-C35C-C08AA799DBC2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29AC432-8D79-596E-8BFE-FC34105A26EE}"/>
                </a:ext>
              </a:extLst>
            </p:cNvPr>
            <p:cNvGrpSpPr/>
            <p:nvPr/>
          </p:nvGrpSpPr>
          <p:grpSpPr>
            <a:xfrm rot="5400000">
              <a:off x="10330820" y="3516991"/>
              <a:ext cx="1222429" cy="288985"/>
              <a:chOff x="3295685" y="2171587"/>
              <a:chExt cx="1222429" cy="288985"/>
            </a:xfrm>
          </p:grpSpPr>
          <p:grpSp>
            <p:nvGrpSpPr>
              <p:cNvPr id="54" name="Group 53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3E0FBD0E-9CAC-C062-9525-AA9D59CEDF7D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807B6FC5-85E6-BAF5-2BA1-6756C34B46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264D71C4-80A8-05A9-0179-F475174224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6A2F07CF-8DB0-1AC9-3262-6075D893F4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98485CE6-DE3D-2209-A89D-729CB22966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36D32AED-AB0C-AA23-B69D-126714D02E38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883C418-9B66-5328-8D81-BE58B3178B47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4311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4BDA2A6C-7B44-8FA2-B6E4-0D5027458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>
            <a:extLst>
              <a:ext uri="{FF2B5EF4-FFF2-40B4-BE49-F238E27FC236}">
                <a16:creationId xmlns:a16="http://schemas.microsoft.com/office/drawing/2014/main" id="{01586980-FBF4-086A-EDAC-E5560CC169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/>
              <a:t>Ohm’s Law in a parallel circuit: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  <a:endParaRPr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Google Shape;129;p17">
                <a:extLst>
                  <a:ext uri="{FF2B5EF4-FFF2-40B4-BE49-F238E27FC236}">
                    <a16:creationId xmlns:a16="http://schemas.microsoft.com/office/drawing/2014/main" id="{4DA68F86-27C4-62EB-0F77-3DA06DFD0ABC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582930" y="1463040"/>
                <a:ext cx="6503670" cy="44821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0000" tIns="180000" rIns="180000" bIns="180000" anchor="t" anchorCtr="0">
                <a:norm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Consider the diagram. If a total current of </a:t>
                </a:r>
                <a:br>
                  <a:rPr lang="en-GB" dirty="0"/>
                </a:br>
                <a:r>
                  <a:rPr lang="en-GB" dirty="0"/>
                  <a:t>9</a:t>
                </a:r>
                <a:r>
                  <a:rPr lang="en-GB" baseline="30000" dirty="0"/>
                  <a:t> </a:t>
                </a:r>
                <a:r>
                  <a:rPr lang="en-GB" dirty="0"/>
                  <a:t>A is required, what is the required voltage?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First find the equivalent resistance: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total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, so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Ω</m:t>
                      </m:r>
                    </m:oMath>
                  </m:oMathPara>
                </a14:m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Use Ohm’s Law to calculate the voltage: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𝑉</m:t>
                      </m:r>
                      <m:r>
                        <a:rPr lang="en-GB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r>
                        <a:rPr lang="en-GB" i="1" dirty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𝐼</m:t>
                      </m:r>
                      <m:r>
                        <a:rPr lang="en-GB" i="1" dirty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×</m:t>
                      </m:r>
                      <m:sSub>
                        <m:sSubPr>
                          <m:ctrlPr>
                            <a:rPr lang="en-US" b="0" i="1" dirty="0" smtClean="0">
                              <a:effectLst/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effectLst/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dirty="0" smtClean="0">
                              <a:effectLst/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total</m:t>
                          </m:r>
                        </m:sub>
                      </m:sSub>
                      <m:r>
                        <a:rPr lang="en-US" b="0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=9 </m:t>
                      </m:r>
                      <m:r>
                        <m:rPr>
                          <m:nor/>
                        </m:rPr>
                        <a:rPr lang="en-US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A</m:t>
                      </m:r>
                      <m:r>
                        <a:rPr lang="en-US" b="0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×2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Ω</m:t>
                      </m:r>
                      <m:r>
                        <a:rPr lang="en-US" b="0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r>
                        <a:rPr lang="en-US" b="1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𝟏𝟖</m:t>
                      </m:r>
                      <m:r>
                        <a:rPr lang="en-US" b="1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V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9" name="Google Shape;129;p17">
                <a:extLst>
                  <a:ext uri="{FF2B5EF4-FFF2-40B4-BE49-F238E27FC236}">
                    <a16:creationId xmlns:a16="http://schemas.microsoft.com/office/drawing/2014/main" id="{4DA68F86-27C4-62EB-0F77-3DA06DFD0ABC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82930" y="1463040"/>
                <a:ext cx="6503670" cy="44821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BC8384A1-5B73-7B2F-B5AC-5EFF1911AAC0}"/>
              </a:ext>
            </a:extLst>
          </p:cNvPr>
          <p:cNvSpPr txBox="1"/>
          <p:nvPr/>
        </p:nvSpPr>
        <p:spPr>
          <a:xfrm>
            <a:off x="7186566" y="3411151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AF7D38-CD3D-A0C0-6D39-E37FB724A051}"/>
              </a:ext>
            </a:extLst>
          </p:cNvPr>
          <p:cNvSpPr txBox="1"/>
          <p:nvPr/>
        </p:nvSpPr>
        <p:spPr>
          <a:xfrm>
            <a:off x="8480660" y="2233250"/>
            <a:ext cx="28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C476360-9C3F-F81A-473F-F85E1288ACEA}"/>
              </a:ext>
            </a:extLst>
          </p:cNvPr>
          <p:cNvCxnSpPr>
            <a:cxnSpLocks/>
          </p:cNvCxnSpPr>
          <p:nvPr/>
        </p:nvCxnSpPr>
        <p:spPr>
          <a:xfrm>
            <a:off x="8904969" y="2501900"/>
            <a:ext cx="41649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9DBDEAC-BE36-C17E-CD0F-DCF97C6CEC3F}"/>
              </a:ext>
            </a:extLst>
          </p:cNvPr>
          <p:cNvSpPr txBox="1"/>
          <p:nvPr/>
        </p:nvSpPr>
        <p:spPr>
          <a:xfrm>
            <a:off x="8982690" y="4678840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 6 Ω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09C9FA-A00B-33B9-2A50-FD777D276AF4}"/>
              </a:ext>
            </a:extLst>
          </p:cNvPr>
          <p:cNvSpPr txBox="1"/>
          <p:nvPr/>
        </p:nvSpPr>
        <p:spPr>
          <a:xfrm>
            <a:off x="10365785" y="4667135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 3 Ω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CBE52E7-263F-9A65-F4AD-678FDDD2CA93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9ED33F9-E57E-F13E-BDD2-BA17F5113EA9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7B0070-31BD-CEB5-C65D-8822BB294B97}"/>
              </a:ext>
            </a:extLst>
          </p:cNvPr>
          <p:cNvGrpSpPr/>
          <p:nvPr/>
        </p:nvGrpSpPr>
        <p:grpSpPr>
          <a:xfrm>
            <a:off x="7747195" y="2768597"/>
            <a:ext cx="3339332" cy="1783473"/>
            <a:chOff x="7747195" y="2768597"/>
            <a:chExt cx="3339332" cy="1783473"/>
          </a:xfrm>
        </p:grpSpPr>
        <p:grpSp>
          <p:nvGrpSpPr>
            <p:cNvPr id="42" name="Group 41" descr="Diagram of a parallel circuit, with two separate loops. There is one battery for the circuit, next to which is the label 'V'.  There are two resistors - one on each loop. Below the resistor on the first loop is the following label - R1 =6Ω. Below the resistor on the first loop is the following label - R2 =3Ω">
              <a:extLst>
                <a:ext uri="{FF2B5EF4-FFF2-40B4-BE49-F238E27FC236}">
                  <a16:creationId xmlns:a16="http://schemas.microsoft.com/office/drawing/2014/main" id="{A033C5B7-15AA-69E4-1F83-4027C527178E}"/>
                </a:ext>
              </a:extLst>
            </p:cNvPr>
            <p:cNvGrpSpPr/>
            <p:nvPr/>
          </p:nvGrpSpPr>
          <p:grpSpPr>
            <a:xfrm>
              <a:off x="7747195" y="2768597"/>
              <a:ext cx="3183729" cy="1783473"/>
              <a:chOff x="7643825" y="3866444"/>
              <a:chExt cx="2260189" cy="1266122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2EB38FFB-0388-4338-0D6D-F3C894C3F27F}"/>
                  </a:ext>
                </a:extLst>
              </p:cNvPr>
              <p:cNvGrpSpPr/>
              <p:nvPr/>
            </p:nvGrpSpPr>
            <p:grpSpPr>
              <a:xfrm>
                <a:off x="7643825" y="3866444"/>
                <a:ext cx="2260189" cy="1266122"/>
                <a:chOff x="7345619" y="2939344"/>
                <a:chExt cx="2260189" cy="1266122"/>
              </a:xfrm>
            </p:grpSpPr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C7DF0EF-035F-FCCF-0A68-A5E161CAE4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4531" y="2941502"/>
                  <a:ext cx="1002401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484C18CD-FD49-7972-B1E2-9320FD0C6A14}"/>
                    </a:ext>
                  </a:extLst>
                </p:cNvPr>
                <p:cNvGrpSpPr/>
                <p:nvPr/>
              </p:nvGrpSpPr>
              <p:grpSpPr>
                <a:xfrm rot="5400000">
                  <a:off x="7969927" y="3577998"/>
                  <a:ext cx="1254477" cy="460"/>
                  <a:chOff x="6757665" y="2341612"/>
                  <a:chExt cx="1254477" cy="460"/>
                </a:xfrm>
              </p:grpSpPr>
              <p:cxnSp>
                <p:nvCxnSpPr>
                  <p:cNvPr id="146" name="Straight Connector 145">
                    <a:extLst>
                      <a:ext uri="{FF2B5EF4-FFF2-40B4-BE49-F238E27FC236}">
                        <a16:creationId xmlns:a16="http://schemas.microsoft.com/office/drawing/2014/main" id="{C4E84C59-5B9D-5B21-0A6D-553981F3E538}"/>
                      </a:ext>
                    </a:extLst>
                  </p:cNvPr>
                  <p:cNvCxnSpPr/>
                  <p:nvPr/>
                </p:nvCxnSpPr>
                <p:spPr>
                  <a:xfrm>
                    <a:off x="76929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>
                    <a:extLst>
                      <a:ext uri="{FF2B5EF4-FFF2-40B4-BE49-F238E27FC236}">
                        <a16:creationId xmlns:a16="http://schemas.microsoft.com/office/drawing/2014/main" id="{6ADC3BAC-7AAB-86D5-DB82-0D27DC23DF6C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161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61E7407D-EC97-12DB-BC83-0F3F9DE43C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8325" y="4205204"/>
                  <a:ext cx="99860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3E487DC8-AE0F-2583-1033-63F627C39849}"/>
                    </a:ext>
                  </a:extLst>
                </p:cNvPr>
                <p:cNvGrpSpPr/>
                <p:nvPr/>
              </p:nvGrpSpPr>
              <p:grpSpPr>
                <a:xfrm rot="5400000">
                  <a:off x="7031140" y="3253823"/>
                  <a:ext cx="1263958" cy="635000"/>
                  <a:chOff x="2834368" y="2324100"/>
                  <a:chExt cx="1263958" cy="635000"/>
                </a:xfrm>
              </p:grpSpPr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id="{B9FB163A-EDC6-EFCD-CF38-4C9CABB5E2FC}"/>
                      </a:ext>
                    </a:extLst>
                  </p:cNvPr>
                  <p:cNvGrpSpPr/>
                  <p:nvPr/>
                </p:nvGrpSpPr>
                <p:grpSpPr>
                  <a:xfrm>
                    <a:off x="2834368" y="2438400"/>
                    <a:ext cx="1263958" cy="520700"/>
                    <a:chOff x="2834368" y="2438400"/>
                    <a:chExt cx="1263958" cy="520700"/>
                  </a:xfrm>
                </p:grpSpPr>
                <p:cxnSp>
                  <p:nvCxnSpPr>
                    <p:cNvPr id="142" name="Straight Connector 141">
                      <a:extLst>
                        <a:ext uri="{FF2B5EF4-FFF2-40B4-BE49-F238E27FC236}">
                          <a16:creationId xmlns:a16="http://schemas.microsoft.com/office/drawing/2014/main" id="{4802620D-A701-3297-7BD2-2263183262B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099934" y="2439534"/>
                      <a:ext cx="0" cy="531132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Connector 142">
                      <a:extLst>
                        <a:ext uri="{FF2B5EF4-FFF2-40B4-BE49-F238E27FC236}">
                          <a16:creationId xmlns:a16="http://schemas.microsoft.com/office/drawing/2014/main" id="{A933581A-D1C5-5786-CD25-7473B16D9D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776363" y="2375443"/>
                      <a:ext cx="0" cy="643927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Connector 143">
                      <a:extLst>
                        <a:ext uri="{FF2B5EF4-FFF2-40B4-BE49-F238E27FC236}">
                          <a16:creationId xmlns:a16="http://schemas.microsoft.com/office/drawing/2014/main" id="{9B372A24-5CB6-B17C-F5B1-CE97E3B716C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365500" y="2438400"/>
                      <a:ext cx="0" cy="520700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Straight Connector 144">
                      <a:extLst>
                        <a:ext uri="{FF2B5EF4-FFF2-40B4-BE49-F238E27FC236}">
                          <a16:creationId xmlns:a16="http://schemas.microsoft.com/office/drawing/2014/main" id="{D1F2370B-D521-7A38-10E7-A5DEA14882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454400" y="2565614"/>
                      <a:ext cx="0" cy="263585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12895EF8-4B0D-4A9F-1F5E-3A7644848529}"/>
                      </a:ext>
                    </a:extLst>
                  </p:cNvPr>
                  <p:cNvSpPr txBox="1"/>
                  <p:nvPr/>
                </p:nvSpPr>
                <p:spPr>
                  <a:xfrm>
                    <a:off x="3092558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+</a:t>
                    </a:r>
                  </a:p>
                </p:txBody>
              </p:sp>
              <p:sp>
                <p:nvSpPr>
                  <p:cNvPr id="141" name="TextBox 140">
                    <a:extLst>
                      <a:ext uri="{FF2B5EF4-FFF2-40B4-BE49-F238E27FC236}">
                        <a16:creationId xmlns:a16="http://schemas.microsoft.com/office/drawing/2014/main" id="{E6B5AEB9-E58D-6E69-42CF-4836A9C0FB4E}"/>
                      </a:ext>
                    </a:extLst>
                  </p:cNvPr>
                  <p:cNvSpPr txBox="1"/>
                  <p:nvPr/>
                </p:nvSpPr>
                <p:spPr>
                  <a:xfrm>
                    <a:off x="3408485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–</a:t>
                    </a:r>
                  </a:p>
                </p:txBody>
              </p:sp>
            </p:grp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98745E3D-5EFB-7747-2E50-CD3E59D418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92022" y="2939344"/>
                  <a:ext cx="1013783" cy="3794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AD62AB1E-727A-E3EF-A7A1-BFCFACFC2D5E}"/>
                    </a:ext>
                  </a:extLst>
                </p:cNvPr>
                <p:cNvGrpSpPr/>
                <p:nvPr/>
              </p:nvGrpSpPr>
              <p:grpSpPr>
                <a:xfrm rot="5400000">
                  <a:off x="8978262" y="3575762"/>
                  <a:ext cx="1254477" cy="615"/>
                  <a:chOff x="6757665" y="2342072"/>
                  <a:chExt cx="1254477" cy="615"/>
                </a:xfrm>
              </p:grpSpPr>
              <p:cxnSp>
                <p:nvCxnSpPr>
                  <p:cNvPr id="137" name="Straight Connector 136">
                    <a:extLst>
                      <a:ext uri="{FF2B5EF4-FFF2-40B4-BE49-F238E27FC236}">
                        <a16:creationId xmlns:a16="http://schemas.microsoft.com/office/drawing/2014/main" id="{09510430-5F6F-E305-B87D-EF36B19415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7850851" y="2181395"/>
                    <a:ext cx="614" cy="321969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Straight Connector 137">
                    <a:extLst>
                      <a:ext uri="{FF2B5EF4-FFF2-40B4-BE49-F238E27FC236}">
                        <a16:creationId xmlns:a16="http://schemas.microsoft.com/office/drawing/2014/main" id="{7C0FF4D6-19EE-0976-B6A6-DEFB08AE1312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4F5EC276-260D-A144-54EE-D2B7397C47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95138" y="5130403"/>
                <a:ext cx="1008873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1DF425A-38C5-39BC-406C-ECD15C63F98D}"/>
                </a:ext>
              </a:extLst>
            </p:cNvPr>
            <p:cNvGrpSpPr/>
            <p:nvPr/>
          </p:nvGrpSpPr>
          <p:grpSpPr>
            <a:xfrm rot="5400000">
              <a:off x="8909835" y="3524044"/>
              <a:ext cx="1222429" cy="288985"/>
              <a:chOff x="3295685" y="2171587"/>
              <a:chExt cx="1222429" cy="288985"/>
            </a:xfrm>
          </p:grpSpPr>
          <p:grpSp>
            <p:nvGrpSpPr>
              <p:cNvPr id="56" name="Group 5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D38347EA-26C6-8D9F-BBB6-11AD5B20E015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373AF28C-6BC9-1A35-423D-A9DED9719D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BC9A157-4E5A-FFB0-2A08-26D1910EC8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5C7B3E47-0DC3-9252-77AE-795D0A8C08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8452BC5F-FE20-E45F-7ADA-F386BFD521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AB529D2B-E8DE-BD59-D4BF-33850682E333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FAEF519-FEE4-033C-ED6F-8FD0B0EDB6F3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A13F07-FF5A-42FD-1084-ED37E802F56B}"/>
                </a:ext>
              </a:extLst>
            </p:cNvPr>
            <p:cNvGrpSpPr/>
            <p:nvPr/>
          </p:nvGrpSpPr>
          <p:grpSpPr>
            <a:xfrm rot="5400000">
              <a:off x="10330820" y="3516991"/>
              <a:ext cx="1222429" cy="288985"/>
              <a:chOff x="3295685" y="2171587"/>
              <a:chExt cx="1222429" cy="288985"/>
            </a:xfrm>
          </p:grpSpPr>
          <p:grpSp>
            <p:nvGrpSpPr>
              <p:cNvPr id="47" name="Group 46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35E4CC6C-2AC8-BD81-E103-339A14389750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D43614D0-4696-3849-1CE4-A769C7BD1D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B3D09074-865B-8B6D-E085-E30D6FB71D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121D8407-53DA-C520-C797-461A4D768F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99847124-DC99-A42C-BD3E-B6B3F9A1B3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DF39402C-2D9E-61CB-4050-30B030A96B9D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0CBC235-F2A8-2965-F7D6-CA711638B466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9989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/>
              <a:t>Ohm’s Law in a series circuit</a:t>
            </a:r>
            <a:endParaRPr dirty="0"/>
          </a:p>
        </p:txBody>
      </p:sp>
      <p:sp>
        <p:nvSpPr>
          <p:cNvPr id="135" name="Google Shape;129;p17">
            <a:extLst>
              <a:ext uri="{FF2B5EF4-FFF2-40B4-BE49-F238E27FC236}">
                <a16:creationId xmlns:a16="http://schemas.microsoft.com/office/drawing/2014/main" id="{6F5DF4B9-C4F8-73A2-5452-839411A23D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2930" y="1463040"/>
            <a:ext cx="6503670" cy="448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/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dirty="0"/>
              <a:t>Consider the diagram. Work out the current in the circuit, to one decimal place.</a:t>
            </a:r>
          </a:p>
          <a:p>
            <a:pPr marL="114300" indent="0">
              <a:buClr>
                <a:srgbClr val="432673"/>
              </a:buClr>
              <a:buSzPts val="2400"/>
              <a:buNone/>
            </a:pPr>
            <a:endParaRPr lang="en-GB" dirty="0"/>
          </a:p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b="1" dirty="0"/>
              <a:t>Hint</a:t>
            </a:r>
            <a:r>
              <a:rPr lang="en-GB" dirty="0"/>
              <a:t>: first find the equivalent resistance of the circuit, then rearrange Ohm’s Law to make current the subject.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1D09CF6B-FEE6-B1B7-457B-B15C5F821796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534A9FD-E53F-AB99-3842-5DAF2AEA30B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E9BCBEFC-7244-ADD2-E6C6-6A18C0C04DF6}"/>
              </a:ext>
            </a:extLst>
          </p:cNvPr>
          <p:cNvGrpSpPr/>
          <p:nvPr/>
        </p:nvGrpSpPr>
        <p:grpSpPr>
          <a:xfrm>
            <a:off x="7403980" y="2270577"/>
            <a:ext cx="4431023" cy="2651741"/>
            <a:chOff x="7403980" y="2270577"/>
            <a:chExt cx="4431023" cy="2651741"/>
          </a:xfrm>
        </p:grpSpPr>
        <p:grpSp>
          <p:nvGrpSpPr>
            <p:cNvPr id="136" name="Group 135" descr="Diagram of a series circuit - one continuous loop which features a battery, and three resistors. Next to the battery is the label - V = 230V.  Next to the first resistor are the following labels - R1 = 4Ω Next to the second resistor are the following labels - R2 = 5 Ω. Next to the third resistor are the following labels R3 = 6 Ω&#10; ">
              <a:extLst>
                <a:ext uri="{FF2B5EF4-FFF2-40B4-BE49-F238E27FC236}">
                  <a16:creationId xmlns:a16="http://schemas.microsoft.com/office/drawing/2014/main" id="{D7D85458-084F-F8EA-897D-8B38233ED445}"/>
                </a:ext>
              </a:extLst>
            </p:cNvPr>
            <p:cNvGrpSpPr/>
            <p:nvPr/>
          </p:nvGrpSpPr>
          <p:grpSpPr>
            <a:xfrm>
              <a:off x="7403980" y="2270577"/>
              <a:ext cx="4431023" cy="2651741"/>
              <a:chOff x="7561460" y="1683837"/>
              <a:chExt cx="4431023" cy="2651741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078E7C8-E77C-2562-C1ED-A906883B7ABD}"/>
                  </a:ext>
                </a:extLst>
              </p:cNvPr>
              <p:cNvGrpSpPr/>
              <p:nvPr/>
            </p:nvGrpSpPr>
            <p:grpSpPr>
              <a:xfrm rot="5400000">
                <a:off x="10002882" y="2949727"/>
                <a:ext cx="1254477" cy="0"/>
                <a:chOff x="6757665" y="2342072"/>
                <a:chExt cx="1254477" cy="0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3BF18E77-41E2-279A-6FDA-7A2AA01EBE6D}"/>
                    </a:ext>
                  </a:extLst>
                </p:cNvPr>
                <p:cNvCxnSpPr/>
                <p:nvPr/>
              </p:nvCxnSpPr>
              <p:spPr>
                <a:xfrm>
                  <a:off x="76929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A45853EE-253B-4070-00F1-552B9EBEACF0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4164368-9BDC-9C2D-2CCD-DB72989832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0372" y="357696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17B2329-AF2B-05A7-4AE4-C8B90BF6F443}"/>
                  </a:ext>
                </a:extLst>
              </p:cNvPr>
              <p:cNvGrpSpPr/>
              <p:nvPr/>
            </p:nvGrpSpPr>
            <p:grpSpPr>
              <a:xfrm rot="5400000">
                <a:off x="7246981" y="2636965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6912A8AB-7C14-005B-ACED-9DA7E13EE685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E021CBC2-12EA-6525-FDD3-CDEBAA1BEE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C4C9358-2EDF-60CE-E224-B1AA99C0FB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EDF46AC7-93F2-97C4-C1EF-03F4232BABD1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019AF77A-0C98-F029-1E84-1EC7846E18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24BD8FC-7628-927C-8CDF-69CA4679FCFE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14F4892-DC53-A1C0-ACDA-B0F46834CB75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3C70DFB-9DDE-416F-91B5-B1B09C7AE725}"/>
                  </a:ext>
                </a:extLst>
              </p:cNvPr>
              <p:cNvGrpSpPr/>
              <p:nvPr/>
            </p:nvGrpSpPr>
            <p:grpSpPr>
              <a:xfrm rot="10800000">
                <a:off x="8523963" y="3577817"/>
                <a:ext cx="1254477" cy="0"/>
                <a:chOff x="6757665" y="2342072"/>
                <a:chExt cx="1254477" cy="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20293D8-3056-56B9-EF23-AE16F7EAF677}"/>
                    </a:ext>
                  </a:extLst>
                </p:cNvPr>
                <p:cNvCxnSpPr/>
                <p:nvPr/>
              </p:nvCxnSpPr>
              <p:spPr>
                <a:xfrm>
                  <a:off x="76929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62D14D19-A752-A74C-AB3C-9C08A38C0319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5C8229D-E217-679B-1365-B6F2E873E8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5657" y="357696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47C2C3-043D-E93A-2408-DC3EF2FDDEE4}"/>
                  </a:ext>
                </a:extLst>
              </p:cNvPr>
              <p:cNvSpPr txBox="1"/>
              <p:nvPr/>
            </p:nvSpPr>
            <p:spPr>
              <a:xfrm>
                <a:off x="8062594" y="2717880"/>
                <a:ext cx="14302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230V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CE39D4-F2EE-CEBA-4A9E-D0AF68BF8EB5}"/>
                  </a:ext>
                </a:extLst>
              </p:cNvPr>
              <p:cNvSpPr txBox="1"/>
              <p:nvPr/>
            </p:nvSpPr>
            <p:spPr>
              <a:xfrm>
                <a:off x="8501963" y="3873913"/>
                <a:ext cx="12987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6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A2A3106-9DE2-AA2C-707D-5431A3918B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0372" y="232131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7FB00FB-3092-5365-978A-3F4988A946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5657" y="232131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BC7773E-549F-C43B-DB99-3150F21F472B}"/>
                  </a:ext>
                </a:extLst>
              </p:cNvPr>
              <p:cNvSpPr txBox="1"/>
              <p:nvPr/>
            </p:nvSpPr>
            <p:spPr>
              <a:xfrm>
                <a:off x="8342540" y="1683837"/>
                <a:ext cx="1276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24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4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5152420-3D1A-E35A-5013-7A59B71E8B5C}"/>
                  </a:ext>
                </a:extLst>
              </p:cNvPr>
              <p:cNvSpPr txBox="1"/>
              <p:nvPr/>
            </p:nvSpPr>
            <p:spPr>
              <a:xfrm>
                <a:off x="10716172" y="2718215"/>
                <a:ext cx="1276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24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5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E205808-8107-6E1C-D16F-E93E659E5248}"/>
                </a:ext>
              </a:extLst>
            </p:cNvPr>
            <p:cNvGrpSpPr/>
            <p:nvPr/>
          </p:nvGrpSpPr>
          <p:grpSpPr>
            <a:xfrm>
              <a:off x="8389828" y="2752144"/>
              <a:ext cx="1222429" cy="288985"/>
              <a:chOff x="3295685" y="2171587"/>
              <a:chExt cx="1222429" cy="288985"/>
            </a:xfrm>
          </p:grpSpPr>
          <p:grpSp>
            <p:nvGrpSpPr>
              <p:cNvPr id="16" name="Group 1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468E54CA-DB04-BD1C-6D6A-F1979629DA78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5C781D9C-113D-282E-1449-A89F97387E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6D957B0E-48E9-DC75-5127-B04AFE27A9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1A119F8A-BD68-B99A-B2A9-50436F13F5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4910ABB-3266-1E2D-FB5B-1634A21A12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7D5697FD-02CA-E9C6-0775-7481F89B16EC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EEDCEB4-C473-98DF-7B7E-1847BBE3F8B1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0E177D77-C78A-D0BD-E279-D308F1F14A06}"/>
                </a:ext>
              </a:extLst>
            </p:cNvPr>
            <p:cNvGrpSpPr/>
            <p:nvPr/>
          </p:nvGrpSpPr>
          <p:grpSpPr>
            <a:xfrm rot="5400000">
              <a:off x="9871807" y="3407145"/>
              <a:ext cx="1222429" cy="288985"/>
              <a:chOff x="3295685" y="2171587"/>
              <a:chExt cx="1222429" cy="288985"/>
            </a:xfrm>
          </p:grpSpPr>
          <p:grpSp>
            <p:nvGrpSpPr>
              <p:cNvPr id="131" name="Group 130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07FF55D6-818C-857A-6832-A0FC7707E1D9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18C8D453-5513-A9AF-8DF4-22FA98EB2D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B1355A4B-623C-B0C8-C044-3F262A7C9A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B5B733C7-281F-F394-5CC6-FC9D600833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AF7760D1-ADBE-C739-BEA7-22909A3402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E71B09E0-2EBD-0C1C-EC0F-F002B2E35327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E9E3F757-C444-D45E-8DB9-51F4F6032C1B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BBAD6F27-5779-81F6-49E8-3A262E7AE923}"/>
                </a:ext>
              </a:extLst>
            </p:cNvPr>
            <p:cNvGrpSpPr/>
            <p:nvPr/>
          </p:nvGrpSpPr>
          <p:grpSpPr>
            <a:xfrm>
              <a:off x="8399192" y="4007772"/>
              <a:ext cx="1222429" cy="288985"/>
              <a:chOff x="3295685" y="2171587"/>
              <a:chExt cx="1222429" cy="288985"/>
            </a:xfrm>
          </p:grpSpPr>
          <p:grpSp>
            <p:nvGrpSpPr>
              <p:cNvPr id="141" name="Group 140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1AEA8D11-660A-5261-00CD-40DAF0D6DD1B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13D6DAC7-0266-E569-EAFF-FDC7FCD1C2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702E9FC6-EE8E-DD67-DD11-18ADF4A095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0C1196CE-740E-23E9-311D-9725015575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8015A208-FE04-983D-064D-78CD76FE3F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202D4CA3-C587-F324-D90C-579061B1D777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1EB49CFC-D3E6-1306-17EA-94CD55483DA2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6C7EB25-CCD5-15D7-822A-6E43D2E01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>
            <a:extLst>
              <a:ext uri="{FF2B5EF4-FFF2-40B4-BE49-F238E27FC236}">
                <a16:creationId xmlns:a16="http://schemas.microsoft.com/office/drawing/2014/main" id="{35F6A3FD-C9F5-3298-828E-ABB2EB4A3E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GB" dirty="0"/>
              <a:t>Ohm’s law in a series circuit: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Google Shape;129;p17">
                <a:extLst>
                  <a:ext uri="{FF2B5EF4-FFF2-40B4-BE49-F238E27FC236}">
                    <a16:creationId xmlns:a16="http://schemas.microsoft.com/office/drawing/2014/main" id="{137629DF-06DA-B545-94AF-A5C2E40106DF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582930" y="1463040"/>
                <a:ext cx="6503670" cy="44821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0000" tIns="180000" rIns="180000" bIns="180000" anchor="t" anchorCtr="0">
                <a:norm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Consider the diagram. Work out the current in the circuit, to one decimal place.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First find the equivalent resistance: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=4+5+6=15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Use Ohm’s Law to calculate the current:</a:t>
                </a:r>
              </a:p>
              <a:p>
                <a:pPr marL="114300" indent="0" algn="ctr">
                  <a:buClr>
                    <a:srgbClr val="432673"/>
                  </a:buClr>
                  <a:buSzPts val="2400"/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𝑉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𝑅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230 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15 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Ω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𝟏𝟓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𝐀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(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𝟏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𝐝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.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𝐩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.)</m:t>
                    </m:r>
                  </m:oMath>
                </a14:m>
                <a:r>
                  <a:rPr lang="en-GB" b="1" dirty="0"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5" name="Google Shape;129;p17">
                <a:extLst>
                  <a:ext uri="{FF2B5EF4-FFF2-40B4-BE49-F238E27FC236}">
                    <a16:creationId xmlns:a16="http://schemas.microsoft.com/office/drawing/2014/main" id="{137629DF-06DA-B545-94AF-A5C2E40106DF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82930" y="1463040"/>
                <a:ext cx="6503670" cy="44821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71A532D6-B1B1-FA40-B139-ABD500104384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5F6DD55-B3C6-9D97-3477-CF1CC20E7DA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B52F20-AB10-F30D-7140-6D9AA03B002F}"/>
              </a:ext>
            </a:extLst>
          </p:cNvPr>
          <p:cNvGrpSpPr/>
          <p:nvPr/>
        </p:nvGrpSpPr>
        <p:grpSpPr>
          <a:xfrm>
            <a:off x="7403980" y="2270577"/>
            <a:ext cx="4431023" cy="2651741"/>
            <a:chOff x="7403980" y="2270577"/>
            <a:chExt cx="4431023" cy="2651741"/>
          </a:xfrm>
        </p:grpSpPr>
        <p:grpSp>
          <p:nvGrpSpPr>
            <p:cNvPr id="5" name="Group 4" descr="Diagram of a series circuit - one continuous loop which features a battery, and three resistors. Next to the battery is the label - V = 230V.  Next to the first resistor are the following labels - R1 = 4Ω Next to the second resistor are the following labels - R2 = 5 Ω. Next to the third resistor are the following labels R3 = 6 Ω&#10; ">
              <a:extLst>
                <a:ext uri="{FF2B5EF4-FFF2-40B4-BE49-F238E27FC236}">
                  <a16:creationId xmlns:a16="http://schemas.microsoft.com/office/drawing/2014/main" id="{629E5DAF-C7B9-CD97-FA53-303636E67A2B}"/>
                </a:ext>
              </a:extLst>
            </p:cNvPr>
            <p:cNvGrpSpPr/>
            <p:nvPr/>
          </p:nvGrpSpPr>
          <p:grpSpPr>
            <a:xfrm>
              <a:off x="7403980" y="2270577"/>
              <a:ext cx="4431023" cy="2651741"/>
              <a:chOff x="7561460" y="1683837"/>
              <a:chExt cx="4431023" cy="2651741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C62BCBA5-9831-4517-8309-E8825FC5BC81}"/>
                  </a:ext>
                </a:extLst>
              </p:cNvPr>
              <p:cNvGrpSpPr/>
              <p:nvPr/>
            </p:nvGrpSpPr>
            <p:grpSpPr>
              <a:xfrm rot="5400000">
                <a:off x="10002882" y="2949727"/>
                <a:ext cx="1254477" cy="0"/>
                <a:chOff x="6757665" y="2342072"/>
                <a:chExt cx="1254477" cy="0"/>
              </a:xfrm>
            </p:grpSpPr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D16E5EF2-89B8-8A2E-5F99-1D71BAD2E9CA}"/>
                    </a:ext>
                  </a:extLst>
                </p:cNvPr>
                <p:cNvCxnSpPr/>
                <p:nvPr/>
              </p:nvCxnSpPr>
              <p:spPr>
                <a:xfrm>
                  <a:off x="76929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>
                  <a:extLst>
                    <a:ext uri="{FF2B5EF4-FFF2-40B4-BE49-F238E27FC236}">
                      <a16:creationId xmlns:a16="http://schemas.microsoft.com/office/drawing/2014/main" id="{F77D6057-C604-50F5-15E5-8A752E7FAC4E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CEE2D60B-493B-46DA-B5F8-21A7ABD267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0372" y="357696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99CAF2CA-EDAD-398A-A784-B040EB717250}"/>
                  </a:ext>
                </a:extLst>
              </p:cNvPr>
              <p:cNvGrpSpPr/>
              <p:nvPr/>
            </p:nvGrpSpPr>
            <p:grpSpPr>
              <a:xfrm rot="5400000">
                <a:off x="7246981" y="2636965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0A84F729-9EC2-832D-766B-F25D333ECEF1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162" name="Straight Connector 161">
                    <a:extLst>
                      <a:ext uri="{FF2B5EF4-FFF2-40B4-BE49-F238E27FC236}">
                        <a16:creationId xmlns:a16="http://schemas.microsoft.com/office/drawing/2014/main" id="{5C68F849-6C3D-8FE2-18E8-EE8C52069D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Straight Connector 162">
                    <a:extLst>
                      <a:ext uri="{FF2B5EF4-FFF2-40B4-BE49-F238E27FC236}">
                        <a16:creationId xmlns:a16="http://schemas.microsoft.com/office/drawing/2014/main" id="{D1A69EA6-DC92-FCD4-A94E-CA1320F2FB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Straight Connector 163">
                    <a:extLst>
                      <a:ext uri="{FF2B5EF4-FFF2-40B4-BE49-F238E27FC236}">
                        <a16:creationId xmlns:a16="http://schemas.microsoft.com/office/drawing/2014/main" id="{2982DC38-8F3B-3580-52B6-673267035C77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Straight Connector 164">
                    <a:extLst>
                      <a:ext uri="{FF2B5EF4-FFF2-40B4-BE49-F238E27FC236}">
                        <a16:creationId xmlns:a16="http://schemas.microsoft.com/office/drawing/2014/main" id="{8556D7C0-4387-5A59-F77B-D58BAE9399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9449975D-70B5-B8DF-51A3-DC45ABC1CF4A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C67F8B50-13D9-4E99-4C55-120B8F49D509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35401433-C517-A199-82AC-0F95693D9A6B}"/>
                  </a:ext>
                </a:extLst>
              </p:cNvPr>
              <p:cNvGrpSpPr/>
              <p:nvPr/>
            </p:nvGrpSpPr>
            <p:grpSpPr>
              <a:xfrm rot="10800000">
                <a:off x="8523963" y="3577817"/>
                <a:ext cx="1254477" cy="0"/>
                <a:chOff x="6757665" y="2342072"/>
                <a:chExt cx="1254477" cy="0"/>
              </a:xfrm>
            </p:grpSpPr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2E54276E-9943-EA19-DFE4-02D9D6E9FCF9}"/>
                    </a:ext>
                  </a:extLst>
                </p:cNvPr>
                <p:cNvCxnSpPr/>
                <p:nvPr/>
              </p:nvCxnSpPr>
              <p:spPr>
                <a:xfrm>
                  <a:off x="76929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:a16="http://schemas.microsoft.com/office/drawing/2014/main" id="{D102A194-9806-9418-D567-089B41360BB4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EEEE32D0-5903-4C7B-B9F0-FEDC0AB7B1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5657" y="357696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BD9D234C-60E0-7C76-08FD-6F9D0B1BAFCB}"/>
                  </a:ext>
                </a:extLst>
              </p:cNvPr>
              <p:cNvSpPr txBox="1"/>
              <p:nvPr/>
            </p:nvSpPr>
            <p:spPr>
              <a:xfrm>
                <a:off x="8062594" y="2717880"/>
                <a:ext cx="14302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230V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FCAAFF57-CAD4-9204-5738-BAB15E935523}"/>
                  </a:ext>
                </a:extLst>
              </p:cNvPr>
              <p:cNvSpPr txBox="1"/>
              <p:nvPr/>
            </p:nvSpPr>
            <p:spPr>
              <a:xfrm>
                <a:off x="8501963" y="3873913"/>
                <a:ext cx="12987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6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550C1D59-5553-00BE-5D1B-ACA7597489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0372" y="232131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A301FD86-3F6F-FFC9-78EE-E680C06F8D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5657" y="232131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13C5F5B5-F4B1-F3D2-DF30-DC2AC127F2BD}"/>
                  </a:ext>
                </a:extLst>
              </p:cNvPr>
              <p:cNvSpPr txBox="1"/>
              <p:nvPr/>
            </p:nvSpPr>
            <p:spPr>
              <a:xfrm>
                <a:off x="8342540" y="1683837"/>
                <a:ext cx="1276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24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4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ADA9F321-B978-926B-1E86-B4893CEA4722}"/>
                  </a:ext>
                </a:extLst>
              </p:cNvPr>
              <p:cNvSpPr txBox="1"/>
              <p:nvPr/>
            </p:nvSpPr>
            <p:spPr>
              <a:xfrm>
                <a:off x="10716172" y="2718215"/>
                <a:ext cx="1276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24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5 </a:t>
                </a:r>
                <a:r>
                  <a:rPr lang="en-US" sz="24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EAC79A-B3D1-9661-EAD7-799F92C37537}"/>
                </a:ext>
              </a:extLst>
            </p:cNvPr>
            <p:cNvGrpSpPr/>
            <p:nvPr/>
          </p:nvGrpSpPr>
          <p:grpSpPr>
            <a:xfrm>
              <a:off x="8389828" y="2752144"/>
              <a:ext cx="1222429" cy="288985"/>
              <a:chOff x="3295685" y="2171587"/>
              <a:chExt cx="1222429" cy="288985"/>
            </a:xfrm>
          </p:grpSpPr>
          <p:grpSp>
            <p:nvGrpSpPr>
              <p:cNvPr id="139" name="Group 138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4DDC7509-5030-AF98-22E2-93FE374B939B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234EDB10-2459-98F1-544E-596AA8AFF3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00C6A627-DB9A-15B6-4A2D-2B0BF7F209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A96F890D-98D6-E8D5-D4F8-AA2756D12C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65379451-C556-1B41-B745-CAB66BA5F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7D270C3A-7C66-0757-0FAD-12C06B297084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2D0B30C6-CBD5-3D1E-BE83-7A0FEE81B96A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02BB32D-5049-F992-6F43-D2BEA77CDDB9}"/>
                </a:ext>
              </a:extLst>
            </p:cNvPr>
            <p:cNvGrpSpPr/>
            <p:nvPr/>
          </p:nvGrpSpPr>
          <p:grpSpPr>
            <a:xfrm rot="5400000">
              <a:off x="9871807" y="3407145"/>
              <a:ext cx="1222429" cy="288985"/>
              <a:chOff x="3295685" y="2171587"/>
              <a:chExt cx="1222429" cy="288985"/>
            </a:xfrm>
          </p:grpSpPr>
          <p:grpSp>
            <p:nvGrpSpPr>
              <p:cNvPr id="130" name="Group 129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0F9A6BBA-E10A-6E77-A2E7-5345C7A444B1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917ABD7D-0EA6-BF72-244C-C0199DF72B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FBC988E8-28B5-EB58-66A4-EFA68AA61E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481CF624-9085-11D1-0C48-A8C8B45775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1289AD20-3125-1D4C-5EFF-94478A4CB0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AB315B3D-7DA6-ABC6-CC79-5FAE5E11C1A7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13A2A207-3F2D-3CFD-1409-D31D57504941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77520A4-299C-F3B9-C044-2DCF389D621F}"/>
                </a:ext>
              </a:extLst>
            </p:cNvPr>
            <p:cNvGrpSpPr/>
            <p:nvPr/>
          </p:nvGrpSpPr>
          <p:grpSpPr>
            <a:xfrm>
              <a:off x="8399192" y="4007772"/>
              <a:ext cx="1222429" cy="288985"/>
              <a:chOff x="3295685" y="2171587"/>
              <a:chExt cx="1222429" cy="288985"/>
            </a:xfrm>
          </p:grpSpPr>
          <p:grpSp>
            <p:nvGrpSpPr>
              <p:cNvPr id="16" name="Group 1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673977DA-E614-9AB6-D776-036CB494F65E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5C62CF5C-FF60-D1F6-39C9-4579DFEB1B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3ECBE121-2905-6AED-9E5F-B8C429A4F7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B405E7C7-B42B-A545-14C6-9748B5EF3B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63151A7D-E85F-492D-F812-5718E1C1C4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69835B61-1BBA-44FB-1E9B-69EF3B2648B1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671EBE6-3F07-0559-D456-DDC967F03349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38305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Ohm’s Law for identifying hazards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wrong resistance for a circuit can be dangerous.</a:t>
            </a:r>
          </a:p>
          <a:p>
            <a:pPr marL="0" indent="0">
              <a:buNone/>
            </a:pPr>
            <a:r>
              <a:rPr lang="en-GB" dirty="0"/>
              <a:t>If the </a:t>
            </a:r>
            <a:r>
              <a:rPr lang="en-GB" b="1" dirty="0"/>
              <a:t>resistance is too low</a:t>
            </a:r>
            <a:r>
              <a:rPr lang="en-GB" dirty="0"/>
              <a:t>, the resulting high current can lead to heat damage of components and even fires.</a:t>
            </a:r>
          </a:p>
          <a:p>
            <a:pPr marL="0" indent="0">
              <a:buNone/>
            </a:pPr>
            <a:r>
              <a:rPr lang="en-GB" dirty="0"/>
              <a:t>If the </a:t>
            </a:r>
            <a:r>
              <a:rPr lang="en-GB" b="1" dirty="0"/>
              <a:t>resistance is too high, </a:t>
            </a:r>
            <a:r>
              <a:rPr lang="en-GB" dirty="0"/>
              <a:t>the current may be insufficient for circuit components to operate.</a:t>
            </a:r>
          </a:p>
          <a:p>
            <a:pPr marL="0" indent="0">
              <a:buNone/>
            </a:pPr>
            <a:r>
              <a:rPr lang="en-GB" dirty="0"/>
              <a:t>Accurate calculations are essential to ensure the safety and efficiency of electrical systems.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922029" y="1825625"/>
            <a:ext cx="4038323" cy="4351338"/>
          </a:xfrm>
          <a:custGeom>
            <a:avLst/>
            <a:gdLst>
              <a:gd name="csX0" fmla="*/ 0 w 4038323"/>
              <a:gd name="csY0" fmla="*/ 0 h 4351338"/>
              <a:gd name="csX1" fmla="*/ 753820 w 4038323"/>
              <a:gd name="csY1" fmla="*/ 0 h 4351338"/>
              <a:gd name="csX2" fmla="*/ 1467257 w 4038323"/>
              <a:gd name="csY2" fmla="*/ 0 h 4351338"/>
              <a:gd name="csX3" fmla="*/ 2019161 w 4038323"/>
              <a:gd name="csY3" fmla="*/ 0 h 4351338"/>
              <a:gd name="csX4" fmla="*/ 2772982 w 4038323"/>
              <a:gd name="csY4" fmla="*/ 0 h 4351338"/>
              <a:gd name="csX5" fmla="*/ 3446036 w 4038323"/>
              <a:gd name="csY5" fmla="*/ 0 h 4351338"/>
              <a:gd name="csX6" fmla="*/ 4038323 w 4038323"/>
              <a:gd name="csY6" fmla="*/ 0 h 4351338"/>
              <a:gd name="csX7" fmla="*/ 4038323 w 4038323"/>
              <a:gd name="csY7" fmla="*/ 708646 h 4351338"/>
              <a:gd name="csX8" fmla="*/ 4038323 w 4038323"/>
              <a:gd name="csY8" fmla="*/ 1286753 h 4351338"/>
              <a:gd name="csX9" fmla="*/ 4038323 w 4038323"/>
              <a:gd name="csY9" fmla="*/ 1995399 h 4351338"/>
              <a:gd name="csX10" fmla="*/ 4038323 w 4038323"/>
              <a:gd name="csY10" fmla="*/ 2660532 h 4351338"/>
              <a:gd name="csX11" fmla="*/ 4038323 w 4038323"/>
              <a:gd name="csY11" fmla="*/ 3325665 h 4351338"/>
              <a:gd name="csX12" fmla="*/ 4038323 w 4038323"/>
              <a:gd name="csY12" fmla="*/ 4351338 h 4351338"/>
              <a:gd name="csX13" fmla="*/ 3284503 w 4038323"/>
              <a:gd name="csY13" fmla="*/ 4351338 h 4351338"/>
              <a:gd name="csX14" fmla="*/ 2732599 w 4038323"/>
              <a:gd name="csY14" fmla="*/ 4351338 h 4351338"/>
              <a:gd name="csX15" fmla="*/ 2019162 w 4038323"/>
              <a:gd name="csY15" fmla="*/ 4351338 h 4351338"/>
              <a:gd name="csX16" fmla="*/ 1467257 w 4038323"/>
              <a:gd name="csY16" fmla="*/ 4351338 h 4351338"/>
              <a:gd name="csX17" fmla="*/ 915353 w 4038323"/>
              <a:gd name="csY17" fmla="*/ 4351338 h 4351338"/>
              <a:gd name="csX18" fmla="*/ 0 w 4038323"/>
              <a:gd name="csY18" fmla="*/ 4351338 h 4351338"/>
              <a:gd name="csX19" fmla="*/ 0 w 4038323"/>
              <a:gd name="csY19" fmla="*/ 3773232 h 4351338"/>
              <a:gd name="csX20" fmla="*/ 0 w 4038323"/>
              <a:gd name="csY20" fmla="*/ 3238639 h 4351338"/>
              <a:gd name="csX21" fmla="*/ 0 w 4038323"/>
              <a:gd name="csY21" fmla="*/ 2529992 h 4351338"/>
              <a:gd name="csX22" fmla="*/ 0 w 4038323"/>
              <a:gd name="csY22" fmla="*/ 1995399 h 4351338"/>
              <a:gd name="csX23" fmla="*/ 0 w 4038323"/>
              <a:gd name="csY23" fmla="*/ 1417293 h 4351338"/>
              <a:gd name="csX24" fmla="*/ 0 w 4038323"/>
              <a:gd name="csY24" fmla="*/ 795673 h 4351338"/>
              <a:gd name="csX25" fmla="*/ 0 w 4038323"/>
              <a:gd name="csY25" fmla="*/ 0 h 4351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038323" h="4351338" fill="none" extrusionOk="0">
                <a:moveTo>
                  <a:pt x="0" y="0"/>
                </a:moveTo>
                <a:cubicBezTo>
                  <a:pt x="176722" y="-29811"/>
                  <a:pt x="502711" y="559"/>
                  <a:pt x="753820" y="0"/>
                </a:cubicBezTo>
                <a:cubicBezTo>
                  <a:pt x="1004929" y="-559"/>
                  <a:pt x="1115508" y="22298"/>
                  <a:pt x="1467257" y="0"/>
                </a:cubicBezTo>
                <a:cubicBezTo>
                  <a:pt x="1819006" y="-22298"/>
                  <a:pt x="1816248" y="12076"/>
                  <a:pt x="2019161" y="0"/>
                </a:cubicBezTo>
                <a:cubicBezTo>
                  <a:pt x="2222074" y="-12076"/>
                  <a:pt x="2612769" y="17907"/>
                  <a:pt x="2772982" y="0"/>
                </a:cubicBezTo>
                <a:cubicBezTo>
                  <a:pt x="2933195" y="-17907"/>
                  <a:pt x="3196882" y="-4568"/>
                  <a:pt x="3446036" y="0"/>
                </a:cubicBezTo>
                <a:cubicBezTo>
                  <a:pt x="3695190" y="4568"/>
                  <a:pt x="3837930" y="-25976"/>
                  <a:pt x="4038323" y="0"/>
                </a:cubicBezTo>
                <a:cubicBezTo>
                  <a:pt x="4004200" y="266966"/>
                  <a:pt x="4065409" y="495468"/>
                  <a:pt x="4038323" y="708646"/>
                </a:cubicBezTo>
                <a:cubicBezTo>
                  <a:pt x="4011237" y="921824"/>
                  <a:pt x="4059225" y="1106955"/>
                  <a:pt x="4038323" y="1286753"/>
                </a:cubicBezTo>
                <a:cubicBezTo>
                  <a:pt x="4017421" y="1466551"/>
                  <a:pt x="4016479" y="1649679"/>
                  <a:pt x="4038323" y="1995399"/>
                </a:cubicBezTo>
                <a:cubicBezTo>
                  <a:pt x="4060167" y="2341119"/>
                  <a:pt x="4046604" y="2506066"/>
                  <a:pt x="4038323" y="2660532"/>
                </a:cubicBezTo>
                <a:cubicBezTo>
                  <a:pt x="4030042" y="2814998"/>
                  <a:pt x="4047855" y="3144519"/>
                  <a:pt x="4038323" y="3325665"/>
                </a:cubicBezTo>
                <a:cubicBezTo>
                  <a:pt x="4028791" y="3506811"/>
                  <a:pt x="4055062" y="3950613"/>
                  <a:pt x="4038323" y="4351338"/>
                </a:cubicBezTo>
                <a:cubicBezTo>
                  <a:pt x="3692011" y="4321241"/>
                  <a:pt x="3608401" y="4342685"/>
                  <a:pt x="3284503" y="4351338"/>
                </a:cubicBezTo>
                <a:cubicBezTo>
                  <a:pt x="2960605" y="4359991"/>
                  <a:pt x="2992213" y="4327082"/>
                  <a:pt x="2732599" y="4351338"/>
                </a:cubicBezTo>
                <a:cubicBezTo>
                  <a:pt x="2472985" y="4375594"/>
                  <a:pt x="2177208" y="4328667"/>
                  <a:pt x="2019162" y="4351338"/>
                </a:cubicBezTo>
                <a:cubicBezTo>
                  <a:pt x="1861116" y="4374009"/>
                  <a:pt x="1730012" y="4324265"/>
                  <a:pt x="1467257" y="4351338"/>
                </a:cubicBezTo>
                <a:cubicBezTo>
                  <a:pt x="1204503" y="4378411"/>
                  <a:pt x="1162487" y="4359898"/>
                  <a:pt x="915353" y="4351338"/>
                </a:cubicBezTo>
                <a:cubicBezTo>
                  <a:pt x="668219" y="4342778"/>
                  <a:pt x="205214" y="4326266"/>
                  <a:pt x="0" y="4351338"/>
                </a:cubicBezTo>
                <a:cubicBezTo>
                  <a:pt x="7386" y="4176044"/>
                  <a:pt x="18081" y="3995177"/>
                  <a:pt x="0" y="3773232"/>
                </a:cubicBezTo>
                <a:cubicBezTo>
                  <a:pt x="-18081" y="3551287"/>
                  <a:pt x="17592" y="3372268"/>
                  <a:pt x="0" y="3238639"/>
                </a:cubicBezTo>
                <a:cubicBezTo>
                  <a:pt x="-17592" y="3105010"/>
                  <a:pt x="26373" y="2697632"/>
                  <a:pt x="0" y="2529992"/>
                </a:cubicBezTo>
                <a:cubicBezTo>
                  <a:pt x="-26373" y="2362352"/>
                  <a:pt x="1761" y="2192228"/>
                  <a:pt x="0" y="1995399"/>
                </a:cubicBezTo>
                <a:cubicBezTo>
                  <a:pt x="-1761" y="1798570"/>
                  <a:pt x="10453" y="1533319"/>
                  <a:pt x="0" y="1417293"/>
                </a:cubicBezTo>
                <a:cubicBezTo>
                  <a:pt x="-10453" y="1301267"/>
                  <a:pt x="-8190" y="1061505"/>
                  <a:pt x="0" y="795673"/>
                </a:cubicBezTo>
                <a:cubicBezTo>
                  <a:pt x="8190" y="529841"/>
                  <a:pt x="18154" y="218266"/>
                  <a:pt x="0" y="0"/>
                </a:cubicBezTo>
                <a:close/>
              </a:path>
              <a:path w="4038323" h="4351338" stroke="0" extrusionOk="0">
                <a:moveTo>
                  <a:pt x="0" y="0"/>
                </a:moveTo>
                <a:cubicBezTo>
                  <a:pt x="311984" y="26437"/>
                  <a:pt x="569533" y="8160"/>
                  <a:pt x="753820" y="0"/>
                </a:cubicBezTo>
                <a:cubicBezTo>
                  <a:pt x="938107" y="-8160"/>
                  <a:pt x="1205519" y="-32055"/>
                  <a:pt x="1426874" y="0"/>
                </a:cubicBezTo>
                <a:cubicBezTo>
                  <a:pt x="1648229" y="32055"/>
                  <a:pt x="1796987" y="-5258"/>
                  <a:pt x="2019161" y="0"/>
                </a:cubicBezTo>
                <a:cubicBezTo>
                  <a:pt x="2241335" y="5258"/>
                  <a:pt x="2516977" y="14699"/>
                  <a:pt x="2692215" y="0"/>
                </a:cubicBezTo>
                <a:cubicBezTo>
                  <a:pt x="2867453" y="-14699"/>
                  <a:pt x="3146635" y="-37324"/>
                  <a:pt x="3446036" y="0"/>
                </a:cubicBezTo>
                <a:cubicBezTo>
                  <a:pt x="3745437" y="37324"/>
                  <a:pt x="3834416" y="-25344"/>
                  <a:pt x="4038323" y="0"/>
                </a:cubicBezTo>
                <a:cubicBezTo>
                  <a:pt x="4041863" y="149387"/>
                  <a:pt x="4022847" y="327248"/>
                  <a:pt x="4038323" y="491080"/>
                </a:cubicBezTo>
                <a:cubicBezTo>
                  <a:pt x="4053799" y="654912"/>
                  <a:pt x="4023361" y="806100"/>
                  <a:pt x="4038323" y="982159"/>
                </a:cubicBezTo>
                <a:cubicBezTo>
                  <a:pt x="4053285" y="1158218"/>
                  <a:pt x="4012471" y="1355871"/>
                  <a:pt x="4038323" y="1560265"/>
                </a:cubicBezTo>
                <a:cubicBezTo>
                  <a:pt x="4064175" y="1764659"/>
                  <a:pt x="4021134" y="2087517"/>
                  <a:pt x="4038323" y="2225399"/>
                </a:cubicBezTo>
                <a:cubicBezTo>
                  <a:pt x="4055512" y="2363281"/>
                  <a:pt x="4056252" y="2566250"/>
                  <a:pt x="4038323" y="2803505"/>
                </a:cubicBezTo>
                <a:cubicBezTo>
                  <a:pt x="4020394" y="3040760"/>
                  <a:pt x="4013827" y="3228542"/>
                  <a:pt x="4038323" y="3381611"/>
                </a:cubicBezTo>
                <a:cubicBezTo>
                  <a:pt x="4062819" y="3534680"/>
                  <a:pt x="4061725" y="4071375"/>
                  <a:pt x="4038323" y="4351338"/>
                </a:cubicBezTo>
                <a:cubicBezTo>
                  <a:pt x="3878056" y="4349225"/>
                  <a:pt x="3717220" y="4355143"/>
                  <a:pt x="3405652" y="4351338"/>
                </a:cubicBezTo>
                <a:cubicBezTo>
                  <a:pt x="3094084" y="4347533"/>
                  <a:pt x="2874603" y="4366955"/>
                  <a:pt x="2692215" y="4351338"/>
                </a:cubicBezTo>
                <a:cubicBezTo>
                  <a:pt x="2509827" y="4335721"/>
                  <a:pt x="2140844" y="4336286"/>
                  <a:pt x="1938395" y="4351338"/>
                </a:cubicBezTo>
                <a:cubicBezTo>
                  <a:pt x="1735946" y="4366390"/>
                  <a:pt x="1428589" y="4367033"/>
                  <a:pt x="1224958" y="4351338"/>
                </a:cubicBezTo>
                <a:cubicBezTo>
                  <a:pt x="1021327" y="4335643"/>
                  <a:pt x="395043" y="4312417"/>
                  <a:pt x="0" y="4351338"/>
                </a:cubicBezTo>
                <a:cubicBezTo>
                  <a:pt x="13545" y="4172231"/>
                  <a:pt x="-14200" y="4049442"/>
                  <a:pt x="0" y="3860258"/>
                </a:cubicBezTo>
                <a:cubicBezTo>
                  <a:pt x="14200" y="3671074"/>
                  <a:pt x="2183" y="3543148"/>
                  <a:pt x="0" y="3369179"/>
                </a:cubicBezTo>
                <a:cubicBezTo>
                  <a:pt x="-2183" y="3195210"/>
                  <a:pt x="-7310" y="3082101"/>
                  <a:pt x="0" y="2834586"/>
                </a:cubicBezTo>
                <a:cubicBezTo>
                  <a:pt x="7310" y="2587071"/>
                  <a:pt x="-16844" y="2329511"/>
                  <a:pt x="0" y="2125939"/>
                </a:cubicBezTo>
                <a:cubicBezTo>
                  <a:pt x="16844" y="1922367"/>
                  <a:pt x="-9654" y="1803996"/>
                  <a:pt x="0" y="1591346"/>
                </a:cubicBezTo>
                <a:cubicBezTo>
                  <a:pt x="9654" y="1378696"/>
                  <a:pt x="33252" y="1127485"/>
                  <a:pt x="0" y="926213"/>
                </a:cubicBezTo>
                <a:cubicBezTo>
                  <a:pt x="-33252" y="724941"/>
                  <a:pt x="-41468" y="294983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YOU TRY</a:t>
            </a:r>
          </a:p>
          <a:p>
            <a:pPr marL="0" indent="0">
              <a:buNone/>
            </a:pPr>
            <a:r>
              <a:rPr lang="en-GB" dirty="0"/>
              <a:t>When the insulation on a wire gets damaged, its resistance might decrease. </a:t>
            </a:r>
          </a:p>
          <a:p>
            <a:pPr marL="0" indent="0">
              <a:buNone/>
            </a:pPr>
            <a:r>
              <a:rPr lang="en-GB" b="1" dirty="0"/>
              <a:t>What happens to the current? </a:t>
            </a:r>
          </a:p>
          <a:p>
            <a:pPr marL="0" indent="0">
              <a:buNone/>
            </a:pPr>
            <a:r>
              <a:rPr lang="en-GB" b="1" dirty="0"/>
              <a:t>What hazards could this create?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CC440897-0CC6-C96B-9BCC-436EC102EB2A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A9813F3-D4AD-CD9C-D916-76576D6B8CD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321694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Ohm’s Law for identifying hazards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96" y="1539444"/>
            <a:ext cx="10097304" cy="4351338"/>
          </a:xfrm>
        </p:spPr>
        <p:txBody>
          <a:bodyPr lIns="0" tIns="0" rIns="0" bIns="0">
            <a:normAutofit/>
          </a:bodyPr>
          <a:lstStyle/>
          <a:p>
            <a:pPr marL="0" indent="0">
              <a:buNone/>
            </a:pPr>
            <a:r>
              <a:rPr lang="en-GB" dirty="0"/>
              <a:t>An electric cable in an industrial grinder has a resistance of 0.6 Ω and a DC supply of 100 V. Is this setup potentially hazardous?</a:t>
            </a:r>
          </a:p>
        </p:txBody>
      </p:sp>
      <p:pic>
        <p:nvPicPr>
          <p:cNvPr id="2" name="Picture 1" descr="An electrician working on wiring at a construction site">
            <a:extLst>
              <a:ext uri="{FF2B5EF4-FFF2-40B4-BE49-F238E27FC236}">
                <a16:creationId xmlns:a16="http://schemas.microsoft.com/office/drawing/2014/main" id="{1AFBB1BB-C738-E0DB-C0D5-0936FAA5F3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0881" y="2580184"/>
            <a:ext cx="4693047" cy="312869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AC5051E4-7679-5600-6CB4-55B455A387A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315200" y="4144532"/>
            <a:ext cx="3759200" cy="1564348"/>
          </a:xfrm>
          <a:custGeom>
            <a:avLst/>
            <a:gdLst>
              <a:gd name="csX0" fmla="*/ 0 w 3759200"/>
              <a:gd name="csY0" fmla="*/ 0 h 1564348"/>
              <a:gd name="csX1" fmla="*/ 551349 w 3759200"/>
              <a:gd name="csY1" fmla="*/ 0 h 1564348"/>
              <a:gd name="csX2" fmla="*/ 1177883 w 3759200"/>
              <a:gd name="csY2" fmla="*/ 0 h 1564348"/>
              <a:gd name="csX3" fmla="*/ 1842008 w 3759200"/>
              <a:gd name="csY3" fmla="*/ 0 h 1564348"/>
              <a:gd name="csX4" fmla="*/ 2430949 w 3759200"/>
              <a:gd name="csY4" fmla="*/ 0 h 1564348"/>
              <a:gd name="csX5" fmla="*/ 3057483 w 3759200"/>
              <a:gd name="csY5" fmla="*/ 0 h 1564348"/>
              <a:gd name="csX6" fmla="*/ 3759200 w 3759200"/>
              <a:gd name="csY6" fmla="*/ 0 h 1564348"/>
              <a:gd name="csX7" fmla="*/ 3759200 w 3759200"/>
              <a:gd name="csY7" fmla="*/ 552736 h 1564348"/>
              <a:gd name="csX8" fmla="*/ 3759200 w 3759200"/>
              <a:gd name="csY8" fmla="*/ 1027255 h 1564348"/>
              <a:gd name="csX9" fmla="*/ 3759200 w 3759200"/>
              <a:gd name="csY9" fmla="*/ 1564348 h 1564348"/>
              <a:gd name="csX10" fmla="*/ 3132667 w 3759200"/>
              <a:gd name="csY10" fmla="*/ 1564348 h 1564348"/>
              <a:gd name="csX11" fmla="*/ 2430949 w 3759200"/>
              <a:gd name="csY11" fmla="*/ 1564348 h 1564348"/>
              <a:gd name="csX12" fmla="*/ 1729232 w 3759200"/>
              <a:gd name="csY12" fmla="*/ 1564348 h 1564348"/>
              <a:gd name="csX13" fmla="*/ 1140291 w 3759200"/>
              <a:gd name="csY13" fmla="*/ 1564348 h 1564348"/>
              <a:gd name="csX14" fmla="*/ 0 w 3759200"/>
              <a:gd name="csY14" fmla="*/ 1564348 h 1564348"/>
              <a:gd name="csX15" fmla="*/ 0 w 3759200"/>
              <a:gd name="csY15" fmla="*/ 1089829 h 1564348"/>
              <a:gd name="csX16" fmla="*/ 0 w 3759200"/>
              <a:gd name="csY16" fmla="*/ 584023 h 1564348"/>
              <a:gd name="csX17" fmla="*/ 0 w 3759200"/>
              <a:gd name="csY17" fmla="*/ 0 h 15643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759200" h="1564348" fill="none" extrusionOk="0">
                <a:moveTo>
                  <a:pt x="0" y="0"/>
                </a:moveTo>
                <a:cubicBezTo>
                  <a:pt x="148077" y="-7425"/>
                  <a:pt x="337323" y="-9899"/>
                  <a:pt x="551349" y="0"/>
                </a:cubicBezTo>
                <a:cubicBezTo>
                  <a:pt x="765375" y="9899"/>
                  <a:pt x="958170" y="-10859"/>
                  <a:pt x="1177883" y="0"/>
                </a:cubicBezTo>
                <a:cubicBezTo>
                  <a:pt x="1397596" y="10859"/>
                  <a:pt x="1545080" y="13120"/>
                  <a:pt x="1842008" y="0"/>
                </a:cubicBezTo>
                <a:cubicBezTo>
                  <a:pt x="2138936" y="-13120"/>
                  <a:pt x="2239688" y="-23076"/>
                  <a:pt x="2430949" y="0"/>
                </a:cubicBezTo>
                <a:cubicBezTo>
                  <a:pt x="2622210" y="23076"/>
                  <a:pt x="2767047" y="17215"/>
                  <a:pt x="3057483" y="0"/>
                </a:cubicBezTo>
                <a:cubicBezTo>
                  <a:pt x="3347919" y="-17215"/>
                  <a:pt x="3596952" y="-28856"/>
                  <a:pt x="3759200" y="0"/>
                </a:cubicBezTo>
                <a:cubicBezTo>
                  <a:pt x="3743766" y="146902"/>
                  <a:pt x="3748973" y="367305"/>
                  <a:pt x="3759200" y="552736"/>
                </a:cubicBezTo>
                <a:cubicBezTo>
                  <a:pt x="3769427" y="738167"/>
                  <a:pt x="3770737" y="851068"/>
                  <a:pt x="3759200" y="1027255"/>
                </a:cubicBezTo>
                <a:cubicBezTo>
                  <a:pt x="3747663" y="1203442"/>
                  <a:pt x="3752103" y="1401529"/>
                  <a:pt x="3759200" y="1564348"/>
                </a:cubicBezTo>
                <a:cubicBezTo>
                  <a:pt x="3603835" y="1574433"/>
                  <a:pt x="3401382" y="1583203"/>
                  <a:pt x="3132667" y="1564348"/>
                </a:cubicBezTo>
                <a:cubicBezTo>
                  <a:pt x="2863952" y="1545493"/>
                  <a:pt x="2730257" y="1560584"/>
                  <a:pt x="2430949" y="1564348"/>
                </a:cubicBezTo>
                <a:cubicBezTo>
                  <a:pt x="2131641" y="1568112"/>
                  <a:pt x="2013542" y="1541247"/>
                  <a:pt x="1729232" y="1564348"/>
                </a:cubicBezTo>
                <a:cubicBezTo>
                  <a:pt x="1444922" y="1587449"/>
                  <a:pt x="1373208" y="1583130"/>
                  <a:pt x="1140291" y="1564348"/>
                </a:cubicBezTo>
                <a:cubicBezTo>
                  <a:pt x="907374" y="1545566"/>
                  <a:pt x="423062" y="1620710"/>
                  <a:pt x="0" y="1564348"/>
                </a:cubicBezTo>
                <a:cubicBezTo>
                  <a:pt x="2834" y="1432484"/>
                  <a:pt x="6313" y="1305638"/>
                  <a:pt x="0" y="1089829"/>
                </a:cubicBezTo>
                <a:cubicBezTo>
                  <a:pt x="-6313" y="874020"/>
                  <a:pt x="-21344" y="759337"/>
                  <a:pt x="0" y="584023"/>
                </a:cubicBezTo>
                <a:cubicBezTo>
                  <a:pt x="21344" y="408709"/>
                  <a:pt x="-12927" y="237021"/>
                  <a:pt x="0" y="0"/>
                </a:cubicBezTo>
                <a:close/>
              </a:path>
              <a:path w="3759200" h="1564348" stroke="0" extrusionOk="0">
                <a:moveTo>
                  <a:pt x="0" y="0"/>
                </a:moveTo>
                <a:cubicBezTo>
                  <a:pt x="152119" y="-21880"/>
                  <a:pt x="436687" y="28886"/>
                  <a:pt x="701717" y="0"/>
                </a:cubicBezTo>
                <a:cubicBezTo>
                  <a:pt x="966747" y="-28886"/>
                  <a:pt x="1085692" y="18683"/>
                  <a:pt x="1328251" y="0"/>
                </a:cubicBezTo>
                <a:cubicBezTo>
                  <a:pt x="1570810" y="-18683"/>
                  <a:pt x="1728177" y="-18688"/>
                  <a:pt x="1879600" y="0"/>
                </a:cubicBezTo>
                <a:cubicBezTo>
                  <a:pt x="2031023" y="18688"/>
                  <a:pt x="2368818" y="16237"/>
                  <a:pt x="2506133" y="0"/>
                </a:cubicBezTo>
                <a:cubicBezTo>
                  <a:pt x="2643448" y="-16237"/>
                  <a:pt x="2988587" y="28297"/>
                  <a:pt x="3207851" y="0"/>
                </a:cubicBezTo>
                <a:cubicBezTo>
                  <a:pt x="3427115" y="-28297"/>
                  <a:pt x="3573453" y="21112"/>
                  <a:pt x="3759200" y="0"/>
                </a:cubicBezTo>
                <a:cubicBezTo>
                  <a:pt x="3766281" y="171060"/>
                  <a:pt x="3756321" y="308400"/>
                  <a:pt x="3759200" y="474519"/>
                </a:cubicBezTo>
                <a:cubicBezTo>
                  <a:pt x="3762079" y="640638"/>
                  <a:pt x="3771609" y="828251"/>
                  <a:pt x="3759200" y="949038"/>
                </a:cubicBezTo>
                <a:cubicBezTo>
                  <a:pt x="3746791" y="1069825"/>
                  <a:pt x="3742394" y="1394115"/>
                  <a:pt x="3759200" y="1564348"/>
                </a:cubicBezTo>
                <a:cubicBezTo>
                  <a:pt x="3573457" y="1597117"/>
                  <a:pt x="3242309" y="1569699"/>
                  <a:pt x="3095075" y="1564348"/>
                </a:cubicBezTo>
                <a:cubicBezTo>
                  <a:pt x="2947842" y="1558997"/>
                  <a:pt x="2792270" y="1589703"/>
                  <a:pt x="2506133" y="1564348"/>
                </a:cubicBezTo>
                <a:cubicBezTo>
                  <a:pt x="2219996" y="1538993"/>
                  <a:pt x="2038575" y="1564888"/>
                  <a:pt x="1842008" y="1564348"/>
                </a:cubicBezTo>
                <a:cubicBezTo>
                  <a:pt x="1645442" y="1563808"/>
                  <a:pt x="1446958" y="1590156"/>
                  <a:pt x="1290659" y="1564348"/>
                </a:cubicBezTo>
                <a:cubicBezTo>
                  <a:pt x="1134360" y="1538540"/>
                  <a:pt x="879240" y="1536662"/>
                  <a:pt x="701717" y="1564348"/>
                </a:cubicBezTo>
                <a:cubicBezTo>
                  <a:pt x="524194" y="1592034"/>
                  <a:pt x="211181" y="1581979"/>
                  <a:pt x="0" y="1564348"/>
                </a:cubicBezTo>
                <a:cubicBezTo>
                  <a:pt x="17359" y="1328233"/>
                  <a:pt x="-7114" y="1268359"/>
                  <a:pt x="0" y="1011612"/>
                </a:cubicBezTo>
                <a:cubicBezTo>
                  <a:pt x="7114" y="754865"/>
                  <a:pt x="-10877" y="683688"/>
                  <a:pt x="0" y="474519"/>
                </a:cubicBezTo>
                <a:cubicBezTo>
                  <a:pt x="10877" y="265350"/>
                  <a:pt x="-23391" y="12076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TIP </a:t>
            </a:r>
            <a:r>
              <a:rPr lang="en-US" dirty="0"/>
              <a:t>Most power tools are designed for a current of around 20 A or less.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E2D05EC-C9E7-BB89-161B-B88215320B43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B6119EC-B3BE-A68B-EDE1-C457D69D837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3449654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D5D18-85FB-B221-E73F-21408AAB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5D0A52-4DC7-81FA-3BC0-E6B0705B3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11256" cy="1325563"/>
          </a:xfrm>
        </p:spPr>
        <p:txBody>
          <a:bodyPr/>
          <a:lstStyle/>
          <a:p>
            <a:r>
              <a:rPr lang="en-GB" dirty="0"/>
              <a:t>Ohm’s Law for identifying hazards: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82D199A-F51E-CB4D-E87B-3C0AD26DF1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7096" y="1539444"/>
                <a:ext cx="10105432" cy="4351338"/>
              </a:xfrm>
            </p:spPr>
            <p:txBody>
              <a:bodyPr lIns="0" tIns="0" rIns="0" bIns="0"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An electric cable in an industrial grinder has a resistance of 0.6 Ω and a DC supply of 100 V. Is this setup potentially hazardous?</a:t>
                </a:r>
              </a:p>
              <a:p>
                <a:pPr marL="0" indent="0">
                  <a:buNone/>
                </a:pPr>
                <a:r>
                  <a:rPr lang="en-GB" dirty="0"/>
                  <a:t>Rearrange Ohm’s Law, then substitute the values:</a:t>
                </a:r>
                <a:endParaRPr lang="en-GB" b="1" dirty="0">
                  <a:solidFill>
                    <a:srgbClr val="6666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𝐼</m:t>
                      </m:r>
                      <m:r>
                        <a:rPr lang="en-US" i="1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𝑅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100 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V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0.6 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Ω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𝟏𝟔𝟔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𝟕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𝐀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 (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𝟏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𝐝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.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𝐩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.)</m:t>
                      </m:r>
                    </m:oMath>
                  </m:oMathPara>
                </a14:m>
                <a:endParaRPr lang="en-GB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GB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GB" b="1" dirty="0">
                    <a:solidFill>
                      <a:schemeClr val="tx1"/>
                    </a:solidFill>
                  </a:rPr>
                  <a:t>Yes,</a:t>
                </a:r>
                <a:r>
                  <a:rPr lang="en-GB" dirty="0">
                    <a:solidFill>
                      <a:schemeClr val="tx1"/>
                    </a:solidFill>
                  </a:rPr>
                  <a:t> this cable is potentially hazardous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GB" dirty="0">
                    <a:solidFill>
                      <a:schemeClr val="tx1"/>
                    </a:solidFill>
                  </a:rPr>
                  <a:t>because its current is much higher than </a:t>
                </a:r>
                <a:br>
                  <a:rPr lang="en-GB" dirty="0">
                    <a:solidFill>
                      <a:schemeClr val="tx1"/>
                    </a:solidFill>
                  </a:rPr>
                </a:br>
                <a:r>
                  <a:rPr lang="en-GB" dirty="0">
                    <a:solidFill>
                      <a:schemeClr val="tx1"/>
                    </a:solidFill>
                  </a:rPr>
                  <a:t>the 20 A it is designed for. </a:t>
                </a:r>
                <a:br>
                  <a:rPr lang="en-GB" dirty="0">
                    <a:solidFill>
                      <a:schemeClr val="tx1"/>
                    </a:solidFill>
                  </a:rPr>
                </a:br>
                <a:r>
                  <a:rPr lang="en-GB" dirty="0">
                    <a:solidFill>
                      <a:schemeClr val="tx1"/>
                    </a:solidFill>
                  </a:rPr>
                  <a:t>It should not be used.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82D199A-F51E-CB4D-E87B-3C0AD26DF1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7096" y="1539444"/>
                <a:ext cx="10105432" cy="4351338"/>
              </a:xfrm>
              <a:blipFill>
                <a:blip r:embed="rId3"/>
                <a:stretch>
                  <a:fillRect l="-1757" t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BAC6A39-D975-04F4-6106-2871126A7C0C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A6F320B9-7E60-D519-2F64-0262811C25FB}"/>
              </a:ext>
            </a:extLst>
          </p:cNvPr>
          <p:cNvSpPr txBox="1">
            <a:spLocks/>
          </p:cNvSpPr>
          <p:nvPr/>
        </p:nvSpPr>
        <p:spPr>
          <a:xfrm>
            <a:off x="7315200" y="4144532"/>
            <a:ext cx="3759200" cy="1564348"/>
          </a:xfrm>
          <a:custGeom>
            <a:avLst/>
            <a:gdLst>
              <a:gd name="csX0" fmla="*/ 0 w 3759200"/>
              <a:gd name="csY0" fmla="*/ 0 h 1564348"/>
              <a:gd name="csX1" fmla="*/ 551349 w 3759200"/>
              <a:gd name="csY1" fmla="*/ 0 h 1564348"/>
              <a:gd name="csX2" fmla="*/ 1177883 w 3759200"/>
              <a:gd name="csY2" fmla="*/ 0 h 1564348"/>
              <a:gd name="csX3" fmla="*/ 1842008 w 3759200"/>
              <a:gd name="csY3" fmla="*/ 0 h 1564348"/>
              <a:gd name="csX4" fmla="*/ 2430949 w 3759200"/>
              <a:gd name="csY4" fmla="*/ 0 h 1564348"/>
              <a:gd name="csX5" fmla="*/ 3057483 w 3759200"/>
              <a:gd name="csY5" fmla="*/ 0 h 1564348"/>
              <a:gd name="csX6" fmla="*/ 3759200 w 3759200"/>
              <a:gd name="csY6" fmla="*/ 0 h 1564348"/>
              <a:gd name="csX7" fmla="*/ 3759200 w 3759200"/>
              <a:gd name="csY7" fmla="*/ 552736 h 1564348"/>
              <a:gd name="csX8" fmla="*/ 3759200 w 3759200"/>
              <a:gd name="csY8" fmla="*/ 1027255 h 1564348"/>
              <a:gd name="csX9" fmla="*/ 3759200 w 3759200"/>
              <a:gd name="csY9" fmla="*/ 1564348 h 1564348"/>
              <a:gd name="csX10" fmla="*/ 3132667 w 3759200"/>
              <a:gd name="csY10" fmla="*/ 1564348 h 1564348"/>
              <a:gd name="csX11" fmla="*/ 2430949 w 3759200"/>
              <a:gd name="csY11" fmla="*/ 1564348 h 1564348"/>
              <a:gd name="csX12" fmla="*/ 1729232 w 3759200"/>
              <a:gd name="csY12" fmla="*/ 1564348 h 1564348"/>
              <a:gd name="csX13" fmla="*/ 1140291 w 3759200"/>
              <a:gd name="csY13" fmla="*/ 1564348 h 1564348"/>
              <a:gd name="csX14" fmla="*/ 0 w 3759200"/>
              <a:gd name="csY14" fmla="*/ 1564348 h 1564348"/>
              <a:gd name="csX15" fmla="*/ 0 w 3759200"/>
              <a:gd name="csY15" fmla="*/ 1089829 h 1564348"/>
              <a:gd name="csX16" fmla="*/ 0 w 3759200"/>
              <a:gd name="csY16" fmla="*/ 584023 h 1564348"/>
              <a:gd name="csX17" fmla="*/ 0 w 3759200"/>
              <a:gd name="csY17" fmla="*/ 0 h 15643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759200" h="1564348" fill="none" extrusionOk="0">
                <a:moveTo>
                  <a:pt x="0" y="0"/>
                </a:moveTo>
                <a:cubicBezTo>
                  <a:pt x="148077" y="-7425"/>
                  <a:pt x="337323" y="-9899"/>
                  <a:pt x="551349" y="0"/>
                </a:cubicBezTo>
                <a:cubicBezTo>
                  <a:pt x="765375" y="9899"/>
                  <a:pt x="958170" y="-10859"/>
                  <a:pt x="1177883" y="0"/>
                </a:cubicBezTo>
                <a:cubicBezTo>
                  <a:pt x="1397596" y="10859"/>
                  <a:pt x="1545080" y="13120"/>
                  <a:pt x="1842008" y="0"/>
                </a:cubicBezTo>
                <a:cubicBezTo>
                  <a:pt x="2138936" y="-13120"/>
                  <a:pt x="2239688" y="-23076"/>
                  <a:pt x="2430949" y="0"/>
                </a:cubicBezTo>
                <a:cubicBezTo>
                  <a:pt x="2622210" y="23076"/>
                  <a:pt x="2767047" y="17215"/>
                  <a:pt x="3057483" y="0"/>
                </a:cubicBezTo>
                <a:cubicBezTo>
                  <a:pt x="3347919" y="-17215"/>
                  <a:pt x="3596952" y="-28856"/>
                  <a:pt x="3759200" y="0"/>
                </a:cubicBezTo>
                <a:cubicBezTo>
                  <a:pt x="3743766" y="146902"/>
                  <a:pt x="3748973" y="367305"/>
                  <a:pt x="3759200" y="552736"/>
                </a:cubicBezTo>
                <a:cubicBezTo>
                  <a:pt x="3769427" y="738167"/>
                  <a:pt x="3770737" y="851068"/>
                  <a:pt x="3759200" y="1027255"/>
                </a:cubicBezTo>
                <a:cubicBezTo>
                  <a:pt x="3747663" y="1203442"/>
                  <a:pt x="3752103" y="1401529"/>
                  <a:pt x="3759200" y="1564348"/>
                </a:cubicBezTo>
                <a:cubicBezTo>
                  <a:pt x="3603835" y="1574433"/>
                  <a:pt x="3401382" y="1583203"/>
                  <a:pt x="3132667" y="1564348"/>
                </a:cubicBezTo>
                <a:cubicBezTo>
                  <a:pt x="2863952" y="1545493"/>
                  <a:pt x="2730257" y="1560584"/>
                  <a:pt x="2430949" y="1564348"/>
                </a:cubicBezTo>
                <a:cubicBezTo>
                  <a:pt x="2131641" y="1568112"/>
                  <a:pt x="2013542" y="1541247"/>
                  <a:pt x="1729232" y="1564348"/>
                </a:cubicBezTo>
                <a:cubicBezTo>
                  <a:pt x="1444922" y="1587449"/>
                  <a:pt x="1373208" y="1583130"/>
                  <a:pt x="1140291" y="1564348"/>
                </a:cubicBezTo>
                <a:cubicBezTo>
                  <a:pt x="907374" y="1545566"/>
                  <a:pt x="423062" y="1620710"/>
                  <a:pt x="0" y="1564348"/>
                </a:cubicBezTo>
                <a:cubicBezTo>
                  <a:pt x="2834" y="1432484"/>
                  <a:pt x="6313" y="1305638"/>
                  <a:pt x="0" y="1089829"/>
                </a:cubicBezTo>
                <a:cubicBezTo>
                  <a:pt x="-6313" y="874020"/>
                  <a:pt x="-21344" y="759337"/>
                  <a:pt x="0" y="584023"/>
                </a:cubicBezTo>
                <a:cubicBezTo>
                  <a:pt x="21344" y="408709"/>
                  <a:pt x="-12927" y="237021"/>
                  <a:pt x="0" y="0"/>
                </a:cubicBezTo>
                <a:close/>
              </a:path>
              <a:path w="3759200" h="1564348" stroke="0" extrusionOk="0">
                <a:moveTo>
                  <a:pt x="0" y="0"/>
                </a:moveTo>
                <a:cubicBezTo>
                  <a:pt x="152119" y="-21880"/>
                  <a:pt x="436687" y="28886"/>
                  <a:pt x="701717" y="0"/>
                </a:cubicBezTo>
                <a:cubicBezTo>
                  <a:pt x="966747" y="-28886"/>
                  <a:pt x="1085692" y="18683"/>
                  <a:pt x="1328251" y="0"/>
                </a:cubicBezTo>
                <a:cubicBezTo>
                  <a:pt x="1570810" y="-18683"/>
                  <a:pt x="1728177" y="-18688"/>
                  <a:pt x="1879600" y="0"/>
                </a:cubicBezTo>
                <a:cubicBezTo>
                  <a:pt x="2031023" y="18688"/>
                  <a:pt x="2368818" y="16237"/>
                  <a:pt x="2506133" y="0"/>
                </a:cubicBezTo>
                <a:cubicBezTo>
                  <a:pt x="2643448" y="-16237"/>
                  <a:pt x="2988587" y="28297"/>
                  <a:pt x="3207851" y="0"/>
                </a:cubicBezTo>
                <a:cubicBezTo>
                  <a:pt x="3427115" y="-28297"/>
                  <a:pt x="3573453" y="21112"/>
                  <a:pt x="3759200" y="0"/>
                </a:cubicBezTo>
                <a:cubicBezTo>
                  <a:pt x="3766281" y="171060"/>
                  <a:pt x="3756321" y="308400"/>
                  <a:pt x="3759200" y="474519"/>
                </a:cubicBezTo>
                <a:cubicBezTo>
                  <a:pt x="3762079" y="640638"/>
                  <a:pt x="3771609" y="828251"/>
                  <a:pt x="3759200" y="949038"/>
                </a:cubicBezTo>
                <a:cubicBezTo>
                  <a:pt x="3746791" y="1069825"/>
                  <a:pt x="3742394" y="1394115"/>
                  <a:pt x="3759200" y="1564348"/>
                </a:cubicBezTo>
                <a:cubicBezTo>
                  <a:pt x="3573457" y="1597117"/>
                  <a:pt x="3242309" y="1569699"/>
                  <a:pt x="3095075" y="1564348"/>
                </a:cubicBezTo>
                <a:cubicBezTo>
                  <a:pt x="2947842" y="1558997"/>
                  <a:pt x="2792270" y="1589703"/>
                  <a:pt x="2506133" y="1564348"/>
                </a:cubicBezTo>
                <a:cubicBezTo>
                  <a:pt x="2219996" y="1538993"/>
                  <a:pt x="2038575" y="1564888"/>
                  <a:pt x="1842008" y="1564348"/>
                </a:cubicBezTo>
                <a:cubicBezTo>
                  <a:pt x="1645442" y="1563808"/>
                  <a:pt x="1446958" y="1590156"/>
                  <a:pt x="1290659" y="1564348"/>
                </a:cubicBezTo>
                <a:cubicBezTo>
                  <a:pt x="1134360" y="1538540"/>
                  <a:pt x="879240" y="1536662"/>
                  <a:pt x="701717" y="1564348"/>
                </a:cubicBezTo>
                <a:cubicBezTo>
                  <a:pt x="524194" y="1592034"/>
                  <a:pt x="211181" y="1581979"/>
                  <a:pt x="0" y="1564348"/>
                </a:cubicBezTo>
                <a:cubicBezTo>
                  <a:pt x="17359" y="1328233"/>
                  <a:pt x="-7114" y="1268359"/>
                  <a:pt x="0" y="1011612"/>
                </a:cubicBezTo>
                <a:cubicBezTo>
                  <a:pt x="7114" y="754865"/>
                  <a:pt x="-10877" y="683688"/>
                  <a:pt x="0" y="474519"/>
                </a:cubicBezTo>
                <a:cubicBezTo>
                  <a:pt x="10877" y="265350"/>
                  <a:pt x="-23391" y="120769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3267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3267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3267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3267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3267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/>
              <a:t>TIP </a:t>
            </a:r>
            <a:r>
              <a:rPr lang="en-US"/>
              <a:t>Most power tools are designed for a current of around 20 A or less.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D54FFA5-BC55-F6F7-6F4B-16C5BD99216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4051770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is power and how is it relevant?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b="1" dirty="0"/>
              <a:t>Power</a:t>
            </a:r>
            <a:r>
              <a:rPr lang="en-GB" dirty="0"/>
              <a:t> </a:t>
            </a:r>
            <a:r>
              <a:rPr lang="en-GB" b="1" dirty="0"/>
              <a:t>is the rate at which energy </a:t>
            </a:r>
            <a:br>
              <a:rPr lang="en-GB" b="1" dirty="0"/>
            </a:br>
            <a:r>
              <a:rPr lang="en-GB" b="1" dirty="0"/>
              <a:t>is transferred.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Power and energy both can take various forms, </a:t>
            </a:r>
            <a:r>
              <a:rPr lang="en-GB" b="1" dirty="0"/>
              <a:t>mechanical</a:t>
            </a:r>
            <a:r>
              <a:rPr lang="en-GB" dirty="0"/>
              <a:t> and </a:t>
            </a:r>
            <a:r>
              <a:rPr lang="en-GB" b="1" dirty="0"/>
              <a:t>electrical </a:t>
            </a:r>
            <a:r>
              <a:rPr lang="en-GB" dirty="0"/>
              <a:t>being the main categories.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It is essential to be able to calculate power for the design of safe and efficient electrical circuits.</a:t>
            </a:r>
          </a:p>
        </p:txBody>
      </p:sp>
      <p:pic>
        <p:nvPicPr>
          <p:cNvPr id="7" name="Picture Placeholder 6" descr="Electricity transmission towers with orange glowing wires on a starry night">
            <a:extLst>
              <a:ext uri="{FF2B5EF4-FFF2-40B4-BE49-F238E27FC236}">
                <a16:creationId xmlns:a16="http://schemas.microsoft.com/office/drawing/2014/main" id="{11891DF9-6849-EBCC-D98A-D1C6B2CAD3D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640005EB-571A-BD2B-70B0-75F1EE7EED09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35EA12-9DDF-132F-1872-9D7A0276A83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408404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Calculating power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08662"/>
                <a:ext cx="7040526" cy="4530724"/>
              </a:xfrm>
            </p:spPr>
            <p:txBody>
              <a:bodyPr lIns="0" tIns="0" rIns="0" bIns="0">
                <a:noAutofit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Intuitively, we know that increasing the voltage or current in a circuit increases its power.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A formula for </a:t>
                </a:r>
                <a:r>
                  <a:rPr lang="en-GB" b="1" dirty="0"/>
                  <a:t>electrical</a:t>
                </a:r>
                <a:r>
                  <a:rPr lang="en-GB" dirty="0"/>
                  <a:t> </a:t>
                </a:r>
                <a:r>
                  <a:rPr lang="en-GB" b="1" dirty="0"/>
                  <a:t>power</a:t>
                </a:r>
                <a:r>
                  <a:rPr lang="en-GB" dirty="0"/>
                  <a:t> is: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GB" dirty="0"/>
                  <a:t>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r>
                  <a:rPr lang="en-GB" dirty="0"/>
                  <a:t>Show that this can be rearranged to: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br>
                  <a:rPr lang="en-GB" dirty="0"/>
                </a:b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08662"/>
                <a:ext cx="7040526" cy="4530724"/>
              </a:xfrm>
              <a:blipFill>
                <a:blip r:embed="rId3"/>
                <a:stretch>
                  <a:fillRect l="-2686" t="-1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967626" y="2420471"/>
            <a:ext cx="3386174" cy="2401046"/>
          </a:xfrm>
          <a:custGeom>
            <a:avLst/>
            <a:gdLst>
              <a:gd name="csX0" fmla="*/ 0 w 3386174"/>
              <a:gd name="csY0" fmla="*/ 0 h 2401046"/>
              <a:gd name="csX1" fmla="*/ 609511 w 3386174"/>
              <a:gd name="csY1" fmla="*/ 0 h 2401046"/>
              <a:gd name="csX2" fmla="*/ 1252884 w 3386174"/>
              <a:gd name="csY2" fmla="*/ 0 h 2401046"/>
              <a:gd name="csX3" fmla="*/ 1930119 w 3386174"/>
              <a:gd name="csY3" fmla="*/ 0 h 2401046"/>
              <a:gd name="csX4" fmla="*/ 2641216 w 3386174"/>
              <a:gd name="csY4" fmla="*/ 0 h 2401046"/>
              <a:gd name="csX5" fmla="*/ 3386174 w 3386174"/>
              <a:gd name="csY5" fmla="*/ 0 h 2401046"/>
              <a:gd name="csX6" fmla="*/ 3386174 w 3386174"/>
              <a:gd name="csY6" fmla="*/ 600262 h 2401046"/>
              <a:gd name="csX7" fmla="*/ 3386174 w 3386174"/>
              <a:gd name="csY7" fmla="*/ 1248544 h 2401046"/>
              <a:gd name="csX8" fmla="*/ 3386174 w 3386174"/>
              <a:gd name="csY8" fmla="*/ 1776774 h 2401046"/>
              <a:gd name="csX9" fmla="*/ 3386174 w 3386174"/>
              <a:gd name="csY9" fmla="*/ 2401046 h 2401046"/>
              <a:gd name="csX10" fmla="*/ 2742801 w 3386174"/>
              <a:gd name="csY10" fmla="*/ 2401046 h 2401046"/>
              <a:gd name="csX11" fmla="*/ 2167151 w 3386174"/>
              <a:gd name="csY11" fmla="*/ 2401046 h 2401046"/>
              <a:gd name="csX12" fmla="*/ 1422193 w 3386174"/>
              <a:gd name="csY12" fmla="*/ 2401046 h 2401046"/>
              <a:gd name="csX13" fmla="*/ 677235 w 3386174"/>
              <a:gd name="csY13" fmla="*/ 2401046 h 2401046"/>
              <a:gd name="csX14" fmla="*/ 0 w 3386174"/>
              <a:gd name="csY14" fmla="*/ 2401046 h 2401046"/>
              <a:gd name="csX15" fmla="*/ 0 w 3386174"/>
              <a:gd name="csY15" fmla="*/ 1776774 h 2401046"/>
              <a:gd name="csX16" fmla="*/ 0 w 3386174"/>
              <a:gd name="csY16" fmla="*/ 1176513 h 2401046"/>
              <a:gd name="csX17" fmla="*/ 0 w 3386174"/>
              <a:gd name="csY17" fmla="*/ 600262 h 2401046"/>
              <a:gd name="csX18" fmla="*/ 0 w 3386174"/>
              <a:gd name="csY18" fmla="*/ 0 h 2401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386174" h="2401046" fill="none" extrusionOk="0">
                <a:moveTo>
                  <a:pt x="0" y="0"/>
                </a:moveTo>
                <a:cubicBezTo>
                  <a:pt x="259597" y="-8240"/>
                  <a:pt x="384439" y="28311"/>
                  <a:pt x="609511" y="0"/>
                </a:cubicBezTo>
                <a:cubicBezTo>
                  <a:pt x="834583" y="-28311"/>
                  <a:pt x="957459" y="16264"/>
                  <a:pt x="1252884" y="0"/>
                </a:cubicBezTo>
                <a:cubicBezTo>
                  <a:pt x="1548309" y="-16264"/>
                  <a:pt x="1784119" y="31795"/>
                  <a:pt x="1930119" y="0"/>
                </a:cubicBezTo>
                <a:cubicBezTo>
                  <a:pt x="2076119" y="-31795"/>
                  <a:pt x="2464502" y="12824"/>
                  <a:pt x="2641216" y="0"/>
                </a:cubicBezTo>
                <a:cubicBezTo>
                  <a:pt x="2817930" y="-12824"/>
                  <a:pt x="3122602" y="-22567"/>
                  <a:pt x="3386174" y="0"/>
                </a:cubicBezTo>
                <a:cubicBezTo>
                  <a:pt x="3363037" y="205335"/>
                  <a:pt x="3400515" y="359662"/>
                  <a:pt x="3386174" y="600262"/>
                </a:cubicBezTo>
                <a:cubicBezTo>
                  <a:pt x="3371833" y="840862"/>
                  <a:pt x="3361313" y="931551"/>
                  <a:pt x="3386174" y="1248544"/>
                </a:cubicBezTo>
                <a:cubicBezTo>
                  <a:pt x="3411035" y="1565537"/>
                  <a:pt x="3371637" y="1566543"/>
                  <a:pt x="3386174" y="1776774"/>
                </a:cubicBezTo>
                <a:cubicBezTo>
                  <a:pt x="3400712" y="1987005"/>
                  <a:pt x="3371367" y="2224332"/>
                  <a:pt x="3386174" y="2401046"/>
                </a:cubicBezTo>
                <a:cubicBezTo>
                  <a:pt x="3149805" y="2371960"/>
                  <a:pt x="2964672" y="2377499"/>
                  <a:pt x="2742801" y="2401046"/>
                </a:cubicBezTo>
                <a:cubicBezTo>
                  <a:pt x="2520930" y="2424593"/>
                  <a:pt x="2310404" y="2375008"/>
                  <a:pt x="2167151" y="2401046"/>
                </a:cubicBezTo>
                <a:cubicBezTo>
                  <a:pt x="2023898" y="2427085"/>
                  <a:pt x="1685124" y="2409436"/>
                  <a:pt x="1422193" y="2401046"/>
                </a:cubicBezTo>
                <a:cubicBezTo>
                  <a:pt x="1159262" y="2392656"/>
                  <a:pt x="845215" y="2368594"/>
                  <a:pt x="677235" y="2401046"/>
                </a:cubicBezTo>
                <a:cubicBezTo>
                  <a:pt x="509255" y="2433498"/>
                  <a:pt x="308294" y="2425957"/>
                  <a:pt x="0" y="2401046"/>
                </a:cubicBezTo>
                <a:cubicBezTo>
                  <a:pt x="-23737" y="2209437"/>
                  <a:pt x="-13841" y="1916187"/>
                  <a:pt x="0" y="1776774"/>
                </a:cubicBezTo>
                <a:cubicBezTo>
                  <a:pt x="13841" y="1637361"/>
                  <a:pt x="8446" y="1359113"/>
                  <a:pt x="0" y="1176513"/>
                </a:cubicBezTo>
                <a:cubicBezTo>
                  <a:pt x="-8446" y="993913"/>
                  <a:pt x="-8" y="742793"/>
                  <a:pt x="0" y="600262"/>
                </a:cubicBezTo>
                <a:cubicBezTo>
                  <a:pt x="8" y="457731"/>
                  <a:pt x="21435" y="122230"/>
                  <a:pt x="0" y="0"/>
                </a:cubicBezTo>
                <a:close/>
              </a:path>
              <a:path w="3386174" h="2401046" stroke="0" extrusionOk="0">
                <a:moveTo>
                  <a:pt x="0" y="0"/>
                </a:moveTo>
                <a:cubicBezTo>
                  <a:pt x="316714" y="16021"/>
                  <a:pt x="506953" y="-19955"/>
                  <a:pt x="744958" y="0"/>
                </a:cubicBezTo>
                <a:cubicBezTo>
                  <a:pt x="982963" y="19955"/>
                  <a:pt x="1150557" y="-7248"/>
                  <a:pt x="1422193" y="0"/>
                </a:cubicBezTo>
                <a:cubicBezTo>
                  <a:pt x="1693830" y="7248"/>
                  <a:pt x="1777993" y="6555"/>
                  <a:pt x="2031704" y="0"/>
                </a:cubicBezTo>
                <a:cubicBezTo>
                  <a:pt x="2285415" y="-6555"/>
                  <a:pt x="2409491" y="-14644"/>
                  <a:pt x="2708939" y="0"/>
                </a:cubicBezTo>
                <a:cubicBezTo>
                  <a:pt x="3008388" y="14644"/>
                  <a:pt x="3080543" y="19846"/>
                  <a:pt x="3386174" y="0"/>
                </a:cubicBezTo>
                <a:cubicBezTo>
                  <a:pt x="3377641" y="156698"/>
                  <a:pt x="3412209" y="310117"/>
                  <a:pt x="3386174" y="552241"/>
                </a:cubicBezTo>
                <a:cubicBezTo>
                  <a:pt x="3360139" y="794365"/>
                  <a:pt x="3384332" y="934649"/>
                  <a:pt x="3386174" y="1080471"/>
                </a:cubicBezTo>
                <a:cubicBezTo>
                  <a:pt x="3388017" y="1226293"/>
                  <a:pt x="3390623" y="1357151"/>
                  <a:pt x="3386174" y="1608701"/>
                </a:cubicBezTo>
                <a:cubicBezTo>
                  <a:pt x="3381726" y="1860251"/>
                  <a:pt x="3413475" y="2240708"/>
                  <a:pt x="3386174" y="2401046"/>
                </a:cubicBezTo>
                <a:cubicBezTo>
                  <a:pt x="3175611" y="2420000"/>
                  <a:pt x="2901903" y="2399545"/>
                  <a:pt x="2675077" y="2401046"/>
                </a:cubicBezTo>
                <a:cubicBezTo>
                  <a:pt x="2448251" y="2402547"/>
                  <a:pt x="2172775" y="2373267"/>
                  <a:pt x="2031704" y="2401046"/>
                </a:cubicBezTo>
                <a:cubicBezTo>
                  <a:pt x="1890633" y="2428825"/>
                  <a:pt x="1488654" y="2375033"/>
                  <a:pt x="1320608" y="2401046"/>
                </a:cubicBezTo>
                <a:cubicBezTo>
                  <a:pt x="1152562" y="2427059"/>
                  <a:pt x="872843" y="2427700"/>
                  <a:pt x="711097" y="2401046"/>
                </a:cubicBezTo>
                <a:cubicBezTo>
                  <a:pt x="549351" y="2374392"/>
                  <a:pt x="228076" y="2397771"/>
                  <a:pt x="0" y="2401046"/>
                </a:cubicBezTo>
                <a:cubicBezTo>
                  <a:pt x="25565" y="2248461"/>
                  <a:pt x="23394" y="2024408"/>
                  <a:pt x="0" y="1776774"/>
                </a:cubicBezTo>
                <a:cubicBezTo>
                  <a:pt x="-23394" y="1529140"/>
                  <a:pt x="-28965" y="1312802"/>
                  <a:pt x="0" y="1128492"/>
                </a:cubicBezTo>
                <a:cubicBezTo>
                  <a:pt x="28965" y="944182"/>
                  <a:pt x="-50925" y="53225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dirty="0"/>
              <a:t>The SI unit for </a:t>
            </a:r>
            <a:r>
              <a:rPr lang="en-US" b="1" dirty="0"/>
              <a:t>power</a:t>
            </a:r>
            <a:r>
              <a:rPr lang="en-US" dirty="0"/>
              <a:t> is </a:t>
            </a:r>
            <a:r>
              <a:rPr lang="en-US" b="1" dirty="0"/>
              <a:t>watts</a:t>
            </a:r>
            <a:r>
              <a:rPr lang="en-US" dirty="0"/>
              <a:t> (W).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5F7BC5A-F576-979D-B5F5-9C76BC13A245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948625A-6B77-7D9A-1042-D5BD10FE32D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52659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the electrical power formula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329"/>
            <a:ext cx="7040526" cy="487502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An air conditioner has a power rating of 1500</a:t>
            </a:r>
            <a:r>
              <a:rPr lang="en-GB" baseline="30000" dirty="0"/>
              <a:t> </a:t>
            </a:r>
            <a:r>
              <a:rPr lang="en-GB" dirty="0"/>
              <a:t>W and is supplied by a 208 V single-phase system.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Assuming the circuit is purely resistive, calculate the current, giving your answer to two significant figures.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35143" y="1690688"/>
            <a:ext cx="3250276" cy="4029508"/>
          </a:xfrm>
          <a:custGeom>
            <a:avLst/>
            <a:gdLst>
              <a:gd name="csX0" fmla="*/ 0 w 3250276"/>
              <a:gd name="csY0" fmla="*/ 0 h 4029508"/>
              <a:gd name="csX1" fmla="*/ 585050 w 3250276"/>
              <a:gd name="csY1" fmla="*/ 0 h 4029508"/>
              <a:gd name="csX2" fmla="*/ 1137597 w 3250276"/>
              <a:gd name="csY2" fmla="*/ 0 h 4029508"/>
              <a:gd name="csX3" fmla="*/ 1852657 w 3250276"/>
              <a:gd name="csY3" fmla="*/ 0 h 4029508"/>
              <a:gd name="csX4" fmla="*/ 2470210 w 3250276"/>
              <a:gd name="csY4" fmla="*/ 0 h 4029508"/>
              <a:gd name="csX5" fmla="*/ 3250276 w 3250276"/>
              <a:gd name="csY5" fmla="*/ 0 h 4029508"/>
              <a:gd name="csX6" fmla="*/ 3250276 w 3250276"/>
              <a:gd name="csY6" fmla="*/ 550699 h 4029508"/>
              <a:gd name="csX7" fmla="*/ 3250276 w 3250276"/>
              <a:gd name="csY7" fmla="*/ 1181989 h 4029508"/>
              <a:gd name="csX8" fmla="*/ 3250276 w 3250276"/>
              <a:gd name="csY8" fmla="*/ 1893869 h 4029508"/>
              <a:gd name="csX9" fmla="*/ 3250276 w 3250276"/>
              <a:gd name="csY9" fmla="*/ 2646044 h 4029508"/>
              <a:gd name="csX10" fmla="*/ 3250276 w 3250276"/>
              <a:gd name="csY10" fmla="*/ 3317628 h 4029508"/>
              <a:gd name="csX11" fmla="*/ 3250276 w 3250276"/>
              <a:gd name="csY11" fmla="*/ 4029508 h 4029508"/>
              <a:gd name="csX12" fmla="*/ 2535215 w 3250276"/>
              <a:gd name="csY12" fmla="*/ 4029508 h 4029508"/>
              <a:gd name="csX13" fmla="*/ 1820155 w 3250276"/>
              <a:gd name="csY13" fmla="*/ 4029508 h 4029508"/>
              <a:gd name="csX14" fmla="*/ 1105094 w 3250276"/>
              <a:gd name="csY14" fmla="*/ 4029508 h 4029508"/>
              <a:gd name="csX15" fmla="*/ 0 w 3250276"/>
              <a:gd name="csY15" fmla="*/ 4029508 h 4029508"/>
              <a:gd name="csX16" fmla="*/ 0 w 3250276"/>
              <a:gd name="csY16" fmla="*/ 3478809 h 4029508"/>
              <a:gd name="csX17" fmla="*/ 0 w 3250276"/>
              <a:gd name="csY17" fmla="*/ 2726634 h 4029508"/>
              <a:gd name="csX18" fmla="*/ 0 w 3250276"/>
              <a:gd name="csY18" fmla="*/ 2014754 h 4029508"/>
              <a:gd name="csX19" fmla="*/ 0 w 3250276"/>
              <a:gd name="csY19" fmla="*/ 1302874 h 4029508"/>
              <a:gd name="csX20" fmla="*/ 0 w 3250276"/>
              <a:gd name="csY20" fmla="*/ 590995 h 4029508"/>
              <a:gd name="csX21" fmla="*/ 0 w 3250276"/>
              <a:gd name="csY21" fmla="*/ 0 h 40295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250276" h="4029508" fill="none" extrusionOk="0">
                <a:moveTo>
                  <a:pt x="0" y="0"/>
                </a:moveTo>
                <a:cubicBezTo>
                  <a:pt x="171451" y="27892"/>
                  <a:pt x="428849" y="-1225"/>
                  <a:pt x="585050" y="0"/>
                </a:cubicBezTo>
                <a:cubicBezTo>
                  <a:pt x="741251" y="1225"/>
                  <a:pt x="976625" y="14283"/>
                  <a:pt x="1137597" y="0"/>
                </a:cubicBezTo>
                <a:cubicBezTo>
                  <a:pt x="1298569" y="-14283"/>
                  <a:pt x="1572217" y="5235"/>
                  <a:pt x="1852657" y="0"/>
                </a:cubicBezTo>
                <a:cubicBezTo>
                  <a:pt x="2133097" y="-5235"/>
                  <a:pt x="2279230" y="1005"/>
                  <a:pt x="2470210" y="0"/>
                </a:cubicBezTo>
                <a:cubicBezTo>
                  <a:pt x="2661190" y="-1005"/>
                  <a:pt x="2956109" y="15035"/>
                  <a:pt x="3250276" y="0"/>
                </a:cubicBezTo>
                <a:cubicBezTo>
                  <a:pt x="3228061" y="137396"/>
                  <a:pt x="3242268" y="387008"/>
                  <a:pt x="3250276" y="550699"/>
                </a:cubicBezTo>
                <a:cubicBezTo>
                  <a:pt x="3258284" y="714390"/>
                  <a:pt x="3251059" y="901151"/>
                  <a:pt x="3250276" y="1181989"/>
                </a:cubicBezTo>
                <a:cubicBezTo>
                  <a:pt x="3249494" y="1462827"/>
                  <a:pt x="3268657" y="1560000"/>
                  <a:pt x="3250276" y="1893869"/>
                </a:cubicBezTo>
                <a:cubicBezTo>
                  <a:pt x="3231895" y="2227738"/>
                  <a:pt x="3251151" y="2492914"/>
                  <a:pt x="3250276" y="2646044"/>
                </a:cubicBezTo>
                <a:cubicBezTo>
                  <a:pt x="3249401" y="2799174"/>
                  <a:pt x="3216878" y="3108579"/>
                  <a:pt x="3250276" y="3317628"/>
                </a:cubicBezTo>
                <a:cubicBezTo>
                  <a:pt x="3283674" y="3526677"/>
                  <a:pt x="3248718" y="3674852"/>
                  <a:pt x="3250276" y="4029508"/>
                </a:cubicBezTo>
                <a:cubicBezTo>
                  <a:pt x="2913929" y="4050059"/>
                  <a:pt x="2699366" y="4004401"/>
                  <a:pt x="2535215" y="4029508"/>
                </a:cubicBezTo>
                <a:cubicBezTo>
                  <a:pt x="2371064" y="4054615"/>
                  <a:pt x="2079885" y="4016184"/>
                  <a:pt x="1820155" y="4029508"/>
                </a:cubicBezTo>
                <a:cubicBezTo>
                  <a:pt x="1560425" y="4042832"/>
                  <a:pt x="1258777" y="3994711"/>
                  <a:pt x="1105094" y="4029508"/>
                </a:cubicBezTo>
                <a:cubicBezTo>
                  <a:pt x="951411" y="4064305"/>
                  <a:pt x="437116" y="4070170"/>
                  <a:pt x="0" y="4029508"/>
                </a:cubicBezTo>
                <a:cubicBezTo>
                  <a:pt x="1698" y="3855536"/>
                  <a:pt x="-8126" y="3600823"/>
                  <a:pt x="0" y="3478809"/>
                </a:cubicBezTo>
                <a:cubicBezTo>
                  <a:pt x="8126" y="3356795"/>
                  <a:pt x="14957" y="2978037"/>
                  <a:pt x="0" y="2726634"/>
                </a:cubicBezTo>
                <a:cubicBezTo>
                  <a:pt x="-14957" y="2475231"/>
                  <a:pt x="-18907" y="2172405"/>
                  <a:pt x="0" y="2014754"/>
                </a:cubicBezTo>
                <a:cubicBezTo>
                  <a:pt x="18907" y="1857103"/>
                  <a:pt x="20185" y="1527254"/>
                  <a:pt x="0" y="1302874"/>
                </a:cubicBezTo>
                <a:cubicBezTo>
                  <a:pt x="-20185" y="1078494"/>
                  <a:pt x="-10276" y="840078"/>
                  <a:pt x="0" y="590995"/>
                </a:cubicBezTo>
                <a:cubicBezTo>
                  <a:pt x="10276" y="341912"/>
                  <a:pt x="-20167" y="142456"/>
                  <a:pt x="0" y="0"/>
                </a:cubicBezTo>
                <a:close/>
              </a:path>
              <a:path w="3250276" h="4029508" stroke="0" extrusionOk="0">
                <a:moveTo>
                  <a:pt x="0" y="0"/>
                </a:moveTo>
                <a:cubicBezTo>
                  <a:pt x="169146" y="31049"/>
                  <a:pt x="424126" y="-20679"/>
                  <a:pt x="715061" y="0"/>
                </a:cubicBezTo>
                <a:cubicBezTo>
                  <a:pt x="1005996" y="20679"/>
                  <a:pt x="1203759" y="16535"/>
                  <a:pt x="1365116" y="0"/>
                </a:cubicBezTo>
                <a:cubicBezTo>
                  <a:pt x="1526473" y="-16535"/>
                  <a:pt x="1814168" y="16354"/>
                  <a:pt x="1950166" y="0"/>
                </a:cubicBezTo>
                <a:cubicBezTo>
                  <a:pt x="2086164" y="-16354"/>
                  <a:pt x="2464071" y="4382"/>
                  <a:pt x="2600221" y="0"/>
                </a:cubicBezTo>
                <a:cubicBezTo>
                  <a:pt x="2736371" y="-4382"/>
                  <a:pt x="3096013" y="15089"/>
                  <a:pt x="3250276" y="0"/>
                </a:cubicBezTo>
                <a:cubicBezTo>
                  <a:pt x="3248169" y="286453"/>
                  <a:pt x="3277727" y="431218"/>
                  <a:pt x="3250276" y="590995"/>
                </a:cubicBezTo>
                <a:cubicBezTo>
                  <a:pt x="3222825" y="750772"/>
                  <a:pt x="3276849" y="918236"/>
                  <a:pt x="3250276" y="1141694"/>
                </a:cubicBezTo>
                <a:cubicBezTo>
                  <a:pt x="3223703" y="1365152"/>
                  <a:pt x="3262689" y="1462251"/>
                  <a:pt x="3250276" y="1692393"/>
                </a:cubicBezTo>
                <a:cubicBezTo>
                  <a:pt x="3237863" y="1922535"/>
                  <a:pt x="3281601" y="2050014"/>
                  <a:pt x="3250276" y="2323683"/>
                </a:cubicBezTo>
                <a:cubicBezTo>
                  <a:pt x="3218952" y="2597352"/>
                  <a:pt x="3273924" y="2852416"/>
                  <a:pt x="3250276" y="3035563"/>
                </a:cubicBezTo>
                <a:cubicBezTo>
                  <a:pt x="3226628" y="3218710"/>
                  <a:pt x="3212947" y="3547245"/>
                  <a:pt x="3250276" y="4029508"/>
                </a:cubicBezTo>
                <a:cubicBezTo>
                  <a:pt x="3051215" y="4029732"/>
                  <a:pt x="2877332" y="4052365"/>
                  <a:pt x="2632724" y="4029508"/>
                </a:cubicBezTo>
                <a:cubicBezTo>
                  <a:pt x="2388116" y="4006651"/>
                  <a:pt x="2301505" y="4049809"/>
                  <a:pt x="2047674" y="4029508"/>
                </a:cubicBezTo>
                <a:cubicBezTo>
                  <a:pt x="1793843" y="4009208"/>
                  <a:pt x="1657671" y="4033784"/>
                  <a:pt x="1430121" y="4029508"/>
                </a:cubicBezTo>
                <a:cubicBezTo>
                  <a:pt x="1202571" y="4025232"/>
                  <a:pt x="930747" y="4036505"/>
                  <a:pt x="747563" y="4029508"/>
                </a:cubicBezTo>
                <a:cubicBezTo>
                  <a:pt x="564379" y="4022511"/>
                  <a:pt x="251714" y="4041546"/>
                  <a:pt x="0" y="4029508"/>
                </a:cubicBezTo>
                <a:cubicBezTo>
                  <a:pt x="25098" y="3735646"/>
                  <a:pt x="-30928" y="3609851"/>
                  <a:pt x="0" y="3317628"/>
                </a:cubicBezTo>
                <a:cubicBezTo>
                  <a:pt x="30928" y="3025405"/>
                  <a:pt x="1194" y="2927343"/>
                  <a:pt x="0" y="2726634"/>
                </a:cubicBezTo>
                <a:cubicBezTo>
                  <a:pt x="-1194" y="2525925"/>
                  <a:pt x="-11605" y="2263449"/>
                  <a:pt x="0" y="2135639"/>
                </a:cubicBezTo>
                <a:cubicBezTo>
                  <a:pt x="11605" y="2007830"/>
                  <a:pt x="16584" y="1700076"/>
                  <a:pt x="0" y="1584940"/>
                </a:cubicBezTo>
                <a:cubicBezTo>
                  <a:pt x="-16584" y="1469804"/>
                  <a:pt x="29135" y="1142208"/>
                  <a:pt x="0" y="993945"/>
                </a:cubicBezTo>
                <a:cubicBezTo>
                  <a:pt x="-29135" y="845682"/>
                  <a:pt x="-13197" y="20162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Key point</a:t>
            </a:r>
          </a:p>
          <a:p>
            <a:pPr marL="0" lvl="0" indent="0">
              <a:buNone/>
            </a:pPr>
            <a:r>
              <a:rPr lang="en-US" dirty="0"/>
              <a:t>Current is in the opposite direction to electron flow.</a:t>
            </a:r>
          </a:p>
          <a:p>
            <a:pPr marL="0" lvl="0" indent="0">
              <a:buNone/>
            </a:pPr>
            <a:r>
              <a:rPr lang="en-US" dirty="0"/>
              <a:t>We avoid referring to ‘current flow’ because it is the electrons that flow.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778969C-907A-9383-EAF0-93A1713A3B9F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F0B1A5A-61B7-73A1-7614-B82A318E610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331094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F9E5DD-E955-CD96-650E-25C0F8D08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78617" cy="1325563"/>
          </a:xfrm>
        </p:spPr>
        <p:txBody>
          <a:bodyPr/>
          <a:lstStyle/>
          <a:p>
            <a:r>
              <a:rPr lang="en-US" dirty="0"/>
              <a:t>Key mathematical electricity principles for construction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02DBEF-E72B-F700-4DEE-D45AE56D60A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97748F-08A3-303B-EF13-D1DDC8D175C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Video</a:t>
            </a:r>
          </a:p>
        </p:txBody>
      </p:sp>
      <p:pic>
        <p:nvPicPr>
          <p:cNvPr id="5" name="Online Media 4" title="Key mathematical electricity principles for construction">
            <a:hlinkClick r:id="" action="ppaction://media"/>
            <a:extLst>
              <a:ext uri="{FF2B5EF4-FFF2-40B4-BE49-F238E27FC236}">
                <a16:creationId xmlns:a16="http://schemas.microsoft.com/office/drawing/2014/main" id="{3082E972-CEFC-1591-E134-B33E93F55B1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83831" y="1690688"/>
            <a:ext cx="8024337" cy="452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2A99-0C42-62B3-3270-44581B98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845BEE-DDCF-0DF5-BFAC-C2EC48F2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the electrical power formula</a:t>
            </a:r>
            <a:r>
              <a:rPr lang="en-GB" dirty="0">
                <a:solidFill>
                  <a:schemeClr val="accent1"/>
                </a:solidFill>
              </a:rPr>
              <a:t>: 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98F3ED8-C0EF-335E-DF4B-E5E45C0408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81329"/>
                <a:ext cx="7040526" cy="487502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An air conditioner has a power rating of 1500</a:t>
                </a:r>
                <a:r>
                  <a:rPr lang="en-GB" baseline="30000" dirty="0"/>
                  <a:t> </a:t>
                </a:r>
                <a:r>
                  <a:rPr lang="en-GB" dirty="0"/>
                  <a:t>W and is supplied by a 208 V single-phase system.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Assuming the circuit is purely resistive, calculate the current, giving your answer to two significant figures.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Use the power equation to solve for current: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1500 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208 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A (2 s.f.)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98F3ED8-C0EF-335E-DF4B-E5E45C0408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81329"/>
                <a:ext cx="7040526" cy="4875020"/>
              </a:xfrm>
              <a:blipFill>
                <a:blip r:embed="rId3"/>
                <a:stretch>
                  <a:fillRect l="-8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289C840-8F26-CF8B-04A9-CBA21A5E329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35143" y="1690688"/>
            <a:ext cx="3250276" cy="4029508"/>
          </a:xfrm>
          <a:custGeom>
            <a:avLst/>
            <a:gdLst>
              <a:gd name="csX0" fmla="*/ 0 w 3250276"/>
              <a:gd name="csY0" fmla="*/ 0 h 4029508"/>
              <a:gd name="csX1" fmla="*/ 585050 w 3250276"/>
              <a:gd name="csY1" fmla="*/ 0 h 4029508"/>
              <a:gd name="csX2" fmla="*/ 1137597 w 3250276"/>
              <a:gd name="csY2" fmla="*/ 0 h 4029508"/>
              <a:gd name="csX3" fmla="*/ 1852657 w 3250276"/>
              <a:gd name="csY3" fmla="*/ 0 h 4029508"/>
              <a:gd name="csX4" fmla="*/ 2470210 w 3250276"/>
              <a:gd name="csY4" fmla="*/ 0 h 4029508"/>
              <a:gd name="csX5" fmla="*/ 3250276 w 3250276"/>
              <a:gd name="csY5" fmla="*/ 0 h 4029508"/>
              <a:gd name="csX6" fmla="*/ 3250276 w 3250276"/>
              <a:gd name="csY6" fmla="*/ 550699 h 4029508"/>
              <a:gd name="csX7" fmla="*/ 3250276 w 3250276"/>
              <a:gd name="csY7" fmla="*/ 1181989 h 4029508"/>
              <a:gd name="csX8" fmla="*/ 3250276 w 3250276"/>
              <a:gd name="csY8" fmla="*/ 1893869 h 4029508"/>
              <a:gd name="csX9" fmla="*/ 3250276 w 3250276"/>
              <a:gd name="csY9" fmla="*/ 2646044 h 4029508"/>
              <a:gd name="csX10" fmla="*/ 3250276 w 3250276"/>
              <a:gd name="csY10" fmla="*/ 3317628 h 4029508"/>
              <a:gd name="csX11" fmla="*/ 3250276 w 3250276"/>
              <a:gd name="csY11" fmla="*/ 4029508 h 4029508"/>
              <a:gd name="csX12" fmla="*/ 2535215 w 3250276"/>
              <a:gd name="csY12" fmla="*/ 4029508 h 4029508"/>
              <a:gd name="csX13" fmla="*/ 1820155 w 3250276"/>
              <a:gd name="csY13" fmla="*/ 4029508 h 4029508"/>
              <a:gd name="csX14" fmla="*/ 1105094 w 3250276"/>
              <a:gd name="csY14" fmla="*/ 4029508 h 4029508"/>
              <a:gd name="csX15" fmla="*/ 0 w 3250276"/>
              <a:gd name="csY15" fmla="*/ 4029508 h 4029508"/>
              <a:gd name="csX16" fmla="*/ 0 w 3250276"/>
              <a:gd name="csY16" fmla="*/ 3478809 h 4029508"/>
              <a:gd name="csX17" fmla="*/ 0 w 3250276"/>
              <a:gd name="csY17" fmla="*/ 2726634 h 4029508"/>
              <a:gd name="csX18" fmla="*/ 0 w 3250276"/>
              <a:gd name="csY18" fmla="*/ 2014754 h 4029508"/>
              <a:gd name="csX19" fmla="*/ 0 w 3250276"/>
              <a:gd name="csY19" fmla="*/ 1302874 h 4029508"/>
              <a:gd name="csX20" fmla="*/ 0 w 3250276"/>
              <a:gd name="csY20" fmla="*/ 590995 h 4029508"/>
              <a:gd name="csX21" fmla="*/ 0 w 3250276"/>
              <a:gd name="csY21" fmla="*/ 0 h 40295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250276" h="4029508" fill="none" extrusionOk="0">
                <a:moveTo>
                  <a:pt x="0" y="0"/>
                </a:moveTo>
                <a:cubicBezTo>
                  <a:pt x="171451" y="27892"/>
                  <a:pt x="428849" y="-1225"/>
                  <a:pt x="585050" y="0"/>
                </a:cubicBezTo>
                <a:cubicBezTo>
                  <a:pt x="741251" y="1225"/>
                  <a:pt x="976625" y="14283"/>
                  <a:pt x="1137597" y="0"/>
                </a:cubicBezTo>
                <a:cubicBezTo>
                  <a:pt x="1298569" y="-14283"/>
                  <a:pt x="1572217" y="5235"/>
                  <a:pt x="1852657" y="0"/>
                </a:cubicBezTo>
                <a:cubicBezTo>
                  <a:pt x="2133097" y="-5235"/>
                  <a:pt x="2279230" y="1005"/>
                  <a:pt x="2470210" y="0"/>
                </a:cubicBezTo>
                <a:cubicBezTo>
                  <a:pt x="2661190" y="-1005"/>
                  <a:pt x="2956109" y="15035"/>
                  <a:pt x="3250276" y="0"/>
                </a:cubicBezTo>
                <a:cubicBezTo>
                  <a:pt x="3228061" y="137396"/>
                  <a:pt x="3242268" y="387008"/>
                  <a:pt x="3250276" y="550699"/>
                </a:cubicBezTo>
                <a:cubicBezTo>
                  <a:pt x="3258284" y="714390"/>
                  <a:pt x="3251059" y="901151"/>
                  <a:pt x="3250276" y="1181989"/>
                </a:cubicBezTo>
                <a:cubicBezTo>
                  <a:pt x="3249494" y="1462827"/>
                  <a:pt x="3268657" y="1560000"/>
                  <a:pt x="3250276" y="1893869"/>
                </a:cubicBezTo>
                <a:cubicBezTo>
                  <a:pt x="3231895" y="2227738"/>
                  <a:pt x="3251151" y="2492914"/>
                  <a:pt x="3250276" y="2646044"/>
                </a:cubicBezTo>
                <a:cubicBezTo>
                  <a:pt x="3249401" y="2799174"/>
                  <a:pt x="3216878" y="3108579"/>
                  <a:pt x="3250276" y="3317628"/>
                </a:cubicBezTo>
                <a:cubicBezTo>
                  <a:pt x="3283674" y="3526677"/>
                  <a:pt x="3248718" y="3674852"/>
                  <a:pt x="3250276" y="4029508"/>
                </a:cubicBezTo>
                <a:cubicBezTo>
                  <a:pt x="2913929" y="4050059"/>
                  <a:pt x="2699366" y="4004401"/>
                  <a:pt x="2535215" y="4029508"/>
                </a:cubicBezTo>
                <a:cubicBezTo>
                  <a:pt x="2371064" y="4054615"/>
                  <a:pt x="2079885" y="4016184"/>
                  <a:pt x="1820155" y="4029508"/>
                </a:cubicBezTo>
                <a:cubicBezTo>
                  <a:pt x="1560425" y="4042832"/>
                  <a:pt x="1258777" y="3994711"/>
                  <a:pt x="1105094" y="4029508"/>
                </a:cubicBezTo>
                <a:cubicBezTo>
                  <a:pt x="951411" y="4064305"/>
                  <a:pt x="437116" y="4070170"/>
                  <a:pt x="0" y="4029508"/>
                </a:cubicBezTo>
                <a:cubicBezTo>
                  <a:pt x="1698" y="3855536"/>
                  <a:pt x="-8126" y="3600823"/>
                  <a:pt x="0" y="3478809"/>
                </a:cubicBezTo>
                <a:cubicBezTo>
                  <a:pt x="8126" y="3356795"/>
                  <a:pt x="14957" y="2978037"/>
                  <a:pt x="0" y="2726634"/>
                </a:cubicBezTo>
                <a:cubicBezTo>
                  <a:pt x="-14957" y="2475231"/>
                  <a:pt x="-18907" y="2172405"/>
                  <a:pt x="0" y="2014754"/>
                </a:cubicBezTo>
                <a:cubicBezTo>
                  <a:pt x="18907" y="1857103"/>
                  <a:pt x="20185" y="1527254"/>
                  <a:pt x="0" y="1302874"/>
                </a:cubicBezTo>
                <a:cubicBezTo>
                  <a:pt x="-20185" y="1078494"/>
                  <a:pt x="-10276" y="840078"/>
                  <a:pt x="0" y="590995"/>
                </a:cubicBezTo>
                <a:cubicBezTo>
                  <a:pt x="10276" y="341912"/>
                  <a:pt x="-20167" y="142456"/>
                  <a:pt x="0" y="0"/>
                </a:cubicBezTo>
                <a:close/>
              </a:path>
              <a:path w="3250276" h="4029508" stroke="0" extrusionOk="0">
                <a:moveTo>
                  <a:pt x="0" y="0"/>
                </a:moveTo>
                <a:cubicBezTo>
                  <a:pt x="169146" y="31049"/>
                  <a:pt x="424126" y="-20679"/>
                  <a:pt x="715061" y="0"/>
                </a:cubicBezTo>
                <a:cubicBezTo>
                  <a:pt x="1005996" y="20679"/>
                  <a:pt x="1203759" y="16535"/>
                  <a:pt x="1365116" y="0"/>
                </a:cubicBezTo>
                <a:cubicBezTo>
                  <a:pt x="1526473" y="-16535"/>
                  <a:pt x="1814168" y="16354"/>
                  <a:pt x="1950166" y="0"/>
                </a:cubicBezTo>
                <a:cubicBezTo>
                  <a:pt x="2086164" y="-16354"/>
                  <a:pt x="2464071" y="4382"/>
                  <a:pt x="2600221" y="0"/>
                </a:cubicBezTo>
                <a:cubicBezTo>
                  <a:pt x="2736371" y="-4382"/>
                  <a:pt x="3096013" y="15089"/>
                  <a:pt x="3250276" y="0"/>
                </a:cubicBezTo>
                <a:cubicBezTo>
                  <a:pt x="3248169" y="286453"/>
                  <a:pt x="3277727" y="431218"/>
                  <a:pt x="3250276" y="590995"/>
                </a:cubicBezTo>
                <a:cubicBezTo>
                  <a:pt x="3222825" y="750772"/>
                  <a:pt x="3276849" y="918236"/>
                  <a:pt x="3250276" y="1141694"/>
                </a:cubicBezTo>
                <a:cubicBezTo>
                  <a:pt x="3223703" y="1365152"/>
                  <a:pt x="3262689" y="1462251"/>
                  <a:pt x="3250276" y="1692393"/>
                </a:cubicBezTo>
                <a:cubicBezTo>
                  <a:pt x="3237863" y="1922535"/>
                  <a:pt x="3281601" y="2050014"/>
                  <a:pt x="3250276" y="2323683"/>
                </a:cubicBezTo>
                <a:cubicBezTo>
                  <a:pt x="3218952" y="2597352"/>
                  <a:pt x="3273924" y="2852416"/>
                  <a:pt x="3250276" y="3035563"/>
                </a:cubicBezTo>
                <a:cubicBezTo>
                  <a:pt x="3226628" y="3218710"/>
                  <a:pt x="3212947" y="3547245"/>
                  <a:pt x="3250276" y="4029508"/>
                </a:cubicBezTo>
                <a:cubicBezTo>
                  <a:pt x="3051215" y="4029732"/>
                  <a:pt x="2877332" y="4052365"/>
                  <a:pt x="2632724" y="4029508"/>
                </a:cubicBezTo>
                <a:cubicBezTo>
                  <a:pt x="2388116" y="4006651"/>
                  <a:pt x="2301505" y="4049809"/>
                  <a:pt x="2047674" y="4029508"/>
                </a:cubicBezTo>
                <a:cubicBezTo>
                  <a:pt x="1793843" y="4009208"/>
                  <a:pt x="1657671" y="4033784"/>
                  <a:pt x="1430121" y="4029508"/>
                </a:cubicBezTo>
                <a:cubicBezTo>
                  <a:pt x="1202571" y="4025232"/>
                  <a:pt x="930747" y="4036505"/>
                  <a:pt x="747563" y="4029508"/>
                </a:cubicBezTo>
                <a:cubicBezTo>
                  <a:pt x="564379" y="4022511"/>
                  <a:pt x="251714" y="4041546"/>
                  <a:pt x="0" y="4029508"/>
                </a:cubicBezTo>
                <a:cubicBezTo>
                  <a:pt x="25098" y="3735646"/>
                  <a:pt x="-30928" y="3609851"/>
                  <a:pt x="0" y="3317628"/>
                </a:cubicBezTo>
                <a:cubicBezTo>
                  <a:pt x="30928" y="3025405"/>
                  <a:pt x="1194" y="2927343"/>
                  <a:pt x="0" y="2726634"/>
                </a:cubicBezTo>
                <a:cubicBezTo>
                  <a:pt x="-1194" y="2525925"/>
                  <a:pt x="-11605" y="2263449"/>
                  <a:pt x="0" y="2135639"/>
                </a:cubicBezTo>
                <a:cubicBezTo>
                  <a:pt x="11605" y="2007830"/>
                  <a:pt x="16584" y="1700076"/>
                  <a:pt x="0" y="1584940"/>
                </a:cubicBezTo>
                <a:cubicBezTo>
                  <a:pt x="-16584" y="1469804"/>
                  <a:pt x="29135" y="1142208"/>
                  <a:pt x="0" y="993945"/>
                </a:cubicBezTo>
                <a:cubicBezTo>
                  <a:pt x="-29135" y="845682"/>
                  <a:pt x="-13197" y="20162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Key point</a:t>
            </a:r>
          </a:p>
          <a:p>
            <a:pPr marL="0" lvl="0" indent="0">
              <a:buNone/>
            </a:pPr>
            <a:r>
              <a:rPr lang="en-US" dirty="0"/>
              <a:t>Current is in the opposite direction to electron flow.</a:t>
            </a:r>
          </a:p>
          <a:p>
            <a:pPr marL="0" lvl="0" indent="0">
              <a:buNone/>
            </a:pPr>
            <a:r>
              <a:rPr lang="en-US" dirty="0"/>
              <a:t>We avoid referring to ‘current flow’ because it is the electrons that flow.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FD246EF6-0E9F-B6BD-25E1-3A79CF39FA52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AC818CF-FA20-E355-343D-196592FF1642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1280976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What is power dissipation?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Power dissipation</a:t>
            </a:r>
            <a:r>
              <a:rPr lang="en-GB" dirty="0"/>
              <a:t> in electrical systems</a:t>
            </a:r>
            <a:r>
              <a:rPr lang="en-GB" b="1" dirty="0"/>
              <a:t> </a:t>
            </a:r>
            <a:r>
              <a:rPr lang="en-GB" dirty="0"/>
              <a:t>is often referred to as ‘lost’ energy or power, but </a:t>
            </a:r>
            <a:r>
              <a:rPr lang="en-GB" b="1" dirty="0"/>
              <a:t>energy is never lost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Instead, it is</a:t>
            </a:r>
            <a:r>
              <a:rPr lang="en-GB" b="1" dirty="0"/>
              <a:t> </a:t>
            </a:r>
            <a:r>
              <a:rPr lang="en-GB" dirty="0"/>
              <a:t>converted into different energy forms, such as heat and light due to resistance in the circuit.</a:t>
            </a:r>
          </a:p>
          <a:p>
            <a:pPr marL="0" indent="0">
              <a:buNone/>
            </a:pPr>
            <a:r>
              <a:rPr lang="en-GB" dirty="0"/>
              <a:t>Accurate calculations are key for avoiding too much heat generation resulting in damage, electrical failure </a:t>
            </a:r>
            <a:br>
              <a:rPr lang="en-GB" dirty="0"/>
            </a:br>
            <a:r>
              <a:rPr lang="en-GB" dirty="0"/>
              <a:t>or even fire.</a:t>
            </a:r>
          </a:p>
        </p:txBody>
      </p:sp>
      <p:pic>
        <p:nvPicPr>
          <p:cNvPr id="14" name="Picture Placeholder 13" descr="Flame, smoke and sparks on a damaged electrical cable">
            <a:extLst>
              <a:ext uri="{FF2B5EF4-FFF2-40B4-BE49-F238E27FC236}">
                <a16:creationId xmlns:a16="http://schemas.microsoft.com/office/drawing/2014/main" id="{1D218804-A4B9-B328-A5FD-A91FE81FE04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10F74713-1914-FD98-AE0D-25EC4EB1653F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E210664-9C2D-5B29-D0F3-B063250C8B06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1698322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Calculating power dissipation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7778012" y="1581912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en-US" dirty="0"/>
                  <a:t>Another formula for power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lvl="0" indent="0">
                  <a:buNone/>
                </a:pPr>
                <a:r>
                  <a:rPr lang="en-US" dirty="0"/>
                  <a:t>Can you show this by substituting Ohm’s Law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  </a:t>
                </a:r>
              </a:p>
              <a:p>
                <a:pPr marL="0" lvl="0" indent="0" algn="ctr">
                  <a:buNone/>
                </a:pPr>
                <a:r>
                  <a:rPr lang="en-US" dirty="0"/>
                  <a:t>into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7778012" y="1581912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5">
                <a:extLst>
                  <a:ext uri="{FF2B5EF4-FFF2-40B4-BE49-F238E27FC236}">
                    <a16:creationId xmlns:a16="http://schemas.microsoft.com/office/drawing/2014/main" id="{AF19F977-35D3-DE94-C625-B0A3EE86EF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1912"/>
                <a:ext cx="7231912" cy="4595051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 DC lighting circuit draws 3 A of current. The resistance of the cable supplying the lights is </a:t>
                </a:r>
                <a:br>
                  <a:rPr lang="en-GB" dirty="0"/>
                </a:br>
                <a:r>
                  <a:rPr lang="en-GB" dirty="0"/>
                  <a:t>0.5 </a:t>
                </a:r>
                <a:r>
                  <a:rPr lang="en-GB" baseline="30000" dirty="0"/>
                  <a:t> </a:t>
                </a:r>
                <a:r>
                  <a:rPr lang="en-GB" dirty="0"/>
                  <a:t>Ω. Calculate the power dissipation across </a:t>
                </a:r>
                <a:br>
                  <a:rPr lang="en-GB" dirty="0"/>
                </a:br>
                <a:r>
                  <a:rPr lang="en-GB" dirty="0"/>
                  <a:t>the cable.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Over time, the power dissipation in the circuit increases to 5 W. Calculate the new resistance across this cable to two decimal places.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Content Placeholder 5">
                <a:extLst>
                  <a:ext uri="{FF2B5EF4-FFF2-40B4-BE49-F238E27FC236}">
                    <a16:creationId xmlns:a16="http://schemas.microsoft.com/office/drawing/2014/main" id="{AF19F977-35D3-DE94-C625-B0A3EE86EF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1912"/>
                <a:ext cx="7231912" cy="4595051"/>
              </a:xfrm>
              <a:blipFill>
                <a:blip r:embed="rId4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1DD4CFB5-730E-A008-F38B-828E58DE8C80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7ADDC64-2E0A-7659-1CA2-FB5E81294B8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792660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8F023-F69A-90CD-AAC4-EFF16B967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D63341-9390-1A81-9AB4-DDCEF7A8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Calculating power dissipation: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A11B414-20D7-167B-F925-B46FB1E8FA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1912"/>
                <a:ext cx="7231912" cy="45950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 DC lighting circuit draws 3 A of current. The resistance of the cable supplying the lights is </a:t>
                </a:r>
                <a:br>
                  <a:rPr lang="en-GB" dirty="0"/>
                </a:br>
                <a:r>
                  <a:rPr lang="en-GB" dirty="0"/>
                  <a:t>0.5 </a:t>
                </a:r>
                <a:r>
                  <a:rPr lang="en-GB" baseline="30000" dirty="0"/>
                  <a:t> </a:t>
                </a:r>
                <a:r>
                  <a:rPr lang="en-GB" dirty="0"/>
                  <a:t>Ω. Calculate the power dissipation across </a:t>
                </a:r>
                <a:br>
                  <a:rPr lang="en-GB" dirty="0"/>
                </a:br>
                <a:r>
                  <a:rPr lang="en-GB" dirty="0"/>
                  <a:t>the cable.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r>
                        <a:rPr lang="en-US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×0.5=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US" dirty="0"/>
                  <a:t>Over time, the power dissipation in the circuit increases to 5 W. Calculate the new resistance across this cable to two decimal places.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(3 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𝛀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𝐩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A11B414-20D7-167B-F925-B46FB1E8FA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1912"/>
                <a:ext cx="7231912" cy="4595051"/>
              </a:xfrm>
              <a:blipFill>
                <a:blip r:embed="rId3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A7E58754-5533-595E-7E40-167D9F5A2417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7778012" y="1581912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lnSpcReduction="10000"/>
              </a:bodyPr>
              <a:lstStyle/>
              <a:p>
                <a:pPr marL="0" lvl="0" indent="0">
                  <a:buNone/>
                </a:pPr>
                <a:r>
                  <a:rPr lang="en-US" dirty="0"/>
                  <a:t>Another formula for power is 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  <a:p>
                <a:pPr marL="0" lvl="0" indent="0">
                  <a:buNone/>
                </a:pPr>
                <a:r>
                  <a:rPr lang="en-US" dirty="0"/>
                  <a:t>Can you show this by substituting Ohm’s Law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  </a:t>
                </a:r>
              </a:p>
              <a:p>
                <a:pPr marL="0" lvl="0" indent="0" algn="ctr">
                  <a:buNone/>
                </a:pPr>
                <a:r>
                  <a:rPr lang="en-US" dirty="0"/>
                  <a:t>into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A7E58754-5533-595E-7E40-167D9F5A24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7778012" y="1581912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40DD24D-0196-50F8-5265-6936D9E3A5B8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2D6DA0F-6086-0E05-C168-F043685E13BF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427808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Basics of a transformer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203" y="1633578"/>
            <a:ext cx="4921155" cy="1488763"/>
          </a:xfr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GB" dirty="0"/>
              <a:t>A transformer uses electromagnetic induction to change the voltage level of an AC current whilst keeping the frequency constant.</a:t>
            </a:r>
          </a:p>
        </p:txBody>
      </p:sp>
      <p:pic>
        <p:nvPicPr>
          <p:cNvPr id="3" name="Picture 2" descr="A transformer with primary and secondary coils. The coil on the left has the following labels Ip, Vp, Np Turns. The coil on the left is connected to a current source. &#10;&#10;The coil on the right has the following labels - Is, Vs, Ns Turns. The right coil is connected to a bulb.  Magnetic flux (Φm) is shown linking the coils.">
            <a:extLst>
              <a:ext uri="{FF2B5EF4-FFF2-40B4-BE49-F238E27FC236}">
                <a16:creationId xmlns:a16="http://schemas.microsoft.com/office/drawing/2014/main" id="{66CC146F-96E6-30B3-DAFB-C44403640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8713" y="1338931"/>
            <a:ext cx="5918003" cy="3693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3D0A4D-BFC2-2DA2-84BB-D8DA605C4ED8}"/>
                  </a:ext>
                </a:extLst>
              </p:cNvPr>
              <p:cNvSpPr txBox="1"/>
              <p:nvPr/>
            </p:nvSpPr>
            <p:spPr>
              <a:xfrm>
                <a:off x="6823260" y="4857349"/>
                <a:ext cx="4335439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  <a:tabLst>
                    <a:tab pos="263525" algn="l"/>
                  </a:tabLst>
                </a:pPr>
                <a:r>
                  <a:rPr lang="en-US" sz="20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voltage,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current,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number of turns and the S and P subscripts refer to the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econdary and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rimary coils.</a:t>
                </a:r>
                <a:endParaRPr lang="en-GB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3D0A4D-BFC2-2DA2-84BB-D8DA605C4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260" y="4857349"/>
                <a:ext cx="4335439" cy="1323439"/>
              </a:xfrm>
              <a:prstGeom prst="rect">
                <a:avLst/>
              </a:prstGeom>
              <a:blipFill>
                <a:blip r:embed="rId5"/>
                <a:stretch>
                  <a:fillRect l="-1462" t="-2857" r="-585" b="-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E0A0A1E5-3B47-5057-9A6C-30C9FFF39D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0982" y="3579541"/>
            <a:ext cx="5319596" cy="2721053"/>
          </a:xfrm>
          <a:custGeom>
            <a:avLst/>
            <a:gdLst>
              <a:gd name="csX0" fmla="*/ 0 w 5319596"/>
              <a:gd name="csY0" fmla="*/ 0 h 2721053"/>
              <a:gd name="csX1" fmla="*/ 771341 w 5319596"/>
              <a:gd name="csY1" fmla="*/ 0 h 2721053"/>
              <a:gd name="csX2" fmla="*/ 1383095 w 5319596"/>
              <a:gd name="csY2" fmla="*/ 0 h 2721053"/>
              <a:gd name="csX3" fmla="*/ 2101240 w 5319596"/>
              <a:gd name="csY3" fmla="*/ 0 h 2721053"/>
              <a:gd name="csX4" fmla="*/ 2606602 w 5319596"/>
              <a:gd name="csY4" fmla="*/ 0 h 2721053"/>
              <a:gd name="csX5" fmla="*/ 3377943 w 5319596"/>
              <a:gd name="csY5" fmla="*/ 0 h 2721053"/>
              <a:gd name="csX6" fmla="*/ 4042893 w 5319596"/>
              <a:gd name="csY6" fmla="*/ 0 h 2721053"/>
              <a:gd name="csX7" fmla="*/ 4654647 w 5319596"/>
              <a:gd name="csY7" fmla="*/ 0 h 2721053"/>
              <a:gd name="csX8" fmla="*/ 5319596 w 5319596"/>
              <a:gd name="csY8" fmla="*/ 0 h 2721053"/>
              <a:gd name="csX9" fmla="*/ 5319596 w 5319596"/>
              <a:gd name="csY9" fmla="*/ 598632 h 2721053"/>
              <a:gd name="csX10" fmla="*/ 5319596 w 5319596"/>
              <a:gd name="csY10" fmla="*/ 1333316 h 2721053"/>
              <a:gd name="csX11" fmla="*/ 5319596 w 5319596"/>
              <a:gd name="csY11" fmla="*/ 2040790 h 2721053"/>
              <a:gd name="csX12" fmla="*/ 5319596 w 5319596"/>
              <a:gd name="csY12" fmla="*/ 2721053 h 2721053"/>
              <a:gd name="csX13" fmla="*/ 4761038 w 5319596"/>
              <a:gd name="csY13" fmla="*/ 2721053 h 2721053"/>
              <a:gd name="csX14" fmla="*/ 4255677 w 5319596"/>
              <a:gd name="csY14" fmla="*/ 2721053 h 2721053"/>
              <a:gd name="csX15" fmla="*/ 3750315 w 5319596"/>
              <a:gd name="csY15" fmla="*/ 2721053 h 2721053"/>
              <a:gd name="csX16" fmla="*/ 3032170 w 5319596"/>
              <a:gd name="csY16" fmla="*/ 2721053 h 2721053"/>
              <a:gd name="csX17" fmla="*/ 2526808 w 5319596"/>
              <a:gd name="csY17" fmla="*/ 2721053 h 2721053"/>
              <a:gd name="csX18" fmla="*/ 2021446 w 5319596"/>
              <a:gd name="csY18" fmla="*/ 2721053 h 2721053"/>
              <a:gd name="csX19" fmla="*/ 1516085 w 5319596"/>
              <a:gd name="csY19" fmla="*/ 2721053 h 2721053"/>
              <a:gd name="csX20" fmla="*/ 904331 w 5319596"/>
              <a:gd name="csY20" fmla="*/ 2721053 h 2721053"/>
              <a:gd name="csX21" fmla="*/ 0 w 5319596"/>
              <a:gd name="csY21" fmla="*/ 2721053 h 2721053"/>
              <a:gd name="csX22" fmla="*/ 0 w 5319596"/>
              <a:gd name="csY22" fmla="*/ 2040790 h 2721053"/>
              <a:gd name="csX23" fmla="*/ 0 w 5319596"/>
              <a:gd name="csY23" fmla="*/ 1414948 h 2721053"/>
              <a:gd name="csX24" fmla="*/ 0 w 5319596"/>
              <a:gd name="csY24" fmla="*/ 761895 h 2721053"/>
              <a:gd name="csX25" fmla="*/ 0 w 5319596"/>
              <a:gd name="csY25" fmla="*/ 0 h 27210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319596" h="2721053" fill="none" extrusionOk="0">
                <a:moveTo>
                  <a:pt x="0" y="0"/>
                </a:moveTo>
                <a:cubicBezTo>
                  <a:pt x="369392" y="-19411"/>
                  <a:pt x="573935" y="8236"/>
                  <a:pt x="771341" y="0"/>
                </a:cubicBezTo>
                <a:cubicBezTo>
                  <a:pt x="968747" y="-8236"/>
                  <a:pt x="1239432" y="-24570"/>
                  <a:pt x="1383095" y="0"/>
                </a:cubicBezTo>
                <a:cubicBezTo>
                  <a:pt x="1526758" y="24570"/>
                  <a:pt x="1805174" y="2604"/>
                  <a:pt x="2101240" y="0"/>
                </a:cubicBezTo>
                <a:cubicBezTo>
                  <a:pt x="2397306" y="-2604"/>
                  <a:pt x="2479274" y="20892"/>
                  <a:pt x="2606602" y="0"/>
                </a:cubicBezTo>
                <a:cubicBezTo>
                  <a:pt x="2733930" y="-20892"/>
                  <a:pt x="3211933" y="-30923"/>
                  <a:pt x="3377943" y="0"/>
                </a:cubicBezTo>
                <a:cubicBezTo>
                  <a:pt x="3543953" y="30923"/>
                  <a:pt x="3740511" y="27960"/>
                  <a:pt x="4042893" y="0"/>
                </a:cubicBezTo>
                <a:cubicBezTo>
                  <a:pt x="4345275" y="-27960"/>
                  <a:pt x="4356179" y="-11413"/>
                  <a:pt x="4654647" y="0"/>
                </a:cubicBezTo>
                <a:cubicBezTo>
                  <a:pt x="4953115" y="11413"/>
                  <a:pt x="5097109" y="5400"/>
                  <a:pt x="5319596" y="0"/>
                </a:cubicBezTo>
                <a:cubicBezTo>
                  <a:pt x="5294910" y="194527"/>
                  <a:pt x="5342344" y="447811"/>
                  <a:pt x="5319596" y="598632"/>
                </a:cubicBezTo>
                <a:cubicBezTo>
                  <a:pt x="5296848" y="749453"/>
                  <a:pt x="5349852" y="1036425"/>
                  <a:pt x="5319596" y="1333316"/>
                </a:cubicBezTo>
                <a:cubicBezTo>
                  <a:pt x="5289340" y="1630207"/>
                  <a:pt x="5295669" y="1694539"/>
                  <a:pt x="5319596" y="2040790"/>
                </a:cubicBezTo>
                <a:cubicBezTo>
                  <a:pt x="5343523" y="2387041"/>
                  <a:pt x="5324388" y="2468323"/>
                  <a:pt x="5319596" y="2721053"/>
                </a:cubicBezTo>
                <a:cubicBezTo>
                  <a:pt x="5173261" y="2716921"/>
                  <a:pt x="4928308" y="2734585"/>
                  <a:pt x="4761038" y="2721053"/>
                </a:cubicBezTo>
                <a:cubicBezTo>
                  <a:pt x="4593768" y="2707521"/>
                  <a:pt x="4426284" y="2699240"/>
                  <a:pt x="4255677" y="2721053"/>
                </a:cubicBezTo>
                <a:cubicBezTo>
                  <a:pt x="4085070" y="2742866"/>
                  <a:pt x="3992424" y="2741076"/>
                  <a:pt x="3750315" y="2721053"/>
                </a:cubicBezTo>
                <a:cubicBezTo>
                  <a:pt x="3508206" y="2701030"/>
                  <a:pt x="3371271" y="2736126"/>
                  <a:pt x="3032170" y="2721053"/>
                </a:cubicBezTo>
                <a:cubicBezTo>
                  <a:pt x="2693070" y="2705980"/>
                  <a:pt x="2763108" y="2708062"/>
                  <a:pt x="2526808" y="2721053"/>
                </a:cubicBezTo>
                <a:cubicBezTo>
                  <a:pt x="2290508" y="2734044"/>
                  <a:pt x="2207841" y="2745262"/>
                  <a:pt x="2021446" y="2721053"/>
                </a:cubicBezTo>
                <a:cubicBezTo>
                  <a:pt x="1835051" y="2696844"/>
                  <a:pt x="1740105" y="2720804"/>
                  <a:pt x="1516085" y="2721053"/>
                </a:cubicBezTo>
                <a:cubicBezTo>
                  <a:pt x="1292065" y="2721302"/>
                  <a:pt x="1164311" y="2723636"/>
                  <a:pt x="904331" y="2721053"/>
                </a:cubicBezTo>
                <a:cubicBezTo>
                  <a:pt x="644351" y="2718470"/>
                  <a:pt x="296023" y="2728167"/>
                  <a:pt x="0" y="2721053"/>
                </a:cubicBezTo>
                <a:cubicBezTo>
                  <a:pt x="-26002" y="2393600"/>
                  <a:pt x="9584" y="2340195"/>
                  <a:pt x="0" y="2040790"/>
                </a:cubicBezTo>
                <a:cubicBezTo>
                  <a:pt x="-9584" y="1741385"/>
                  <a:pt x="-27573" y="1585372"/>
                  <a:pt x="0" y="1414948"/>
                </a:cubicBezTo>
                <a:cubicBezTo>
                  <a:pt x="27573" y="1244524"/>
                  <a:pt x="-28421" y="1046509"/>
                  <a:pt x="0" y="761895"/>
                </a:cubicBezTo>
                <a:cubicBezTo>
                  <a:pt x="28421" y="477281"/>
                  <a:pt x="21067" y="177916"/>
                  <a:pt x="0" y="0"/>
                </a:cubicBezTo>
                <a:close/>
              </a:path>
              <a:path w="5319596" h="2721053" stroke="0" extrusionOk="0">
                <a:moveTo>
                  <a:pt x="0" y="0"/>
                </a:moveTo>
                <a:cubicBezTo>
                  <a:pt x="164430" y="-17166"/>
                  <a:pt x="499907" y="-16339"/>
                  <a:pt x="771341" y="0"/>
                </a:cubicBezTo>
                <a:cubicBezTo>
                  <a:pt x="1042775" y="16339"/>
                  <a:pt x="1145079" y="-27421"/>
                  <a:pt x="1436291" y="0"/>
                </a:cubicBezTo>
                <a:cubicBezTo>
                  <a:pt x="1727503" y="27421"/>
                  <a:pt x="1758670" y="-12703"/>
                  <a:pt x="1994849" y="0"/>
                </a:cubicBezTo>
                <a:cubicBezTo>
                  <a:pt x="2231028" y="12703"/>
                  <a:pt x="2377385" y="-30835"/>
                  <a:pt x="2659798" y="0"/>
                </a:cubicBezTo>
                <a:cubicBezTo>
                  <a:pt x="2942211" y="30835"/>
                  <a:pt x="3053947" y="-20589"/>
                  <a:pt x="3431139" y="0"/>
                </a:cubicBezTo>
                <a:cubicBezTo>
                  <a:pt x="3808331" y="20589"/>
                  <a:pt x="3838568" y="-1724"/>
                  <a:pt x="3989697" y="0"/>
                </a:cubicBezTo>
                <a:cubicBezTo>
                  <a:pt x="4140826" y="1724"/>
                  <a:pt x="4351999" y="15627"/>
                  <a:pt x="4495059" y="0"/>
                </a:cubicBezTo>
                <a:cubicBezTo>
                  <a:pt x="4638119" y="-15627"/>
                  <a:pt x="5059774" y="-10929"/>
                  <a:pt x="5319596" y="0"/>
                </a:cubicBezTo>
                <a:cubicBezTo>
                  <a:pt x="5296747" y="241207"/>
                  <a:pt x="5340186" y="402271"/>
                  <a:pt x="5319596" y="680263"/>
                </a:cubicBezTo>
                <a:cubicBezTo>
                  <a:pt x="5299006" y="958255"/>
                  <a:pt x="5328264" y="1207750"/>
                  <a:pt x="5319596" y="1387737"/>
                </a:cubicBezTo>
                <a:cubicBezTo>
                  <a:pt x="5310928" y="1567724"/>
                  <a:pt x="5350599" y="1761836"/>
                  <a:pt x="5319596" y="2040790"/>
                </a:cubicBezTo>
                <a:cubicBezTo>
                  <a:pt x="5288593" y="2319744"/>
                  <a:pt x="5337874" y="2433018"/>
                  <a:pt x="5319596" y="2721053"/>
                </a:cubicBezTo>
                <a:cubicBezTo>
                  <a:pt x="5146090" y="2751202"/>
                  <a:pt x="4838117" y="2702785"/>
                  <a:pt x="4601451" y="2721053"/>
                </a:cubicBezTo>
                <a:cubicBezTo>
                  <a:pt x="4364785" y="2739321"/>
                  <a:pt x="4228678" y="2735010"/>
                  <a:pt x="3989697" y="2721053"/>
                </a:cubicBezTo>
                <a:cubicBezTo>
                  <a:pt x="3750716" y="2707096"/>
                  <a:pt x="3526657" y="2722284"/>
                  <a:pt x="3271552" y="2721053"/>
                </a:cubicBezTo>
                <a:cubicBezTo>
                  <a:pt x="3016447" y="2719822"/>
                  <a:pt x="2857380" y="2710198"/>
                  <a:pt x="2500210" y="2721053"/>
                </a:cubicBezTo>
                <a:cubicBezTo>
                  <a:pt x="2143040" y="2731908"/>
                  <a:pt x="1982079" y="2708954"/>
                  <a:pt x="1782065" y="2721053"/>
                </a:cubicBezTo>
                <a:cubicBezTo>
                  <a:pt x="1582051" y="2733152"/>
                  <a:pt x="1378480" y="2710962"/>
                  <a:pt x="1117115" y="2721053"/>
                </a:cubicBezTo>
                <a:cubicBezTo>
                  <a:pt x="855750" y="2731145"/>
                  <a:pt x="859557" y="2732438"/>
                  <a:pt x="611754" y="2721053"/>
                </a:cubicBezTo>
                <a:cubicBezTo>
                  <a:pt x="363951" y="2709668"/>
                  <a:pt x="302500" y="2747650"/>
                  <a:pt x="0" y="2721053"/>
                </a:cubicBezTo>
                <a:cubicBezTo>
                  <a:pt x="-27602" y="2472313"/>
                  <a:pt x="17004" y="2206033"/>
                  <a:pt x="0" y="1986369"/>
                </a:cubicBezTo>
                <a:cubicBezTo>
                  <a:pt x="-17004" y="1766705"/>
                  <a:pt x="31059" y="1577432"/>
                  <a:pt x="0" y="1251684"/>
                </a:cubicBezTo>
                <a:cubicBezTo>
                  <a:pt x="-31059" y="925936"/>
                  <a:pt x="1293" y="817998"/>
                  <a:pt x="0" y="625842"/>
                </a:cubicBezTo>
                <a:cubicBezTo>
                  <a:pt x="-1293" y="433686"/>
                  <a:pt x="-23328" y="29277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dirty="0"/>
              <a:t>A</a:t>
            </a:r>
            <a:r>
              <a:rPr lang="en-GB" b="1" dirty="0"/>
              <a:t> transformer</a:t>
            </a:r>
            <a:r>
              <a:rPr lang="en-GB" dirty="0"/>
              <a:t> has:</a:t>
            </a:r>
          </a:p>
          <a:p>
            <a:r>
              <a:rPr lang="en-GB" dirty="0"/>
              <a:t>a</a:t>
            </a:r>
            <a:r>
              <a:rPr lang="en-GB" b="1" dirty="0"/>
              <a:t> primary coil </a:t>
            </a:r>
            <a:r>
              <a:rPr lang="en-GB" dirty="0"/>
              <a:t>connected to the input AC voltage</a:t>
            </a:r>
          </a:p>
          <a:p>
            <a:r>
              <a:rPr lang="en-GB" dirty="0"/>
              <a:t>a</a:t>
            </a:r>
            <a:r>
              <a:rPr lang="en-GB" b="1" dirty="0"/>
              <a:t> secondary coil </a:t>
            </a:r>
            <a:r>
              <a:rPr lang="en-GB" dirty="0"/>
              <a:t>that delivers the transformed output voltage</a:t>
            </a:r>
          </a:p>
          <a:p>
            <a:r>
              <a:rPr lang="en-GB" dirty="0"/>
              <a:t>an </a:t>
            </a:r>
            <a:r>
              <a:rPr lang="en-GB" b="1" dirty="0"/>
              <a:t>iron core.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84A2AEE-0A0A-8CB8-8B0E-04E374095F3B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6542191-8B62-31A8-2F0E-C75B180B7A0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Transformers</a:t>
            </a:r>
          </a:p>
        </p:txBody>
      </p:sp>
    </p:spTree>
    <p:extLst>
      <p:ext uri="{BB962C8B-B14F-4D97-AF65-F5344CB8AC3E}">
        <p14:creationId xmlns:p14="http://schemas.microsoft.com/office/powerpoint/2010/main" val="2555548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E0FA2-F2D3-BB7A-8A98-462C0B8D4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ansformer with primary and secondary coils. The coil on the left has the following labels Ip, Vp, Np Turns. The coil on the left is connected to a current source. &#10;&#10;The coil on the right has the following labels - Is, Vs, Ns Turns. The right coil is connected to a bulb.  Magnetic flux (Φm) is shown linking the coils.">
            <a:extLst>
              <a:ext uri="{FF2B5EF4-FFF2-40B4-BE49-F238E27FC236}">
                <a16:creationId xmlns:a16="http://schemas.microsoft.com/office/drawing/2014/main" id="{D5368BC3-2500-C14D-80A4-CE25FC594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2150" y="1027906"/>
            <a:ext cx="5918003" cy="369397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4FD4A9C-CD5C-951C-AB6B-835DE503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Transformer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6">
                <a:extLst>
                  <a:ext uri="{FF2B5EF4-FFF2-40B4-BE49-F238E27FC236}">
                    <a16:creationId xmlns:a16="http://schemas.microsoft.com/office/drawing/2014/main" id="{8495C3D4-41D7-198F-BF3A-45DB1EE0C95F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7639655" y="4681153"/>
                <a:ext cx="2382169" cy="1325563"/>
              </a:xfrm>
              <a:custGeom>
                <a:avLst/>
                <a:gdLst>
                  <a:gd name="csX0" fmla="*/ 0 w 2382169"/>
                  <a:gd name="csY0" fmla="*/ 0 h 1325563"/>
                  <a:gd name="csX1" fmla="*/ 2382169 w 2382169"/>
                  <a:gd name="csY1" fmla="*/ 0 h 1325563"/>
                  <a:gd name="csX2" fmla="*/ 2382169 w 2382169"/>
                  <a:gd name="csY2" fmla="*/ 1325563 h 1325563"/>
                  <a:gd name="csX3" fmla="*/ 0 w 2382169"/>
                  <a:gd name="csY3" fmla="*/ 1325563 h 1325563"/>
                  <a:gd name="csX4" fmla="*/ 0 w 2382169"/>
                  <a:gd name="csY4" fmla="*/ 0 h 13255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82169" h="1325563" fill="none" extrusionOk="0">
                    <a:moveTo>
                      <a:pt x="0" y="0"/>
                    </a:moveTo>
                    <a:cubicBezTo>
                      <a:pt x="1126298" y="-33775"/>
                      <a:pt x="1999129" y="138873"/>
                      <a:pt x="2382169" y="0"/>
                    </a:cubicBezTo>
                    <a:cubicBezTo>
                      <a:pt x="2344834" y="134314"/>
                      <a:pt x="2448325" y="1010200"/>
                      <a:pt x="2382169" y="1325563"/>
                    </a:cubicBezTo>
                    <a:cubicBezTo>
                      <a:pt x="1358954" y="1188233"/>
                      <a:pt x="543534" y="1187707"/>
                      <a:pt x="0" y="1325563"/>
                    </a:cubicBezTo>
                    <a:cubicBezTo>
                      <a:pt x="62396" y="856947"/>
                      <a:pt x="75313" y="162614"/>
                      <a:pt x="0" y="0"/>
                    </a:cubicBezTo>
                    <a:close/>
                  </a:path>
                  <a:path w="2382169" h="1325563" stroke="0" extrusionOk="0">
                    <a:moveTo>
                      <a:pt x="0" y="0"/>
                    </a:moveTo>
                    <a:cubicBezTo>
                      <a:pt x="489780" y="-101487"/>
                      <a:pt x="2004282" y="-162162"/>
                      <a:pt x="2382169" y="0"/>
                    </a:cubicBezTo>
                    <a:cubicBezTo>
                      <a:pt x="2279075" y="539953"/>
                      <a:pt x="2343664" y="886602"/>
                      <a:pt x="2382169" y="1325563"/>
                    </a:cubicBezTo>
                    <a:cubicBezTo>
                      <a:pt x="1619380" y="1375628"/>
                      <a:pt x="1159344" y="1167114"/>
                      <a:pt x="0" y="1325563"/>
                    </a:cubicBezTo>
                    <a:cubicBezTo>
                      <a:pt x="-54816" y="714844"/>
                      <a:pt x="-10506" y="182887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 anchor="ctr">
                <a:normAutofit/>
              </a:bodyPr>
              <a:lstStyle/>
              <a:p>
                <a:pPr marL="0" lvl="0" indent="0" algn="ctr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Content Placeholder 6">
                <a:extLst>
                  <a:ext uri="{FF2B5EF4-FFF2-40B4-BE49-F238E27FC236}">
                    <a16:creationId xmlns:a16="http://schemas.microsoft.com/office/drawing/2014/main" id="{8495C3D4-41D7-198F-BF3A-45DB1EE0C9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7639655" y="4681153"/>
                <a:ext cx="2382169" cy="1325563"/>
              </a:xfrm>
              <a:custGeom>
                <a:avLst/>
                <a:gdLst>
                  <a:gd name="csX0" fmla="*/ 0 w 2382169"/>
                  <a:gd name="csY0" fmla="*/ 0 h 1325563"/>
                  <a:gd name="csX1" fmla="*/ 2382169 w 2382169"/>
                  <a:gd name="csY1" fmla="*/ 0 h 1325563"/>
                  <a:gd name="csX2" fmla="*/ 2382169 w 2382169"/>
                  <a:gd name="csY2" fmla="*/ 1325563 h 1325563"/>
                  <a:gd name="csX3" fmla="*/ 0 w 2382169"/>
                  <a:gd name="csY3" fmla="*/ 1325563 h 1325563"/>
                  <a:gd name="csX4" fmla="*/ 0 w 2382169"/>
                  <a:gd name="csY4" fmla="*/ 0 h 13255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82169" h="1325563" fill="none" extrusionOk="0">
                    <a:moveTo>
                      <a:pt x="0" y="0"/>
                    </a:moveTo>
                    <a:cubicBezTo>
                      <a:pt x="1126298" y="-33775"/>
                      <a:pt x="1999129" y="138873"/>
                      <a:pt x="2382169" y="0"/>
                    </a:cubicBezTo>
                    <a:cubicBezTo>
                      <a:pt x="2344834" y="134314"/>
                      <a:pt x="2448325" y="1010200"/>
                      <a:pt x="2382169" y="1325563"/>
                    </a:cubicBezTo>
                    <a:cubicBezTo>
                      <a:pt x="1358954" y="1188233"/>
                      <a:pt x="543534" y="1187707"/>
                      <a:pt x="0" y="1325563"/>
                    </a:cubicBezTo>
                    <a:cubicBezTo>
                      <a:pt x="62396" y="856947"/>
                      <a:pt x="75313" y="162614"/>
                      <a:pt x="0" y="0"/>
                    </a:cubicBezTo>
                    <a:close/>
                  </a:path>
                  <a:path w="2382169" h="1325563" stroke="0" extrusionOk="0">
                    <a:moveTo>
                      <a:pt x="0" y="0"/>
                    </a:moveTo>
                    <a:cubicBezTo>
                      <a:pt x="489780" y="-101487"/>
                      <a:pt x="2004282" y="-162162"/>
                      <a:pt x="2382169" y="0"/>
                    </a:cubicBezTo>
                    <a:cubicBezTo>
                      <a:pt x="2279075" y="539953"/>
                      <a:pt x="2343664" y="886602"/>
                      <a:pt x="2382169" y="1325563"/>
                    </a:cubicBezTo>
                    <a:cubicBezTo>
                      <a:pt x="1619380" y="1375628"/>
                      <a:pt x="1159344" y="1167114"/>
                      <a:pt x="0" y="1325563"/>
                    </a:cubicBezTo>
                    <a:cubicBezTo>
                      <a:pt x="-54816" y="714844"/>
                      <a:pt x="-10506" y="182887"/>
                      <a:pt x="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4FAC8A7B-4780-18C5-5444-A267A1157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56816"/>
            <a:ext cx="5416297" cy="4399532"/>
          </a:xfr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600"/>
              </a:spcBef>
              <a:buNone/>
              <a:tabLst>
                <a:tab pos="263525" algn="l"/>
              </a:tabLst>
            </a:pPr>
            <a:r>
              <a:rPr lang="en-US" dirty="0"/>
              <a:t>A </a:t>
            </a:r>
            <a:r>
              <a:rPr lang="en-US" b="1" dirty="0"/>
              <a:t>step-up transformer</a:t>
            </a:r>
            <a:r>
              <a:rPr lang="en-US" dirty="0"/>
              <a:t> has more turns in the </a:t>
            </a:r>
            <a:r>
              <a:rPr lang="en-US" b="1" dirty="0"/>
              <a:t>secondary coil than the primary coil</a:t>
            </a:r>
            <a:r>
              <a:rPr lang="en-US" dirty="0"/>
              <a:t>, resulting in a higher voltage on the secondary.</a:t>
            </a:r>
          </a:p>
          <a:p>
            <a:pPr marL="0" indent="0">
              <a:spcBef>
                <a:spcPts val="600"/>
              </a:spcBef>
              <a:buNone/>
              <a:tabLst>
                <a:tab pos="263525" algn="l"/>
              </a:tabLst>
            </a:pPr>
            <a:endParaRPr lang="en-US" dirty="0"/>
          </a:p>
          <a:p>
            <a:pPr marL="0" indent="0">
              <a:spcBef>
                <a:spcPts val="600"/>
              </a:spcBef>
              <a:buNone/>
              <a:tabLst>
                <a:tab pos="263525" algn="l"/>
              </a:tabLst>
            </a:pPr>
            <a:r>
              <a:rPr lang="en-US" dirty="0"/>
              <a:t>A </a:t>
            </a:r>
            <a:r>
              <a:rPr lang="en-US" b="1" dirty="0"/>
              <a:t>step-down transformer</a:t>
            </a:r>
            <a:r>
              <a:rPr lang="en-US" dirty="0"/>
              <a:t> has fewer turns in the </a:t>
            </a:r>
            <a:r>
              <a:rPr lang="en-US" b="1" dirty="0"/>
              <a:t>secondary than the primary coil</a:t>
            </a:r>
            <a:r>
              <a:rPr lang="en-US" dirty="0"/>
              <a:t>, resulting in a lower voltage on the secondary.</a:t>
            </a:r>
            <a:endParaRPr lang="en-GB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D2508104-3F9A-F011-C044-B8D07C5B41E7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6A4E216-7FA2-A8FF-07FC-BD7C671A9A3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Transformers</a:t>
            </a:r>
          </a:p>
        </p:txBody>
      </p:sp>
    </p:spTree>
    <p:extLst>
      <p:ext uri="{BB962C8B-B14F-4D97-AF65-F5344CB8AC3E}">
        <p14:creationId xmlns:p14="http://schemas.microsoft.com/office/powerpoint/2010/main" val="3132411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C11E-C098-795B-AD2E-23809CA13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B6E235-4E32-E2C8-DE71-6B405F5F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Transformer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749BD24-F86F-0D2E-9720-8610F6C918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2601"/>
                <a:ext cx="4921155" cy="4903748"/>
              </a:xfrm>
            </p:spPr>
            <p:txBody>
              <a:bodyPr lIns="0" tIns="0" rIns="0" bIns="0">
                <a:noAutofit/>
              </a:bodyPr>
              <a:lstStyle/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:r>
                  <a:rPr lang="en-GB" dirty="0"/>
                  <a:t>The ratio of voltages between the two coils depends on the ratio of turns in the coils, with relationships:</a:t>
                </a: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2635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749BD24-F86F-0D2E-9720-8610F6C918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2601"/>
                <a:ext cx="4921155" cy="4903748"/>
              </a:xfrm>
              <a:blipFill>
                <a:blip r:embed="rId4"/>
                <a:stretch>
                  <a:fillRect l="-3841" t="-1739" r="-16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transformer with primary and secondary coils. The coil on the left has the following labels Ip, Vp, Np Turns. The coil on the left is connected to a current source. &#10;&#10;The coil on the right has the following labels - Is, Vs, Ns Turns. The right coil is connected to a bulb.  Magnetic flux (Φm) is shown linking the coils.">
            <a:extLst>
              <a:ext uri="{FF2B5EF4-FFF2-40B4-BE49-F238E27FC236}">
                <a16:creationId xmlns:a16="http://schemas.microsoft.com/office/drawing/2014/main" id="{AC9700F5-2EA8-C7A6-E9BA-85A548A47C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8713" y="1338931"/>
            <a:ext cx="5918003" cy="3693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2808B7-607B-B5DA-0114-32B67A803BF2}"/>
                  </a:ext>
                </a:extLst>
              </p:cNvPr>
              <p:cNvSpPr txBox="1"/>
              <p:nvPr/>
            </p:nvSpPr>
            <p:spPr>
              <a:xfrm>
                <a:off x="2943224" y="3429000"/>
                <a:ext cx="2461289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  <a:tabLst>
                    <a:tab pos="263525" algn="l"/>
                  </a:tabLst>
                </a:pPr>
                <a:r>
                  <a:rPr lang="en-US" sz="20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voltage, </a:t>
                </a:r>
                <a:endParaRPr lang="en-US" sz="20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tabLst>
                    <a:tab pos="263525" algn="l"/>
                  </a:tabLst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current, </a:t>
                </a:r>
                <a:endParaRPr lang="en-US" sz="20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tabLst>
                    <a:tab pos="263525" algn="l"/>
                  </a:tabLst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number of turns</a:t>
                </a:r>
              </a:p>
              <a:p>
                <a:pPr marL="0" indent="0">
                  <a:buNone/>
                  <a:tabLst>
                    <a:tab pos="263525" algn="l"/>
                  </a:tabLst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  <a:tabLst>
                    <a:tab pos="263525" algn="l"/>
                  </a:tabLst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subscripts refer to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econdary and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rimary coils.</a:t>
                </a:r>
                <a:endParaRPr lang="en-GB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2808B7-607B-B5DA-0114-32B67A803B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224" y="3429000"/>
                <a:ext cx="2461289" cy="2246769"/>
              </a:xfrm>
              <a:prstGeom prst="rect">
                <a:avLst/>
              </a:prstGeom>
              <a:blipFill>
                <a:blip r:embed="rId6"/>
                <a:stretch>
                  <a:fillRect l="-2564" t="-1695" r="-1026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93CB394-3F4D-E04C-795E-357D04D65F1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32647" y="5032909"/>
            <a:ext cx="5001146" cy="1148941"/>
          </a:xfrm>
          <a:custGeom>
            <a:avLst/>
            <a:gdLst>
              <a:gd name="csX0" fmla="*/ 0 w 5001146"/>
              <a:gd name="csY0" fmla="*/ 0 h 1148941"/>
              <a:gd name="csX1" fmla="*/ 5001146 w 5001146"/>
              <a:gd name="csY1" fmla="*/ 0 h 1148941"/>
              <a:gd name="csX2" fmla="*/ 5001146 w 5001146"/>
              <a:gd name="csY2" fmla="*/ 1148941 h 1148941"/>
              <a:gd name="csX3" fmla="*/ 0 w 5001146"/>
              <a:gd name="csY3" fmla="*/ 1148941 h 1148941"/>
              <a:gd name="csX4" fmla="*/ 0 w 5001146"/>
              <a:gd name="csY4" fmla="*/ 0 h 1148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01146" h="1148941" fill="none" extrusionOk="0">
                <a:moveTo>
                  <a:pt x="0" y="0"/>
                </a:moveTo>
                <a:cubicBezTo>
                  <a:pt x="805462" y="-33775"/>
                  <a:pt x="2898526" y="138873"/>
                  <a:pt x="5001146" y="0"/>
                </a:cubicBezTo>
                <a:cubicBezTo>
                  <a:pt x="4905315" y="197771"/>
                  <a:pt x="5006241" y="1013578"/>
                  <a:pt x="5001146" y="1148941"/>
                </a:cubicBezTo>
                <a:cubicBezTo>
                  <a:pt x="3489466" y="1011611"/>
                  <a:pt x="1280742" y="1011085"/>
                  <a:pt x="0" y="1148941"/>
                </a:cubicBezTo>
                <a:cubicBezTo>
                  <a:pt x="-58447" y="919871"/>
                  <a:pt x="-91640" y="553331"/>
                  <a:pt x="0" y="0"/>
                </a:cubicBezTo>
                <a:close/>
              </a:path>
              <a:path w="5001146" h="1148941" stroke="0" extrusionOk="0">
                <a:moveTo>
                  <a:pt x="0" y="0"/>
                </a:moveTo>
                <a:cubicBezTo>
                  <a:pt x="1932383" y="-101487"/>
                  <a:pt x="2857803" y="-162162"/>
                  <a:pt x="5001146" y="0"/>
                </a:cubicBezTo>
                <a:cubicBezTo>
                  <a:pt x="4962841" y="296085"/>
                  <a:pt x="5050849" y="1014373"/>
                  <a:pt x="5001146" y="1148941"/>
                </a:cubicBezTo>
                <a:cubicBezTo>
                  <a:pt x="4361562" y="1199006"/>
                  <a:pt x="2218408" y="990492"/>
                  <a:pt x="0" y="1148941"/>
                </a:cubicBezTo>
                <a:cubicBezTo>
                  <a:pt x="14012" y="825699"/>
                  <a:pt x="-6751" y="20374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GB" sz="2200" dirty="0"/>
              <a:t>Which formula relates the power of the primary and secondary coils?</a:t>
            </a:r>
            <a:endParaRPr lang="en-GB" sz="2200" b="1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B41E8E18-1AD0-6970-04BC-C6B2606EE9B7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5E5D0C1-E280-5E72-2EA2-8CD0261B7D9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Transformers</a:t>
            </a:r>
          </a:p>
        </p:txBody>
      </p:sp>
    </p:spTree>
    <p:extLst>
      <p:ext uri="{BB962C8B-B14F-4D97-AF65-F5344CB8AC3E}">
        <p14:creationId xmlns:p14="http://schemas.microsoft.com/office/powerpoint/2010/main" val="3747124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251"/>
            <a:ext cx="10167257" cy="459271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A house is supplied by solar panels that produce 240 V AC, but the building’s appliances operate at 400 V.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b="1" dirty="0"/>
              <a:t>(a) </a:t>
            </a:r>
            <a:r>
              <a:rPr lang="en-GB" dirty="0"/>
              <a:t>Explain whether a step-up or step-down transformer is needed to connect the solar panels to the electrical system of the house.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531813" algn="l"/>
              </a:tabLst>
            </a:pPr>
            <a:r>
              <a:rPr lang="en-GB" dirty="0"/>
              <a:t>The building requires 12 kW of power. Work out the current on the side of the transformer connected to the: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66700" algn="l"/>
                <a:tab pos="531813" algn="l"/>
              </a:tabLst>
            </a:pPr>
            <a:r>
              <a:rPr lang="en-GB" b="1" dirty="0"/>
              <a:t>(b)	</a:t>
            </a:r>
            <a:r>
              <a:rPr lang="en-GB" dirty="0"/>
              <a:t>solar panels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66700" algn="l"/>
                <a:tab pos="531813" algn="l"/>
              </a:tabLst>
            </a:pPr>
            <a:r>
              <a:rPr lang="en-GB" b="1" dirty="0"/>
              <a:t>(c)	</a:t>
            </a:r>
            <a:r>
              <a:rPr lang="en-GB" dirty="0"/>
              <a:t>house.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D83BA36-1B8D-AA9B-DCD8-278F27040C88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C5C0475-80DA-CF3C-E472-7946A2DF336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449985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Exam-style question 1: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7A09A-8480-AB25-DD30-F3C424236F82}"/>
              </a:ext>
            </a:extLst>
          </p:cNvPr>
          <p:cNvSpPr txBox="1"/>
          <p:nvPr/>
        </p:nvSpPr>
        <p:spPr>
          <a:xfrm>
            <a:off x="838200" y="3986469"/>
            <a:ext cx="59908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1813" indent="11113">
              <a:spcBef>
                <a:spcPts val="600"/>
              </a:spcBef>
              <a:buNone/>
              <a:tabLst>
                <a:tab pos="531813" algn="l"/>
              </a:tabLst>
            </a:pP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28" name="Picture 27" descr="An electrician climbing up a ladder to work on a transformer">
            <a:extLst>
              <a:ext uri="{FF2B5EF4-FFF2-40B4-BE49-F238E27FC236}">
                <a16:creationId xmlns:a16="http://schemas.microsoft.com/office/drawing/2014/main" id="{95320967-7472-6F0E-DC6F-4F1DD6BA97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0142" y="3678767"/>
            <a:ext cx="1883298" cy="2511065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6A14C8F-F013-CEAC-12CA-ECA83A5DB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5274"/>
            <a:ext cx="5651500" cy="1578049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It requires a step-up transformer because it must ‘step up’ the voltage from 240 V to 400 V.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3F7703E-47EF-F62D-5066-3CB5ACEE127A}"/>
              </a:ext>
            </a:extLst>
          </p:cNvPr>
          <p:cNvSpPr txBox="1">
            <a:spLocks/>
          </p:cNvSpPr>
          <p:nvPr/>
        </p:nvSpPr>
        <p:spPr>
          <a:xfrm>
            <a:off x="838200" y="1584251"/>
            <a:ext cx="10167257" cy="2693835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dirty="0"/>
              <a:t>A house is supplied by solar panels that produce 240 V AC, but the building’s appliances operate at 400 V.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b="1" dirty="0"/>
              <a:t>(a) </a:t>
            </a:r>
            <a:r>
              <a:rPr lang="en-GB" dirty="0"/>
              <a:t>Explain whether a step-up or step-down transformer is needed to connect the solar panels to the electrical system of the house.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A994AE8E-69BB-0480-405E-27E0EC3D1F1B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8D9DEF-0C66-6B44-6D41-C504B3D3F93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288205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1: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4906FCAC-E805-CBE5-0310-9E4F56C1DB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584251"/>
                <a:ext cx="9410700" cy="4206949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A house is supplied by solar panels that produce 240 V AC, but the building’s appliances operate at 400 V.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b="1" dirty="0"/>
                  <a:t>(b) </a:t>
                </a:r>
                <a:r>
                  <a:rPr lang="en-GB" dirty="0"/>
                  <a:t>The building requires 12 kW of power. Work out the current on the side of the transformer connected to the solar panels.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b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</a:br>
                <a: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First, convert 12 kW to W: </a:t>
                </a:r>
                <a14:m>
                  <m:oMath xmlns:m="http://schemas.openxmlformats.org/officeDocument/2006/math">
                    <m:r>
                      <a:rPr lang="en-GB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12 </m:t>
                    </m:r>
                    <m:r>
                      <m:rPr>
                        <m:sty m:val="p"/>
                      </m:rPr>
                      <a:rPr lang="en-GB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kW</m:t>
                    </m:r>
                    <m:r>
                      <a:rPr lang="en-GB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×1000=12 000 </m:t>
                    </m:r>
                    <m:r>
                      <m:rPr>
                        <m:nor/>
                      </m:rPr>
                      <a:rPr lang="en-GB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W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Cambria Math" panose="02040503050406030204" pitchFamily="18" charset="0"/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Then rearrange the power equation to solve for current: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𝐼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𝑃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𝑉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12 000 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W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240 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V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𝟓𝟎</m:t>
                      </m:r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A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4906FCAC-E805-CBE5-0310-9E4F56C1D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84251"/>
                <a:ext cx="9410700" cy="4206949"/>
              </a:xfrm>
              <a:prstGeom prst="rect">
                <a:avLst/>
              </a:prstGeom>
              <a:blipFill>
                <a:blip r:embed="rId3"/>
                <a:stretch>
                  <a:fillRect l="-65" r="-648" b="-2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DA1DFF1-05D9-9A2D-D262-05453D738ABD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5F4A37D-8599-5D2B-D40E-C0C7C811FA1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159202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BC3-A920-1744-4378-77EA2C9D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we will: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C64786-921D-E434-0361-3595FFD9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GB" dirty="0"/>
              <a:t>Explain key mathematical electricity science principles and their importance</a:t>
            </a:r>
          </a:p>
          <a:p>
            <a:pPr lvl="0"/>
            <a:r>
              <a:rPr lang="en-GB" dirty="0"/>
              <a:t>Describe and recall the rules of electrical circuits</a:t>
            </a:r>
          </a:p>
          <a:p>
            <a:pPr lvl="0"/>
            <a:r>
              <a:rPr lang="en-GB" dirty="0"/>
              <a:t>Calculate with and recall Ohm’s law (</a:t>
            </a:r>
            <a:r>
              <a:rPr lang="en-GB" i="1" dirty="0"/>
              <a:t>V</a:t>
            </a:r>
            <a:r>
              <a:rPr lang="en-GB" dirty="0"/>
              <a:t> = </a:t>
            </a:r>
            <a:r>
              <a:rPr lang="en-GB" i="1" dirty="0"/>
              <a:t>IR</a:t>
            </a:r>
            <a:r>
              <a:rPr lang="en-GB" dirty="0"/>
              <a:t>) for a variety of different scenarios</a:t>
            </a:r>
          </a:p>
          <a:p>
            <a:pPr lvl="0"/>
            <a:r>
              <a:rPr lang="en-GB" dirty="0"/>
              <a:t>Complete calculations involving key formulae</a:t>
            </a:r>
          </a:p>
          <a:p>
            <a:pPr lvl="0"/>
            <a:r>
              <a:rPr lang="en-GB" dirty="0"/>
              <a:t>Calculate problems involving electrical power and its relationship with voltage</a:t>
            </a:r>
          </a:p>
          <a:p>
            <a:pPr lvl="0"/>
            <a:r>
              <a:rPr lang="en-GB" dirty="0"/>
              <a:t>Calculate problems involving electrical power dissipation</a:t>
            </a:r>
          </a:p>
          <a:p>
            <a:pPr lvl="0"/>
            <a:r>
              <a:rPr lang="en-GB" dirty="0"/>
              <a:t>Describe the basics of transformers</a:t>
            </a:r>
          </a:p>
          <a:p>
            <a:r>
              <a:rPr lang="en-GB" dirty="0"/>
              <a:t>Calculate problems involving step-up and step-down transformers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0336A8-8E9F-6750-02CB-278E8B016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US" b="1" dirty="0"/>
              <a:t>MC4</a:t>
            </a:r>
            <a:r>
              <a:rPr lang="en-US" dirty="0"/>
              <a:t> Using rules and formulae</a:t>
            </a:r>
          </a:p>
          <a:p>
            <a:r>
              <a:rPr lang="en-US" b="1" dirty="0"/>
              <a:t>MC5 </a:t>
            </a:r>
            <a:r>
              <a:rPr lang="en-US" dirty="0"/>
              <a:t>Processing data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4F24BDA6-6834-D981-9725-FCDB965D1C5C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2B5C911-A184-73C2-0C62-541D48442EB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994206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1: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A3BD4530-04D3-0407-BA20-64783A9B96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584251"/>
                <a:ext cx="9410700" cy="4519369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A house is supplied by solar panels that produce 240 V AC, but the building’s appliances operate at 400 V.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b="1" dirty="0"/>
                  <a:t>(c) </a:t>
                </a:r>
                <a:r>
                  <a:rPr lang="en-GB" dirty="0"/>
                  <a:t>The building requires 12 kW of power. Work out the current on the side of the transformer connected to the house.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b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</a:br>
                <a: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First, convert 12 kW to W: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12 </m:t>
                    </m:r>
                    <m:r>
                      <m:rPr>
                        <m:sty m:val="p"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kW</m:t>
                    </m:r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×1000=12 000 </m:t>
                    </m:r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W</m:t>
                    </m:r>
                  </m:oMath>
                </a14:m>
                <a:endParaRPr lang="en-US" i="0" dirty="0">
                  <a:solidFill>
                    <a:schemeClr val="tx1"/>
                  </a:solidFill>
                  <a:latin typeface="Cambria Math" panose="02040503050406030204" pitchFamily="18" charset="0"/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Then rearrange the power equation to solve for current: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𝐼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𝑃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𝑉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12 000 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W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400 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V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𝟑𝟎</m:t>
                      </m:r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A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A3BD4530-04D3-0407-BA20-64783A9B9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84251"/>
                <a:ext cx="9410700" cy="4519369"/>
              </a:xfrm>
              <a:prstGeom prst="rect">
                <a:avLst/>
              </a:prstGeom>
              <a:blipFill>
                <a:blip r:embed="rId3"/>
                <a:stretch>
                  <a:fillRect l="-65" r="-6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8C53EA0-F19B-4898-DC9F-18F6ACAC5A8F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B10EE62-6659-3080-B658-87F324BA48F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12083092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270523"/>
                <a:ext cx="6044184" cy="4725163"/>
              </a:xfrm>
            </p:spPr>
            <p:txBody>
              <a:bodyPr>
                <a:noAutofit/>
              </a:bodyPr>
              <a:lstStyle/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 diagram shows a DC electric circuit.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8 </m:t>
                      </m:r>
                      <m:r>
                        <m:rPr>
                          <m:sty m:val="p"/>
                        </m:rPr>
                        <a:rPr lang="en-GB" i="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16 </m:t>
                      </m:r>
                      <m:r>
                        <m:rPr>
                          <m:sty m:val="p"/>
                        </m:rPr>
                        <a:rPr lang="en-GB" i="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24 </m:t>
                      </m:r>
                      <m:r>
                        <m:rPr>
                          <m:sty m:val="p"/>
                        </m:rPr>
                        <a:rPr lang="en-GB" i="0" dirty="0" err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Ω</m:t>
                      </m:r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 voltage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measurement across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shows a reading of 24 V.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(a)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Calculate the total circuit current.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(b)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Find the total resistance of the circuit, and hence calculate the total circuit voltage and the individual voltages across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dirty="0">
                  <a:solidFill>
                    <a:schemeClr val="tx1"/>
                  </a:solidFill>
                  <a:effectLst/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270523"/>
                <a:ext cx="6044184" cy="472516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Title 4">
            <a:extLst>
              <a:ext uri="{FF2B5EF4-FFF2-40B4-BE49-F238E27FC236}">
                <a16:creationId xmlns:a16="http://schemas.microsoft.com/office/drawing/2014/main" id="{BE50667C-0F99-B2A6-E54B-667FB58B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2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46FCBFF-D347-403F-B9A5-F6A015E9F6CE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0C0F695-631A-E79C-C23C-65442330391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5411556-5EBA-AF41-5FE7-F976F9E4ACD4}"/>
              </a:ext>
            </a:extLst>
          </p:cNvPr>
          <p:cNvGrpSpPr/>
          <p:nvPr/>
        </p:nvGrpSpPr>
        <p:grpSpPr>
          <a:xfrm>
            <a:off x="7106571" y="1389490"/>
            <a:ext cx="4317433" cy="3079404"/>
            <a:chOff x="7036367" y="1467294"/>
            <a:chExt cx="4317433" cy="3079404"/>
          </a:xfrm>
        </p:grpSpPr>
        <p:grpSp>
          <p:nvGrpSpPr>
            <p:cNvPr id="123" name="Group 122" descr="Diagram of a series circuit - one continuous loop which features a battery, and three resistors, each attached to a voltmeter.  Next to the first resistor is the following label - R1, and the voltmeter is labelled V1. &#10;Next to the second resistor is the following label - R2, and the voltmeter is labelled V2. Next to the third resistor is the following label - R3, and the voltmeter is labelled V3. &#10;Next to the second resistor is the following label - R3, and the voltmeter is labelled V3. ">
              <a:extLst>
                <a:ext uri="{FF2B5EF4-FFF2-40B4-BE49-F238E27FC236}">
                  <a16:creationId xmlns:a16="http://schemas.microsoft.com/office/drawing/2014/main" id="{121F5353-68BD-7DCD-3551-46ABFA64B388}"/>
                </a:ext>
              </a:extLst>
            </p:cNvPr>
            <p:cNvGrpSpPr/>
            <p:nvPr/>
          </p:nvGrpSpPr>
          <p:grpSpPr>
            <a:xfrm>
              <a:off x="7036367" y="1467294"/>
              <a:ext cx="4317433" cy="3079404"/>
              <a:chOff x="6923314" y="1530008"/>
              <a:chExt cx="4317433" cy="3079404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8E72A33C-9EBC-2831-9711-5574423509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4200" y="2359691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271B902-8711-0D6E-8DB0-FEE0695C7C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23314" y="3877080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8D4DD0-137D-3386-EE0B-20D0B3DB7303}"/>
                  </a:ext>
                </a:extLst>
              </p:cNvPr>
              <p:cNvGrpSpPr/>
              <p:nvPr/>
            </p:nvGrpSpPr>
            <p:grpSpPr>
              <a:xfrm>
                <a:off x="8455763" y="3496080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DCF8010A-74D9-0EE3-E4CF-E528A6766C55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403A9512-C493-C800-49F1-3FC1904CCE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14BB9F1A-0F3B-79E5-B45D-47476FB00F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95263B47-0BD9-4006-F0BB-C3F4DF79E305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3ACEA07F-B934-D816-385B-74BDA3BE58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7EE18A2-6BE0-3331-FA16-5C6CD02EB6FD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99215540-A828-6FD4-92F9-38F842B0F89A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E73771D-8039-B438-FE6A-5FFD63DB4E17}"/>
                  </a:ext>
                </a:extLst>
              </p:cNvPr>
              <p:cNvCxnSpPr/>
              <p:nvPr/>
            </p:nvCxnSpPr>
            <p:spPr>
              <a:xfrm rot="10800000">
                <a:off x="7376620" y="23594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2079A36-5CF3-EB75-6E5E-DBBB15587E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36593" y="2348442"/>
                <a:ext cx="3559" cy="151697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4D9147-9941-7074-DADF-9FD7056C030B}"/>
                  </a:ext>
                </a:extLst>
              </p:cNvPr>
              <p:cNvSpPr txBox="1"/>
              <p:nvPr/>
            </p:nvSpPr>
            <p:spPr>
              <a:xfrm>
                <a:off x="8844436" y="4147747"/>
                <a:ext cx="370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CD79EF5-12B0-3339-8667-242517764A36}"/>
                  </a:ext>
                </a:extLst>
              </p:cNvPr>
              <p:cNvSpPr txBox="1"/>
              <p:nvPr/>
            </p:nvSpPr>
            <p:spPr>
              <a:xfrm>
                <a:off x="7763502" y="259987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34CF7684-5EF8-EEED-32C7-6519C0CE08DB}"/>
                  </a:ext>
                </a:extLst>
              </p:cNvPr>
              <p:cNvGrpSpPr/>
              <p:nvPr/>
            </p:nvGrpSpPr>
            <p:grpSpPr>
              <a:xfrm>
                <a:off x="7492411" y="1541989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BB05045C-E08E-D0D8-2565-33BF1190D8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7517EB12-4133-9525-444D-F8480EBA3452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497791F5-1FF3-B669-2A3D-89C3B087A0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66F2D9B5-77A8-C994-5BBD-E45B00DB57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AE981565-921D-46D6-EF00-F2A88AFE07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39586E39-399F-FF31-E81F-D2F15B5D9038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5896ED2-26A8-3F2C-AD56-1C81C682A189}"/>
                  </a:ext>
                </a:extLst>
              </p:cNvPr>
              <p:cNvSpPr txBox="1"/>
              <p:nvPr/>
            </p:nvSpPr>
            <p:spPr>
              <a:xfrm>
                <a:off x="8921117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2918E40-E193-8B1F-5960-C9F68E31DF0C}"/>
                  </a:ext>
                </a:extLst>
              </p:cNvPr>
              <p:cNvSpPr txBox="1"/>
              <p:nvPr/>
            </p:nvSpPr>
            <p:spPr>
              <a:xfrm>
                <a:off x="10153683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FDC952CB-D0B4-2CE3-BD75-9E38E1E88D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27189" y="2348442"/>
                <a:ext cx="8950" cy="154821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BFD9CF09-E7E1-70ED-25C1-7BAECA5551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70238" y="3861799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14B887A-AA15-3F8B-EA09-B272E053C8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5822" y="2360780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D335682E-1333-0156-8FF5-A370C6F4B891}"/>
                  </a:ext>
                </a:extLst>
              </p:cNvPr>
              <p:cNvGrpSpPr/>
              <p:nvPr/>
            </p:nvGrpSpPr>
            <p:grpSpPr>
              <a:xfrm>
                <a:off x="8633318" y="1536242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0621A148-9E0D-6422-0625-F11E488CFE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06B5B90D-1177-B07F-F769-9687A028FE02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C8436564-44A2-FDD7-4FBC-90C68CCDC4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D7F65B05-906C-88F6-4F2A-A025EFC13B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BF0D4931-AF2B-9FA5-8136-F1896B0F97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1EE536A3-0782-2758-B887-AEBDFC64CB30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654FAFC4-6B9E-5CE4-6D05-DFB91D2BF7C8}"/>
                  </a:ext>
                </a:extLst>
              </p:cNvPr>
              <p:cNvGrpSpPr/>
              <p:nvPr/>
            </p:nvGrpSpPr>
            <p:grpSpPr>
              <a:xfrm>
                <a:off x="9889206" y="1530008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DA28A11F-8E4E-CBAA-2D9D-6E813E046F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C081B19-A4AA-C66F-4BDF-0D8C0661FC5F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BCD35F30-3B6F-34A9-C19D-64B17D750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7921CBA5-FE15-E85C-516D-A453CBB6AE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6FFE3EE3-6078-46C7-66CD-F320242DBE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2B647EA4-C2FC-00F5-A01C-50324F40B129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3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ACB7F64-6D26-DE7B-21BF-87C4CDF88EF2}"/>
                </a:ext>
              </a:extLst>
            </p:cNvPr>
            <p:cNvGrpSpPr/>
            <p:nvPr/>
          </p:nvGrpSpPr>
          <p:grpSpPr>
            <a:xfrm>
              <a:off x="7660554" y="2181760"/>
              <a:ext cx="1092951" cy="215232"/>
              <a:chOff x="3295685" y="2171587"/>
              <a:chExt cx="1394890" cy="288985"/>
            </a:xfrm>
          </p:grpSpPr>
          <p:grpSp>
            <p:nvGrpSpPr>
              <p:cNvPr id="7" name="Group 6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1E4A708A-B0EA-11DD-1A2B-E43C56EDE4E2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156CAE6-AFC4-E7A9-FEE7-DF289B48F7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D5C43EC4-D08B-97E4-DCA0-34519A2DC0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A5734304-E72E-C39D-0161-7B97424BE2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89F31C50-5BEE-D77D-3AD9-1F0476CC74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401B55BE-6B87-C5EE-4C51-FA0F64577B2E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F787141-4F80-947A-F5A5-DB6ABDE891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491638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1425919-4908-7459-6C72-96AB51457C4E}"/>
                </a:ext>
              </a:extLst>
            </p:cNvPr>
            <p:cNvGrpSpPr/>
            <p:nvPr/>
          </p:nvGrpSpPr>
          <p:grpSpPr>
            <a:xfrm>
              <a:off x="8743736" y="2183417"/>
              <a:ext cx="1278152" cy="215232"/>
              <a:chOff x="3295685" y="2171587"/>
              <a:chExt cx="1631255" cy="288985"/>
            </a:xfrm>
          </p:grpSpPr>
          <p:grpSp>
            <p:nvGrpSpPr>
              <p:cNvPr id="38" name="Group 37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287CEC7A-F877-35DD-0787-7540C9FB1402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5FA97728-E7AF-F4A4-03A9-C4216F1620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A71C9B9F-5D0D-22B9-A461-4657E95FFA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113E1D2-AD04-D8A5-56A0-0F62064D65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5DFC5736-4173-4572-799C-FA29F39D5C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0475914F-2FAF-CE2F-C025-78C1CFB96D47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53F4FE9-EAAC-1C9E-8FF9-CC028D3AED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728003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D248D2F-9FA7-81C4-4A4F-84FA781B0F37}"/>
                </a:ext>
              </a:extLst>
            </p:cNvPr>
            <p:cNvGrpSpPr/>
            <p:nvPr/>
          </p:nvGrpSpPr>
          <p:grpSpPr>
            <a:xfrm>
              <a:off x="10000310" y="2182860"/>
              <a:ext cx="957821" cy="215232"/>
              <a:chOff x="3295685" y="2171587"/>
              <a:chExt cx="1222429" cy="288985"/>
            </a:xfrm>
          </p:grpSpPr>
          <p:grpSp>
            <p:nvGrpSpPr>
              <p:cNvPr id="46" name="Group 4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93D81C73-BB26-6F85-DD63-38ED1C54201E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8C3F10AF-E3DE-3365-8EFA-EC4DC5D2A1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3469FA4E-C33F-CA9D-CF1F-C3803DDCC5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A40A8048-1DCE-D84A-AF94-453841C01B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B0F60DC2-36ED-F898-6F57-A0FC30BBE5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7B7ADFAA-2683-DBC2-E2CF-DAB119D3FA2F}"/>
                    </a:ext>
                  </a:extLst>
                </p:cNvPr>
                <p:cNvCxnSpPr/>
                <p:nvPr/>
              </p:nvCxnSpPr>
              <p:spPr>
                <a:xfrm>
                  <a:off x="6757665" y="2344204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3AD1B31-A3C1-73B5-16C2-38C13FF78662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50036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2: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F1EA916C-1749-6005-F77F-687C77C77C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493921"/>
              </p:ext>
            </p:extLst>
          </p:nvPr>
        </p:nvGraphicFramePr>
        <p:xfrm>
          <a:off x="4922328" y="4799420"/>
          <a:ext cx="353723" cy="763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1094" imgH="390614" progId="Equation.DSMT4">
                  <p:embed/>
                </p:oleObj>
              </mc:Choice>
              <mc:Fallback>
                <p:oleObj name="Equation" r:id="rId3" imgW="181094" imgH="39061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2328" y="4799420"/>
                        <a:ext cx="353723" cy="763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2" name="Content Placeholder 5">
                <a:extLst>
                  <a:ext uri="{FF2B5EF4-FFF2-40B4-BE49-F238E27FC236}">
                    <a16:creationId xmlns:a16="http://schemas.microsoft.com/office/drawing/2014/main" id="{E7BF5C36-FF21-20B9-38B3-3EDA1990B0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270523"/>
                <a:ext cx="6044184" cy="472516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r>
                  <a:rPr lang="en-GB" dirty="0"/>
                  <a:t>The diagram shows a DC electric circuit.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 8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 16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= 24 </m:t>
                      </m:r>
                      <m:r>
                        <m:rPr>
                          <m:sty m:val="p"/>
                        </m:rPr>
                        <a:rPr lang="en-GB" dirty="0" err="1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r>
                  <a:rPr lang="en-GB" dirty="0"/>
                  <a:t>A voltage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GB" dirty="0"/>
                  <a:t> measurement across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GB" dirty="0"/>
                  <a:t> shows a reading of 24 V.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r>
                  <a:rPr lang="en-GB" b="1" dirty="0"/>
                  <a:t>(a) </a:t>
                </a:r>
                <a:r>
                  <a:rPr lang="en-GB" dirty="0"/>
                  <a:t>Calculate the total circuit current.</a:t>
                </a:r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endParaRPr lang="en-GB" dirty="0"/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r>
                  <a:rPr lang="en-GB" dirty="0"/>
                  <a:t>Use Ohm’s Law to find the current through </a:t>
                </a:r>
                <a:r>
                  <a:rPr lang="en-GB" i="1" dirty="0"/>
                  <a:t>R</a:t>
                </a:r>
                <a:r>
                  <a:rPr lang="en-GB" baseline="-25000" dirty="0"/>
                  <a:t>1</a:t>
                </a:r>
                <a:r>
                  <a:rPr lang="en-GB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24 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A 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2" name="Content Placeholder 5">
                <a:extLst>
                  <a:ext uri="{FF2B5EF4-FFF2-40B4-BE49-F238E27FC236}">
                    <a16:creationId xmlns:a16="http://schemas.microsoft.com/office/drawing/2014/main" id="{E7BF5C36-FF21-20B9-38B3-3EDA1990B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270523"/>
                <a:ext cx="6044184" cy="47251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>
            <a:extLst>
              <a:ext uri="{FF2B5EF4-FFF2-40B4-BE49-F238E27FC236}">
                <a16:creationId xmlns:a16="http://schemas.microsoft.com/office/drawing/2014/main" id="{8B5D1618-632B-1FA1-2C51-2BD3332F8776}"/>
              </a:ext>
            </a:extLst>
          </p:cNvPr>
          <p:cNvSpPr txBox="1"/>
          <p:nvPr/>
        </p:nvSpPr>
        <p:spPr>
          <a:xfrm>
            <a:off x="7662149" y="2832215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49D15321-0164-ABD0-716F-7490DD1FB822}"/>
              </a:ext>
            </a:extLst>
          </p:cNvPr>
          <p:cNvCxnSpPr>
            <a:cxnSpLocks/>
          </p:cNvCxnSpPr>
          <p:nvPr/>
        </p:nvCxnSpPr>
        <p:spPr>
          <a:xfrm>
            <a:off x="8086458" y="3100865"/>
            <a:ext cx="41649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ECFFDD85-3379-716E-8AF9-2A86B0101E47}"/>
              </a:ext>
            </a:extLst>
          </p:cNvPr>
          <p:cNvSpPr txBox="1"/>
          <p:nvPr/>
        </p:nvSpPr>
        <p:spPr>
          <a:xfrm>
            <a:off x="7966069" y="3852959"/>
            <a:ext cx="28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1D256BAC-C0C5-965A-8947-4C496CE19A3C}"/>
              </a:ext>
            </a:extLst>
          </p:cNvPr>
          <p:cNvCxnSpPr>
            <a:cxnSpLocks/>
          </p:cNvCxnSpPr>
          <p:nvPr/>
        </p:nvCxnSpPr>
        <p:spPr>
          <a:xfrm flipH="1">
            <a:off x="7391497" y="4068366"/>
            <a:ext cx="54130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Content Placeholder 5">
                <a:extLst>
                  <a:ext uri="{FF2B5EF4-FFF2-40B4-BE49-F238E27FC236}">
                    <a16:creationId xmlns:a16="http://schemas.microsoft.com/office/drawing/2014/main" id="{69A45792-9B9F-C2D7-AAEA-2C57A4D202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74280" y="4461192"/>
                <a:ext cx="6046290" cy="15722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This is a series circuit, so the current is the same through all paths, therefore the total current is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dirty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dirty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96" name="Content Placeholder 5">
                <a:extLst>
                  <a:ext uri="{FF2B5EF4-FFF2-40B4-BE49-F238E27FC236}">
                    <a16:creationId xmlns:a16="http://schemas.microsoft.com/office/drawing/2014/main" id="{69A45792-9B9F-C2D7-AAEA-2C57A4D20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280" y="4461192"/>
                <a:ext cx="6046290" cy="1572228"/>
              </a:xfrm>
              <a:prstGeom prst="rect">
                <a:avLst/>
              </a:prstGeom>
              <a:blipFill>
                <a:blip r:embed="rId6"/>
                <a:stretch>
                  <a:fillRect l="-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 Placeholder 14">
            <a:extLst>
              <a:ext uri="{FF2B5EF4-FFF2-40B4-BE49-F238E27FC236}">
                <a16:creationId xmlns:a16="http://schemas.microsoft.com/office/drawing/2014/main" id="{3DD943D2-E163-4EE2-2017-92176ED10143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7FA7C34-14E4-729D-0FD1-36FD3C62B9E9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B4E6EB-BD2F-6B47-79BB-148CBBD4BC0D}"/>
              </a:ext>
            </a:extLst>
          </p:cNvPr>
          <p:cNvGrpSpPr/>
          <p:nvPr/>
        </p:nvGrpSpPr>
        <p:grpSpPr>
          <a:xfrm>
            <a:off x="7090242" y="1381788"/>
            <a:ext cx="4317433" cy="3079404"/>
            <a:chOff x="7036367" y="1467294"/>
            <a:chExt cx="4317433" cy="3079404"/>
          </a:xfrm>
        </p:grpSpPr>
        <p:grpSp>
          <p:nvGrpSpPr>
            <p:cNvPr id="21" name="Group 20" descr="Diagram of a series circuit - one continuous loop which features a battery, and three resistors, each attached to a voltmeter.  Next to the first resistor is the following label - R1, and the voltmeter is labelled V1. &#10;Next to the second resistor is the following label - R2, and the voltmeter is labelled V2. Next to the third resistor is the following label - R3, and the voltmeter is labelled V3. &#10;Next to the second resistor is the following label - R3, and the voltmeter is labelled V3. ">
              <a:extLst>
                <a:ext uri="{FF2B5EF4-FFF2-40B4-BE49-F238E27FC236}">
                  <a16:creationId xmlns:a16="http://schemas.microsoft.com/office/drawing/2014/main" id="{BEC20FAA-01CD-3FED-BAA7-00486C312F45}"/>
                </a:ext>
              </a:extLst>
            </p:cNvPr>
            <p:cNvGrpSpPr/>
            <p:nvPr/>
          </p:nvGrpSpPr>
          <p:grpSpPr>
            <a:xfrm>
              <a:off x="7036367" y="1467294"/>
              <a:ext cx="4317433" cy="3079404"/>
              <a:chOff x="6923314" y="1530008"/>
              <a:chExt cx="4317433" cy="3079404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970F09E4-AC4B-4182-C79F-8265039DEE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4200" y="2359691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03104B94-E61E-35F6-69DF-E30B095AA1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23314" y="3877080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5C574E2D-63A2-708B-0B33-BC2774199DF1}"/>
                  </a:ext>
                </a:extLst>
              </p:cNvPr>
              <p:cNvGrpSpPr/>
              <p:nvPr/>
            </p:nvGrpSpPr>
            <p:grpSpPr>
              <a:xfrm>
                <a:off x="8455763" y="3496080"/>
                <a:ext cx="1262672" cy="635000"/>
                <a:chOff x="2834368" y="2324100"/>
                <a:chExt cx="1262672" cy="635000"/>
              </a:xfrm>
            </p:grpSpPr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5E2E5A65-D50A-28BB-C536-9418EA420B16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2672" cy="520700"/>
                  <a:chOff x="2834368" y="2438400"/>
                  <a:chExt cx="1262672" cy="520700"/>
                </a:xfrm>
              </p:grpSpPr>
              <p:cxnSp>
                <p:nvCxnSpPr>
                  <p:cNvPr id="147" name="Straight Connector 146">
                    <a:extLst>
                      <a:ext uri="{FF2B5EF4-FFF2-40B4-BE49-F238E27FC236}">
                        <a16:creationId xmlns:a16="http://schemas.microsoft.com/office/drawing/2014/main" id="{3A20C1B3-08CC-9A8D-251B-F5796E7100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>
                    <a:extLst>
                      <a:ext uri="{FF2B5EF4-FFF2-40B4-BE49-F238E27FC236}">
                        <a16:creationId xmlns:a16="http://schemas.microsoft.com/office/drawing/2014/main" id="{55023DE0-3FEC-9232-1B76-05F1811CA7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454399" y="2689819"/>
                    <a:ext cx="642641" cy="7588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>
                    <a:extLst>
                      <a:ext uri="{FF2B5EF4-FFF2-40B4-BE49-F238E27FC236}">
                        <a16:creationId xmlns:a16="http://schemas.microsoft.com/office/drawing/2014/main" id="{D86435B7-91F2-5E2E-D93B-F94FE9FF4EFA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Straight Connector 149">
                    <a:extLst>
                      <a:ext uri="{FF2B5EF4-FFF2-40B4-BE49-F238E27FC236}">
                        <a16:creationId xmlns:a16="http://schemas.microsoft.com/office/drawing/2014/main" id="{91B589B3-4078-9428-12A2-C7E73201EB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79860724-0512-648F-FE02-A928208D79C4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97F41E87-9DC0-E335-0256-74B19E26BB96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E1AD77A5-2C3B-F6C9-7971-E70CD8511331}"/>
                  </a:ext>
                </a:extLst>
              </p:cNvPr>
              <p:cNvCxnSpPr/>
              <p:nvPr/>
            </p:nvCxnSpPr>
            <p:spPr>
              <a:xfrm rot="10800000">
                <a:off x="7376620" y="23594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11237A6A-65DF-7E91-F327-5D27771812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36593" y="2348442"/>
                <a:ext cx="3559" cy="151697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1797884-7F2C-DEBA-3BDD-1670752D7CE8}"/>
                  </a:ext>
                </a:extLst>
              </p:cNvPr>
              <p:cNvSpPr txBox="1"/>
              <p:nvPr/>
            </p:nvSpPr>
            <p:spPr>
              <a:xfrm>
                <a:off x="8844436" y="4147747"/>
                <a:ext cx="370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649C65C-E9E2-5AE0-9104-71C7D66DBFDE}"/>
                  </a:ext>
                </a:extLst>
              </p:cNvPr>
              <p:cNvSpPr txBox="1"/>
              <p:nvPr/>
            </p:nvSpPr>
            <p:spPr>
              <a:xfrm>
                <a:off x="7763502" y="259987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FE1AC031-D698-3C0C-EBFD-F2D4DDE8C692}"/>
                  </a:ext>
                </a:extLst>
              </p:cNvPr>
              <p:cNvGrpSpPr/>
              <p:nvPr/>
            </p:nvGrpSpPr>
            <p:grpSpPr>
              <a:xfrm>
                <a:off x="7492411" y="1541989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50993D35-6273-AFF1-A3CC-5338AF9B1F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0E763717-2AE1-5430-916F-3DAC1EF0F6A2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1A19A8D7-7E80-480C-81E6-1ADDB36670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1419DBA1-BCA2-CB8F-4B65-FF591BFBB3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CAD77037-D477-8AE9-3491-70DFDD756B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C32FD0E6-97DE-1B6E-D6FD-58B1092ACABC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E283CFD9-FB5F-E73B-ECBF-1DBBC3341790}"/>
                  </a:ext>
                </a:extLst>
              </p:cNvPr>
              <p:cNvSpPr txBox="1"/>
              <p:nvPr/>
            </p:nvSpPr>
            <p:spPr>
              <a:xfrm>
                <a:off x="8921117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A15C54A-51C8-D213-5952-3E20E04B27A4}"/>
                  </a:ext>
                </a:extLst>
              </p:cNvPr>
              <p:cNvSpPr txBox="1"/>
              <p:nvPr/>
            </p:nvSpPr>
            <p:spPr>
              <a:xfrm>
                <a:off x="10153683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8876603-02C1-D7B2-C9B6-E434335E76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27189" y="2348442"/>
                <a:ext cx="8950" cy="154821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256B6CA4-07FA-2547-AEBB-37C028C963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70238" y="3861799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9383FEF3-6BC2-17B3-E373-6C514BA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5822" y="2360780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B5F09577-F427-2383-E705-CFEFB8FFA008}"/>
                  </a:ext>
                </a:extLst>
              </p:cNvPr>
              <p:cNvGrpSpPr/>
              <p:nvPr/>
            </p:nvGrpSpPr>
            <p:grpSpPr>
              <a:xfrm>
                <a:off x="8633318" y="1536242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7D4A846B-C3FA-280D-20DB-D6B43407B2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437B9B02-647A-FF6E-F9C3-55D5EDE3D510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CA610920-9A49-627E-D379-081C25882A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F687B76F-39F4-26A5-543E-28703A1BE5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0133488C-EB82-8F9C-E1C8-F3B5B3670C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2476E8E0-1555-9F93-2FC3-2DA3407D4492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B8EDB84E-DE4E-9754-3DB3-4B340B728FA5}"/>
                  </a:ext>
                </a:extLst>
              </p:cNvPr>
              <p:cNvGrpSpPr/>
              <p:nvPr/>
            </p:nvGrpSpPr>
            <p:grpSpPr>
              <a:xfrm>
                <a:off x="9889206" y="1530008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BBC510E7-ABC1-DD8A-E526-A69292C6AA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898D3F69-9A50-EA81-6F21-399AFA0134AF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8CF02DA9-5325-CB5A-1E01-8C86F3B313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6480A7D-4204-A0DA-7D6D-D320475A54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56D64CE-3941-409A-A390-907FC4A25B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C28675E5-631A-365A-9ECB-5CF881F1E375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3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6F7B3AC-5B82-406A-3AA8-8D44A16FB9D2}"/>
                </a:ext>
              </a:extLst>
            </p:cNvPr>
            <p:cNvGrpSpPr/>
            <p:nvPr/>
          </p:nvGrpSpPr>
          <p:grpSpPr>
            <a:xfrm>
              <a:off x="7660554" y="2181760"/>
              <a:ext cx="1092951" cy="215232"/>
              <a:chOff x="3295685" y="2171587"/>
              <a:chExt cx="1394890" cy="288985"/>
            </a:xfrm>
          </p:grpSpPr>
          <p:grpSp>
            <p:nvGrpSpPr>
              <p:cNvPr id="104" name="Group 103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DBF1996C-8714-2EAB-DE6B-D855BA25EFE5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9EA9F75E-A050-37D4-88EC-C6264240B9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0AE3CCC8-6E58-BFFA-503E-54E394550C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C2E2C297-8E32-9470-8102-ADB0D3DA3A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36AE092C-779C-D082-1D90-FE975C29EA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5FA07DA3-134F-1B6A-094D-A3C149896035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2ADEDF30-BA19-BA25-1F27-E070261DA7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491638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51A2255B-F813-C850-10C3-32CB087A9DFE}"/>
                </a:ext>
              </a:extLst>
            </p:cNvPr>
            <p:cNvGrpSpPr/>
            <p:nvPr/>
          </p:nvGrpSpPr>
          <p:grpSpPr>
            <a:xfrm>
              <a:off x="8743736" y="2183417"/>
              <a:ext cx="1278152" cy="215232"/>
              <a:chOff x="3295685" y="2171587"/>
              <a:chExt cx="1631255" cy="288985"/>
            </a:xfrm>
          </p:grpSpPr>
          <p:grpSp>
            <p:nvGrpSpPr>
              <p:cNvPr id="97" name="Group 96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071E1186-1CCA-3B8E-737C-2BA2067BF8FC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2EA5E2D1-946C-FDFF-FBAA-6FF05BFCF7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EF1FDC1D-4ADE-1357-9B89-7918B74A1E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E629D525-EC13-E839-FEF7-69A33FD716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039E465C-0764-AB54-D7A9-9AB7CA5CFE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7839B5EE-1D43-6B56-3AC8-E5AAF1052AA6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0E5067F1-8DC1-E903-F99B-5851EEDEA0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728003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8E3635B1-1DCC-7C7C-6054-149D7D3739C7}"/>
                </a:ext>
              </a:extLst>
            </p:cNvPr>
            <p:cNvGrpSpPr/>
            <p:nvPr/>
          </p:nvGrpSpPr>
          <p:grpSpPr>
            <a:xfrm>
              <a:off x="10000310" y="2182860"/>
              <a:ext cx="957821" cy="215232"/>
              <a:chOff x="3295685" y="2171587"/>
              <a:chExt cx="1222429" cy="288985"/>
            </a:xfrm>
          </p:grpSpPr>
          <p:grpSp>
            <p:nvGrpSpPr>
              <p:cNvPr id="89" name="Group 88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7D805206-1C5F-7DE1-ACCC-6F4634B23CEF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F776DEC5-9CC1-5860-0864-5422B77CBA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8AD92F8B-E48D-421B-5703-A2526C6167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941197EB-D562-56D7-2F73-0087614D95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CAA9D5A8-4E0D-D8F9-FAE5-91326DBA77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6B75D652-4848-F6C8-DC61-27E8AEB9C785}"/>
                    </a:ext>
                  </a:extLst>
                </p:cNvPr>
                <p:cNvCxnSpPr/>
                <p:nvPr/>
              </p:nvCxnSpPr>
              <p:spPr>
                <a:xfrm>
                  <a:off x="6757665" y="2344204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3C63397-BFC0-45B9-022E-31955B184951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31409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2: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494975C9-D0FF-E78B-BA15-5155B3C58E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270523"/>
                <a:ext cx="6044184" cy="34170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The diagram shows a DC electric circuit.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8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16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24 </m:t>
                      </m:r>
                      <m:r>
                        <m:rPr>
                          <m:sty m:val="p"/>
                        </m:rPr>
                        <a:rPr lang="en-GB" dirty="0" err="1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b="1" dirty="0"/>
                  <a:t>(b) </a:t>
                </a:r>
                <a:r>
                  <a:rPr lang="en-GB" dirty="0"/>
                  <a:t>Find the total resistance of the circuit, and hence calculate the total circuit voltage and the individual voltages across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GB" dirty="0"/>
                  <a:t> and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494975C9-D0FF-E78B-BA15-5155B3C58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270523"/>
                <a:ext cx="6044184" cy="3417091"/>
              </a:xfrm>
              <a:prstGeom prst="rect">
                <a:avLst/>
              </a:prstGeom>
              <a:blipFill>
                <a:blip r:embed="rId3"/>
                <a:stretch>
                  <a:fillRect r="-9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Content Placeholder 5">
                <a:extLst>
                  <a:ext uri="{FF2B5EF4-FFF2-40B4-BE49-F238E27FC236}">
                    <a16:creationId xmlns:a16="http://schemas.microsoft.com/office/drawing/2014/main" id="{4F358DD9-A6DF-5D32-C7E6-FD98674F5C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8" y="4535462"/>
                <a:ext cx="5727193" cy="15722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Resistance in series are additive: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GB" i="1" kern="100" dirty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n-US" i="0" kern="100" baseline="-25000" dirty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total</m:t>
                      </m:r>
                      <m:r>
                        <a:rPr lang="en-GB" i="1" kern="100" dirty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 kern="100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i="1" kern="1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b="0" i="1" kern="10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                 </m:t>
                      </m:r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</m:t>
                      </m:r>
                      <m:r>
                        <a:rPr lang="en-US" b="0" i="0" kern="10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kern="10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+16</m:t>
                      </m:r>
                      <m:r>
                        <a:rPr lang="en-US" b="0" i="1" kern="10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+24</m:t>
                      </m:r>
                      <m:r>
                        <a:rPr lang="en-US" b="0" i="0" kern="10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1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𝟒𝟖</m:t>
                      </m:r>
                      <m:r>
                        <a:rPr lang="en-US" b="1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1" i="1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𝛀</m:t>
                      </m:r>
                    </m:oMath>
                  </m:oMathPara>
                </a14:m>
                <a:endParaRPr lang="en-US" b="1" kern="1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84" name="Content Placeholder 5">
                <a:extLst>
                  <a:ext uri="{FF2B5EF4-FFF2-40B4-BE49-F238E27FC236}">
                    <a16:creationId xmlns:a16="http://schemas.microsoft.com/office/drawing/2014/main" id="{4F358DD9-A6DF-5D32-C7E6-FD98674F5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4535462"/>
                <a:ext cx="5727193" cy="15722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Content Placeholder 5">
                <a:extLst>
                  <a:ext uri="{FF2B5EF4-FFF2-40B4-BE49-F238E27FC236}">
                    <a16:creationId xmlns:a16="http://schemas.microsoft.com/office/drawing/2014/main" id="{906A01C0-D65B-8D65-0B16-BDC07AE840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70434" y="4629018"/>
                <a:ext cx="6046290" cy="1572228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The total voltage is given by 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i="1" dirty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×48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kern="1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GB" dirty="0"/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85" name="Content Placeholder 5">
                <a:extLst>
                  <a:ext uri="{FF2B5EF4-FFF2-40B4-BE49-F238E27FC236}">
                    <a16:creationId xmlns:a16="http://schemas.microsoft.com/office/drawing/2014/main" id="{906A01C0-D65B-8D65-0B16-BDC07AE84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434" y="4629018"/>
                <a:ext cx="6046290" cy="1572228"/>
              </a:xfrm>
              <a:prstGeom prst="rect">
                <a:avLst/>
              </a:prstGeom>
              <a:blipFill>
                <a:blip r:embed="rId5"/>
                <a:stretch>
                  <a:fillRect l="-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 Placeholder 14">
            <a:extLst>
              <a:ext uri="{FF2B5EF4-FFF2-40B4-BE49-F238E27FC236}">
                <a16:creationId xmlns:a16="http://schemas.microsoft.com/office/drawing/2014/main" id="{5339E5F1-319F-184B-8C5B-8CFFEC1CD81C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CC5E27F-3CB9-4E97-2354-A055B1FB28DA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61234B-E280-EE1B-7C12-F222868A097A}"/>
              </a:ext>
            </a:extLst>
          </p:cNvPr>
          <p:cNvGrpSpPr/>
          <p:nvPr/>
        </p:nvGrpSpPr>
        <p:grpSpPr>
          <a:xfrm>
            <a:off x="7385704" y="1543494"/>
            <a:ext cx="4317433" cy="3079404"/>
            <a:chOff x="7036367" y="1467294"/>
            <a:chExt cx="4317433" cy="3079404"/>
          </a:xfrm>
        </p:grpSpPr>
        <p:grpSp>
          <p:nvGrpSpPr>
            <p:cNvPr id="79" name="Group 78" descr="Diagram of a series circuit - one continuous loop which features a battery, and three resistors, each attached to a voltmeter.  Next to the first resistor is the following label - R1, and the voltmeter is labelled V1. &#10;Next to the second resistor is the following label - R2, and the voltmeter is labelled V2. Next to the third resistor is the following label - R3, and the voltmeter is labelled V3. &#10;Next to the second resistor is the following label - R3, and the voltmeter is labelled V3. ">
              <a:extLst>
                <a:ext uri="{FF2B5EF4-FFF2-40B4-BE49-F238E27FC236}">
                  <a16:creationId xmlns:a16="http://schemas.microsoft.com/office/drawing/2014/main" id="{EF9B99E9-2A6B-1AD5-C825-75A0553DF93D}"/>
                </a:ext>
              </a:extLst>
            </p:cNvPr>
            <p:cNvGrpSpPr/>
            <p:nvPr/>
          </p:nvGrpSpPr>
          <p:grpSpPr>
            <a:xfrm>
              <a:off x="7036367" y="1467294"/>
              <a:ext cx="4317433" cy="3079404"/>
              <a:chOff x="6923314" y="1530008"/>
              <a:chExt cx="4317433" cy="3079404"/>
            </a:xfrm>
          </p:grpSpPr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0A0C15E-73DA-F7BF-D0C5-5D3CDB817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4200" y="2359691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34AB5B64-F2BC-856C-BBAC-1E6139D8AB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23314" y="3877080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4ADA14EA-2CBC-46CD-2E86-78EAB62BB549}"/>
                  </a:ext>
                </a:extLst>
              </p:cNvPr>
              <p:cNvGrpSpPr/>
              <p:nvPr/>
            </p:nvGrpSpPr>
            <p:grpSpPr>
              <a:xfrm>
                <a:off x="8455763" y="3496080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C1EC0495-E65D-41C5-643B-41F206C0C8A5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500D51EB-5B74-F613-2EE6-44501EF0CA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>
                    <a:extLst>
                      <a:ext uri="{FF2B5EF4-FFF2-40B4-BE49-F238E27FC236}">
                        <a16:creationId xmlns:a16="http://schemas.microsoft.com/office/drawing/2014/main" id="{7DD565DC-E222-ED3D-4043-DEE76E30BF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>
                    <a:extLst>
                      <a:ext uri="{FF2B5EF4-FFF2-40B4-BE49-F238E27FC236}">
                        <a16:creationId xmlns:a16="http://schemas.microsoft.com/office/drawing/2014/main" id="{5617A6A3-5E35-B0CB-843F-1A94EA16353F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>
                    <a:extLst>
                      <a:ext uri="{FF2B5EF4-FFF2-40B4-BE49-F238E27FC236}">
                        <a16:creationId xmlns:a16="http://schemas.microsoft.com/office/drawing/2014/main" id="{CC2D36FF-3525-B990-455F-F490FBCB29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62409DD4-38B4-B1A7-43AD-F83CD475B79F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321B2E6B-621C-35F5-8CA2-5F1AA6476BB3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38AA3115-76D4-4961-58CA-D18671F9AB34}"/>
                  </a:ext>
                </a:extLst>
              </p:cNvPr>
              <p:cNvCxnSpPr/>
              <p:nvPr/>
            </p:nvCxnSpPr>
            <p:spPr>
              <a:xfrm rot="10800000">
                <a:off x="7376620" y="23594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DFB22638-E1FB-71AB-BF3A-20332DA3A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36593" y="2348442"/>
                <a:ext cx="3559" cy="151697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90053529-24DC-A107-7E14-917FBC25C5E6}"/>
                  </a:ext>
                </a:extLst>
              </p:cNvPr>
              <p:cNvSpPr txBox="1"/>
              <p:nvPr/>
            </p:nvSpPr>
            <p:spPr>
              <a:xfrm>
                <a:off x="8844436" y="4147747"/>
                <a:ext cx="370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91B7F5E3-ED5D-F103-CC4D-410ED0813A18}"/>
                  </a:ext>
                </a:extLst>
              </p:cNvPr>
              <p:cNvSpPr txBox="1"/>
              <p:nvPr/>
            </p:nvSpPr>
            <p:spPr>
              <a:xfrm>
                <a:off x="7763502" y="259987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7EA79A25-CCB5-5272-CFC5-56DEA1F42A27}"/>
                  </a:ext>
                </a:extLst>
              </p:cNvPr>
              <p:cNvGrpSpPr/>
              <p:nvPr/>
            </p:nvGrpSpPr>
            <p:grpSpPr>
              <a:xfrm>
                <a:off x="7492411" y="1541989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3D7B5BEC-AB96-7F3C-5711-4C678804B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302BA5BB-39CC-07E3-6B0F-3267A5E16EE4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C89E0F28-4272-3AFB-F50C-74054D2BA6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AEDFA116-8ADF-5F0F-2C22-55C7740AFA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6AAD0984-2716-F030-05DF-5705114AAE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E156178F-28EA-3B16-143C-FC39E5C43282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DF2D8A26-C69B-16E5-C106-7EBADE1A201C}"/>
                  </a:ext>
                </a:extLst>
              </p:cNvPr>
              <p:cNvSpPr txBox="1"/>
              <p:nvPr/>
            </p:nvSpPr>
            <p:spPr>
              <a:xfrm>
                <a:off x="8921117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160BDACE-8D4C-DA87-1E69-FA83A5EF3D3E}"/>
                  </a:ext>
                </a:extLst>
              </p:cNvPr>
              <p:cNvSpPr txBox="1"/>
              <p:nvPr/>
            </p:nvSpPr>
            <p:spPr>
              <a:xfrm>
                <a:off x="10153683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C32B62E8-4428-2184-8771-4E493B088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27189" y="2348442"/>
                <a:ext cx="8950" cy="154821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FBB3FD0F-8D8F-BCF7-C776-33C639040B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70238" y="3861799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00C7A3C4-8C69-DC89-DB9B-6A4971A455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5822" y="2360780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5963296E-BAED-B9D5-72A7-232082976148}"/>
                  </a:ext>
                </a:extLst>
              </p:cNvPr>
              <p:cNvGrpSpPr/>
              <p:nvPr/>
            </p:nvGrpSpPr>
            <p:grpSpPr>
              <a:xfrm>
                <a:off x="8633318" y="1536242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DD14D8EB-5C1D-E59E-E7AE-B94354E718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891F2A40-0702-C7FE-174D-CA0105F477D8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AF850AAA-BCD6-AA45-00FC-83B3C37D81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B7EA61E5-7541-0BC5-6917-ECC233C6A4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A44A5C4D-FF2B-229F-C579-C61B578F57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A61E5403-2541-57FD-384B-EECCE0BE9314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E7B0A87F-37D2-18CC-13B8-4CBAAA2F4BE8}"/>
                  </a:ext>
                </a:extLst>
              </p:cNvPr>
              <p:cNvGrpSpPr/>
              <p:nvPr/>
            </p:nvGrpSpPr>
            <p:grpSpPr>
              <a:xfrm>
                <a:off x="9889206" y="1530008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B226A4CF-5012-01A0-DEF9-18EF00C5E1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20008926-A16C-2CCD-BCDB-C70D08B6FF3C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F6DDF65F-5B4E-EE88-C7A9-79C33B4562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849507A4-08E4-E65A-0E3A-6343CF8433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4E6911C3-2800-D3E1-FC60-472FAB476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F9C3D3E6-8050-9D20-C8F3-46106FABEE3E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3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95E7B82F-80CC-BAA8-D815-267067D6F389}"/>
                </a:ext>
              </a:extLst>
            </p:cNvPr>
            <p:cNvGrpSpPr/>
            <p:nvPr/>
          </p:nvGrpSpPr>
          <p:grpSpPr>
            <a:xfrm>
              <a:off x="7660554" y="2181760"/>
              <a:ext cx="1092951" cy="215232"/>
              <a:chOff x="3295685" y="2171587"/>
              <a:chExt cx="1394890" cy="288985"/>
            </a:xfrm>
          </p:grpSpPr>
          <p:grpSp>
            <p:nvGrpSpPr>
              <p:cNvPr id="100" name="Group 99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33F88E65-3033-4AA6-90C5-73814D640F0C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5A3282B3-85B5-62F9-8C4A-0A981A3762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9F2E3BCC-279F-852F-FE96-B8115CE65E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ED6338DA-0C5D-8805-1934-C5A5057C4C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774042B5-EFAC-2575-8000-C07BD23499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6B369817-77EF-1854-51CB-24E3559349D3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957B0B8E-9D83-ADE8-9CDE-8F6A6B2368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491638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FBFE495A-5491-7BD2-4001-E82CF66B8D9D}"/>
                </a:ext>
              </a:extLst>
            </p:cNvPr>
            <p:cNvGrpSpPr/>
            <p:nvPr/>
          </p:nvGrpSpPr>
          <p:grpSpPr>
            <a:xfrm>
              <a:off x="8743736" y="2183417"/>
              <a:ext cx="1278152" cy="215232"/>
              <a:chOff x="3295685" y="2171587"/>
              <a:chExt cx="1631255" cy="288985"/>
            </a:xfrm>
          </p:grpSpPr>
          <p:grpSp>
            <p:nvGrpSpPr>
              <p:cNvPr id="93" name="Group 92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55CB4771-2AA7-FF75-6719-982ECC843BC1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8AB5C84B-89FE-FAD9-3368-7A0AAAECDE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C820714D-2352-A485-6B65-E209E84710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02DCBB12-59F0-CFF2-D0EF-9DDEEE38BD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C2390277-49B9-4266-5F4D-CB2A1A2D87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50DD0BA8-5223-EF56-2224-104D439BB35F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C7058CD-C26F-DFEA-2B7E-51A52EBA24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728003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9CB09EA-EDAB-13BB-E936-B8F45EB4A42A}"/>
                </a:ext>
              </a:extLst>
            </p:cNvPr>
            <p:cNvGrpSpPr/>
            <p:nvPr/>
          </p:nvGrpSpPr>
          <p:grpSpPr>
            <a:xfrm>
              <a:off x="10000310" y="2182860"/>
              <a:ext cx="957821" cy="215232"/>
              <a:chOff x="3295685" y="2171587"/>
              <a:chExt cx="1222429" cy="288985"/>
            </a:xfrm>
          </p:grpSpPr>
          <p:grpSp>
            <p:nvGrpSpPr>
              <p:cNvPr id="86" name="Group 8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2FD35170-382E-250F-A9EB-713A5FC989BF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624D381F-D8B8-C649-2C9B-891F0E90F3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058A7722-71A0-B7A9-F365-29FBD03233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74AB4387-995B-202F-F64E-1DF13A29FD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219AF054-3304-1FC7-B881-60F60BACF5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634310C7-F0F7-359E-4E38-F8AFEFF54DFC}"/>
                    </a:ext>
                  </a:extLst>
                </p:cNvPr>
                <p:cNvCxnSpPr/>
                <p:nvPr/>
              </p:nvCxnSpPr>
              <p:spPr>
                <a:xfrm>
                  <a:off x="6757665" y="2344204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3904DE0D-6513-18CA-2C16-6CF166230B63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60938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A28C-F232-E60F-FC17-7CF547603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B6A481-5185-6612-022D-337633CA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 2: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9DB4BD3E-89DA-A2A2-27CE-0925F4BE0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270523"/>
                <a:ext cx="6044184" cy="34170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:r>
                  <a:rPr lang="en-GB" dirty="0"/>
                  <a:t>The diagram shows a DC electric circuit.</a:t>
                </a:r>
              </a:p>
              <a:p>
                <a:pPr marL="531813" indent="-531813">
                  <a:spcBef>
                    <a:spcPts val="12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 8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 16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	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 = 24 </m:t>
                      </m:r>
                      <m:r>
                        <m:rPr>
                          <m:sty m:val="p"/>
                        </m:rPr>
                        <a:rPr lang="en-GB" dirty="0" err="1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b="1" dirty="0"/>
                  <a:t>(b) </a:t>
                </a:r>
                <a:r>
                  <a:rPr lang="en-GB" dirty="0"/>
                  <a:t>Find the total resistance of the circuit, and hence calculate the total circuit voltage and the individual voltages across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GB" dirty="0"/>
                  <a:t> and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9DB4BD3E-89DA-A2A2-27CE-0925F4BE0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270523"/>
                <a:ext cx="6044184" cy="3417091"/>
              </a:xfrm>
              <a:prstGeom prst="rect">
                <a:avLst/>
              </a:prstGeom>
              <a:blipFill>
                <a:blip r:embed="rId3"/>
                <a:stretch>
                  <a:fillRect r="-9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38058B9-BEE4-BBA4-A486-F3C89FDDC3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6093" y="4524032"/>
                <a:ext cx="5071226" cy="15722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The individual voltages are found: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1" dirty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16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× 24 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dirty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endParaRPr lang="en-GB" dirty="0"/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38058B9-BEE4-BBA4-A486-F3C89FDDC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93" y="4524032"/>
                <a:ext cx="5071226" cy="1572228"/>
              </a:xfrm>
              <a:prstGeom prst="rect">
                <a:avLst/>
              </a:prstGeom>
              <a:blipFill>
                <a:blip r:embed="rId4"/>
                <a:stretch>
                  <a:fillRect l="-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Content Placeholder 5">
                <a:extLst>
                  <a:ext uri="{FF2B5EF4-FFF2-40B4-BE49-F238E27FC236}">
                    <a16:creationId xmlns:a16="http://schemas.microsoft.com/office/drawing/2014/main" id="{3C85FBCB-B6C9-DF3C-8A38-5E14BE0D3E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6924" y="4546698"/>
                <a:ext cx="6046290" cy="15722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GB" dirty="0"/>
                  <a:t>Note that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r>
                  <a:rPr lang="en-US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=24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V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+48 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+72 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>
                        <a:latin typeface="Cambria Math" panose="02040503050406030204" pitchFamily="18" charset="0"/>
                      </a:rPr>
                      <m:t>144 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endParaRPr lang="en-GB" dirty="0"/>
              </a:p>
              <a:p>
                <a:pPr marL="0" indent="-531813">
                  <a:spcBef>
                    <a:spcPts val="1200"/>
                  </a:spcBef>
                  <a:spcAft>
                    <a:spcPts val="600"/>
                  </a:spcAft>
                  <a:buNone/>
                  <a:tabLst>
                    <a:tab pos="531813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79" name="Content Placeholder 5">
                <a:extLst>
                  <a:ext uri="{FF2B5EF4-FFF2-40B4-BE49-F238E27FC236}">
                    <a16:creationId xmlns:a16="http://schemas.microsoft.com/office/drawing/2014/main" id="{3C85FBCB-B6C9-DF3C-8A38-5E14BE0D3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924" y="4546698"/>
                <a:ext cx="6046290" cy="15722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 Placeholder 14">
            <a:extLst>
              <a:ext uri="{FF2B5EF4-FFF2-40B4-BE49-F238E27FC236}">
                <a16:creationId xmlns:a16="http://schemas.microsoft.com/office/drawing/2014/main" id="{4DD81709-915F-55EA-CE08-A3782284D67B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80" name="Text Placeholder 5">
            <a:extLst>
              <a:ext uri="{FF2B5EF4-FFF2-40B4-BE49-F238E27FC236}">
                <a16:creationId xmlns:a16="http://schemas.microsoft.com/office/drawing/2014/main" id="{A2742AED-EC01-B252-7DDF-C4E36F4698EA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4B222D-8A81-A71A-8FBE-5C74192246EF}"/>
              </a:ext>
            </a:extLst>
          </p:cNvPr>
          <p:cNvGrpSpPr/>
          <p:nvPr/>
        </p:nvGrpSpPr>
        <p:grpSpPr>
          <a:xfrm>
            <a:off x="7385704" y="1543494"/>
            <a:ext cx="4317433" cy="3079404"/>
            <a:chOff x="7036367" y="1467294"/>
            <a:chExt cx="4317433" cy="3079404"/>
          </a:xfrm>
        </p:grpSpPr>
        <p:grpSp>
          <p:nvGrpSpPr>
            <p:cNvPr id="81" name="Group 80" descr="Diagram of a series circuit - one continuous loop which features a battery, and three resistors, each attached to a voltmeter.  Next to the first resistor is the following label - R1, and the voltmeter is labelled V1. &#10;Next to the second resistor is the following label - R2, and the voltmeter is labelled V2. Next to the third resistor is the following label - R3, and the voltmeter is labelled V3. &#10;Next to the second resistor is the following label - R3, and the voltmeter is labelled V3. ">
              <a:extLst>
                <a:ext uri="{FF2B5EF4-FFF2-40B4-BE49-F238E27FC236}">
                  <a16:creationId xmlns:a16="http://schemas.microsoft.com/office/drawing/2014/main" id="{1837BEDF-46CF-7168-1417-14EA9B632274}"/>
                </a:ext>
              </a:extLst>
            </p:cNvPr>
            <p:cNvGrpSpPr/>
            <p:nvPr/>
          </p:nvGrpSpPr>
          <p:grpSpPr>
            <a:xfrm>
              <a:off x="7036367" y="1467294"/>
              <a:ext cx="4317433" cy="3079404"/>
              <a:chOff x="6923314" y="1530008"/>
              <a:chExt cx="4317433" cy="3079404"/>
            </a:xfrm>
          </p:grpSpPr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B5BB165F-93D1-E194-BA79-CB5B9602CC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4200" y="2359691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C7C735E-7744-D0AB-7CFF-2D17B7E9C8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23314" y="3877080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4A475F1C-A44C-07E2-A49A-6F163F290234}"/>
                  </a:ext>
                </a:extLst>
              </p:cNvPr>
              <p:cNvGrpSpPr/>
              <p:nvPr/>
            </p:nvGrpSpPr>
            <p:grpSpPr>
              <a:xfrm>
                <a:off x="8455763" y="3496080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ED84E34C-9D0F-FC30-759F-5373034B4F7F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33A0B48F-5AAF-9682-C688-6D436395DA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>
                    <a:extLst>
                      <a:ext uri="{FF2B5EF4-FFF2-40B4-BE49-F238E27FC236}">
                        <a16:creationId xmlns:a16="http://schemas.microsoft.com/office/drawing/2014/main" id="{C9477818-2D7E-CDD3-1BB1-90C7D4A44F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>
                    <a:extLst>
                      <a:ext uri="{FF2B5EF4-FFF2-40B4-BE49-F238E27FC236}">
                        <a16:creationId xmlns:a16="http://schemas.microsoft.com/office/drawing/2014/main" id="{4223117B-D78C-CD03-6CD0-A17774CCD703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>
                    <a:extLst>
                      <a:ext uri="{FF2B5EF4-FFF2-40B4-BE49-F238E27FC236}">
                        <a16:creationId xmlns:a16="http://schemas.microsoft.com/office/drawing/2014/main" id="{6C2A3DC0-7878-0D9F-AA30-DA4373FB80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6A266677-1A63-66E0-B3A2-080F4ECA8A28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25665E52-D3A5-151F-ABE2-F7784AF7C561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B8AA9952-A714-254B-8069-0BF8DA04E411}"/>
                  </a:ext>
                </a:extLst>
              </p:cNvPr>
              <p:cNvCxnSpPr/>
              <p:nvPr/>
            </p:nvCxnSpPr>
            <p:spPr>
              <a:xfrm rot="10800000">
                <a:off x="7376620" y="23594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DC222D2D-2B5D-EE4F-97C6-7492B9768A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36593" y="2348442"/>
                <a:ext cx="3559" cy="151697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8025E08-03B2-5BD7-417E-A3E71F6B9F71}"/>
                  </a:ext>
                </a:extLst>
              </p:cNvPr>
              <p:cNvSpPr txBox="1"/>
              <p:nvPr/>
            </p:nvSpPr>
            <p:spPr>
              <a:xfrm>
                <a:off x="8844436" y="4147747"/>
                <a:ext cx="370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F22E8B38-7D7A-78E8-3857-3A4393C89850}"/>
                  </a:ext>
                </a:extLst>
              </p:cNvPr>
              <p:cNvSpPr txBox="1"/>
              <p:nvPr/>
            </p:nvSpPr>
            <p:spPr>
              <a:xfrm>
                <a:off x="7763502" y="259987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A6ECDACE-9D5E-FC03-11E5-95869AADA6C4}"/>
                  </a:ext>
                </a:extLst>
              </p:cNvPr>
              <p:cNvGrpSpPr/>
              <p:nvPr/>
            </p:nvGrpSpPr>
            <p:grpSpPr>
              <a:xfrm>
                <a:off x="7492411" y="1541989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C3808240-5427-1BF4-0B03-1CF10A716E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4291DB1A-3F84-4B60-694B-43E2800AD882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D43A3E1F-F40C-5894-A4E1-679F3438CE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B532CB64-B7D9-28A7-CAF7-2C376A21E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DBDBFA0A-9B6A-0C7E-C72C-C9B1DF11BA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68CD8F75-1C0B-CA8B-76D8-A78DA3CB364C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24E4309-FC32-8E62-6A06-2E274FEAD22E}"/>
                  </a:ext>
                </a:extLst>
              </p:cNvPr>
              <p:cNvSpPr txBox="1"/>
              <p:nvPr/>
            </p:nvSpPr>
            <p:spPr>
              <a:xfrm>
                <a:off x="8921117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255D9BC3-05AD-642C-673B-490A872C1C0F}"/>
                  </a:ext>
                </a:extLst>
              </p:cNvPr>
              <p:cNvSpPr txBox="1"/>
              <p:nvPr/>
            </p:nvSpPr>
            <p:spPr>
              <a:xfrm>
                <a:off x="10153683" y="2598136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673A32A0-D0B0-DDE2-D600-91D172543C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27189" y="2348442"/>
                <a:ext cx="8950" cy="154821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46BD132F-AFAE-1BD6-6839-A16629F67A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70238" y="3861799"/>
                <a:ext cx="1770509" cy="327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7642E6F5-B6BB-9D4E-18DD-5546B9FA3F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5822" y="2360780"/>
                <a:ext cx="469724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FF581B6B-1A1D-3E6F-F7A0-5240935C5078}"/>
                  </a:ext>
                </a:extLst>
              </p:cNvPr>
              <p:cNvGrpSpPr/>
              <p:nvPr/>
            </p:nvGrpSpPr>
            <p:grpSpPr>
              <a:xfrm>
                <a:off x="8633318" y="1536242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B52B3DC2-9F8D-F682-2354-39DA9F509F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4A318EC9-C304-42FC-37B4-E8C71EBBC8CB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55C49B27-1998-19C9-1E28-D790B2BE8C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FB23916C-80BE-2B8C-145F-3B07F942C1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D6B4AE8C-63D5-BF5B-FA02-39DA1877B0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6C4D5348-5785-6A34-9006-E35C39CD9D92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2381925D-CACD-45B2-E8FD-F1210C33A1F1}"/>
                  </a:ext>
                </a:extLst>
              </p:cNvPr>
              <p:cNvGrpSpPr/>
              <p:nvPr/>
            </p:nvGrpSpPr>
            <p:grpSpPr>
              <a:xfrm>
                <a:off x="9889206" y="1530008"/>
                <a:ext cx="963352" cy="830771"/>
                <a:chOff x="7874780" y="1426411"/>
                <a:chExt cx="963352" cy="830771"/>
              </a:xfrm>
            </p:grpSpPr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18A7A93A-BE2A-D59A-4EF1-2A16515DA9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74780" y="1663082"/>
                  <a:ext cx="0" cy="59410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28E937A8-7678-83F8-0FDF-4E8BAD03ED42}"/>
                    </a:ext>
                  </a:extLst>
                </p:cNvPr>
                <p:cNvSpPr/>
                <p:nvPr/>
              </p:nvSpPr>
              <p:spPr>
                <a:xfrm>
                  <a:off x="8118391" y="1426411"/>
                  <a:ext cx="476766" cy="476766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FAD156B8-2DEB-DE57-5474-B9C456AC33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81914" y="165657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D6620FD0-2805-3554-E8D5-551771D134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38132" y="1663081"/>
                  <a:ext cx="0" cy="592415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461C3FB1-A095-9BE6-81EB-7AA1EE6FBB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7903" y="1663081"/>
                  <a:ext cx="236477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E0120FEA-A4F0-F543-7115-109CBE9513D1}"/>
                    </a:ext>
                  </a:extLst>
                </p:cNvPr>
                <p:cNvSpPr txBox="1"/>
                <p:nvPr/>
              </p:nvSpPr>
              <p:spPr>
                <a:xfrm>
                  <a:off x="8085898" y="1441226"/>
                  <a:ext cx="48442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V</a:t>
                  </a:r>
                  <a:r>
                    <a:rPr lang="en-US" sz="2400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3</a:t>
                  </a:r>
                  <a:endPara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B6D86048-04D4-B647-8EA5-8CC457B22B39}"/>
                </a:ext>
              </a:extLst>
            </p:cNvPr>
            <p:cNvGrpSpPr/>
            <p:nvPr/>
          </p:nvGrpSpPr>
          <p:grpSpPr>
            <a:xfrm>
              <a:off x="7660554" y="2181760"/>
              <a:ext cx="1092951" cy="215232"/>
              <a:chOff x="3295685" y="2171587"/>
              <a:chExt cx="1394890" cy="288985"/>
            </a:xfrm>
          </p:grpSpPr>
          <p:grpSp>
            <p:nvGrpSpPr>
              <p:cNvPr id="100" name="Group 99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D0E1985C-8A12-9CA4-92ED-510A590EB502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6EE72972-0046-9FA6-7A9A-A254C2C0D6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564ABF95-E045-12A7-7F65-1AE657AEEA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DE192490-4684-6C12-5C68-030B98BA64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72E143CC-3E78-84ED-4448-82F0B07911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27C01E26-5EC8-E690-1C00-3F5175A5F2CC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1D406BD1-C4BF-F689-E556-266FA5B80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491638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D832F93-A829-DBE7-2889-74F331C6C781}"/>
                </a:ext>
              </a:extLst>
            </p:cNvPr>
            <p:cNvGrpSpPr/>
            <p:nvPr/>
          </p:nvGrpSpPr>
          <p:grpSpPr>
            <a:xfrm>
              <a:off x="8743736" y="2183417"/>
              <a:ext cx="1278152" cy="215232"/>
              <a:chOff x="3295685" y="2171587"/>
              <a:chExt cx="1631255" cy="288985"/>
            </a:xfrm>
          </p:grpSpPr>
          <p:grpSp>
            <p:nvGrpSpPr>
              <p:cNvPr id="93" name="Group 92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B0DC8BC7-6C32-76CC-2AB8-5D9FD0871B09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75AD427A-96C3-5962-D363-BF5E49E648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0726B70A-858F-2B72-B295-DEB305BA2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1CACEA26-C09C-3642-6970-411EBA6CD6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30BDC358-41A7-6431-B49A-AAC23EAD80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13C1C330-CD47-011E-5E2D-7A8F909B73D0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38355CA-ECBA-FAC5-ADC4-1ADA19B3B0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8937" y="2327805"/>
                <a:ext cx="728003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CFC88BB-7E2F-3079-768E-26AD35D32776}"/>
                </a:ext>
              </a:extLst>
            </p:cNvPr>
            <p:cNvGrpSpPr/>
            <p:nvPr/>
          </p:nvGrpSpPr>
          <p:grpSpPr>
            <a:xfrm>
              <a:off x="10000310" y="2182860"/>
              <a:ext cx="957821" cy="215232"/>
              <a:chOff x="3295685" y="2171587"/>
              <a:chExt cx="1222429" cy="288985"/>
            </a:xfrm>
          </p:grpSpPr>
          <p:grpSp>
            <p:nvGrpSpPr>
              <p:cNvPr id="86" name="Group 8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8EB40D3B-9A20-4AA4-6F36-EA784251890B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F9904845-80C2-1E18-6BD1-2234445A1F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66394D6B-3837-A5C4-0A98-28D60F0E36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19BC0059-2A33-35B9-AC3A-49D948EDBF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9CAC447E-A3CF-AF12-BE0F-E57D342F08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78035416-F5DA-EDB8-0778-FD751184B015}"/>
                    </a:ext>
                  </a:extLst>
                </p:cNvPr>
                <p:cNvCxnSpPr/>
                <p:nvPr/>
              </p:nvCxnSpPr>
              <p:spPr>
                <a:xfrm>
                  <a:off x="6757665" y="2344204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BEF533A9-C387-65FD-B1AD-AC4D259E4E2D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06577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Name the components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2" name="Picture 1" descr="Descriptions of symbols from left to right, top to bottom. &#10;1. Horizontal line interrupted by a long parallel line , then one short parallel line followed by another long and then short parallel line.&#10;&#10;2. Continuous vertical zig-zag line with two horizontal connecting leads.&#10;&#10;3. Horizontal line interrupted by two equal size parallel lines.&#10;&#10;4. Continuous horizontal line with three loops in the middle.&#10;&#10;5. Horizontal line interrupted by a circle with a wavy line inside.&#10;&#10;6. Horizontal line interrupted by a triangle and vertical line.&#10;&#10;7. Horizontal line that reaches a circle and diverges into two lines.&#10;&#10;8. Vertical line that at the bottom meets three horizontal lines that are decreasing in size.&#10;&#10;9. Horizontal line interrupted by circle with an 'A' inside.&#10;&#10;10. Horizontal line interrupted by circle with an 'V' inside.&#10;&#10;11. Horizontal line with a rectangle on top (horizontal line continues within the rectangle).&#10;&#10;12.Horizontal line interrupted by a circle with a cross inside.&#10;&#10;13. Horizontal line interrupted by a long parallel line with a + symbol , then one short parallel line with a - symbol.&#10;&#10;14. Horizontal line interrupted by a rectangle.&#10;&#10;15. Horizontal line interrupted by a rectangle, with a diagonal line through the rectangle.&#10;&#10;16. Horizontal line interrupted by a rectangle, with a diagonal line with an arrow head at the top through the rectangle.&#10;">
            <a:extLst>
              <a:ext uri="{FF2B5EF4-FFF2-40B4-BE49-F238E27FC236}">
                <a16:creationId xmlns:a16="http://schemas.microsoft.com/office/drawing/2014/main" id="{12BAD41F-E297-86D0-5254-0454873323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1076" y="1406800"/>
            <a:ext cx="9070453" cy="4949549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CF5148F-0993-C185-1DC2-C2EF97FFE480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3CE1AB5-2C00-1EE4-1FA8-39DEBC255E39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Name the components</a:t>
            </a:r>
          </a:p>
        </p:txBody>
      </p:sp>
    </p:spTree>
    <p:extLst>
      <p:ext uri="{BB962C8B-B14F-4D97-AF65-F5344CB8AC3E}">
        <p14:creationId xmlns:p14="http://schemas.microsoft.com/office/powerpoint/2010/main" val="2607619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AA0F-F368-04A2-732E-BFD5265D4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ED294C-21AA-A124-6866-96C784F67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Name the components: </a:t>
            </a:r>
            <a:r>
              <a:rPr lang="en-GB" dirty="0">
                <a:solidFill>
                  <a:schemeClr val="accent1"/>
                </a:solidFill>
              </a:rPr>
              <a:t>Answers</a:t>
            </a:r>
          </a:p>
        </p:txBody>
      </p:sp>
      <p:pic>
        <p:nvPicPr>
          <p:cNvPr id="2" name="Picture 1" descr="Symbols for electronic components with labels">
            <a:extLst>
              <a:ext uri="{FF2B5EF4-FFF2-40B4-BE49-F238E27FC236}">
                <a16:creationId xmlns:a16="http://schemas.microsoft.com/office/drawing/2014/main" id="{3A6705B7-F65A-A83A-FD70-DB493A155F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82"/>
          <a:stretch>
            <a:fillRect/>
          </a:stretch>
        </p:blipFill>
        <p:spPr>
          <a:xfrm>
            <a:off x="1321076" y="1531088"/>
            <a:ext cx="9070453" cy="4559448"/>
          </a:xfrm>
          <a:prstGeom prst="rect">
            <a:avLst/>
          </a:prstGeom>
        </p:spPr>
      </p:pic>
      <p:graphicFrame>
        <p:nvGraphicFramePr>
          <p:cNvPr id="7" name="Table 6" descr="Descriptions of symbols from left to right, top to bottom - with their component names&#10;1. Horizontal line interrupted by a long parallel line , then one short parallel line followed by another long and then short parallel line. - Batteries&#10;&#10;2. Continuous vertical zig-zag line with two horizontal connecting leads - Resistor&#10;&#10;3. Horizontal line interrupted by two equal size parallel lines - capacitor.&#10;&#10;4. Continuous horizontal line with three loops in the middle - inductor, coil&#10;&#10;5. Horizontal line interrupted by a circle with a wavy line inside - ACV source&#10;&#10;6. Horizontal line interrupted by a triangle and vertical line - Diode LED&#10;&#10;7. Horizontal line that reaches a circle and diverges into two lines - transistor&#10;&#10;8. Vertical line that at the bottom meets three horizontal lines that are decreasing in size - ground&#10;&#10;9. Horizontal line interrupted by circle with an 'A' inside - ammeter&#10;&#10;10. Horizontal line interrupted by circle with an 'V' inside - voltmeter&#10;&#10;11. Horizontal line with a rectangle on top (horizontal line continues within the rectangle) - fuse&#10;&#10;12.Horizontal line interrupted by a circle with a cross inside - lamp, bulb&#10;&#10;13. Horizontal line interrupted by a long parallel line with a + symbol , then one short parallel line with a - symbol - one cell&#10;&#10;14. Horizontal line interrupted by a rectangle - fixed resistor&#10;&#10;15. Horizontal line interrupted by a rectangle, with a diagonal line through the rectangle - variable resistor&#10;&#10;16. Horizontal line interrupted by a rectangle, with a diagonal line with an arrow head at the top through the rectangle - potentiometer&#10;&#10;">
            <a:extLst>
              <a:ext uri="{FF2B5EF4-FFF2-40B4-BE49-F238E27FC236}">
                <a16:creationId xmlns:a16="http://schemas.microsoft.com/office/drawing/2014/main" id="{042975F5-7BC7-FB80-395A-2203AE835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723174"/>
              </p:ext>
            </p:extLst>
          </p:nvPr>
        </p:nvGraphicFramePr>
        <p:xfrm>
          <a:off x="1500184" y="2207786"/>
          <a:ext cx="8712236" cy="44710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78059">
                  <a:extLst>
                    <a:ext uri="{9D8B030D-6E8A-4147-A177-3AD203B41FA5}">
                      <a16:colId xmlns:a16="http://schemas.microsoft.com/office/drawing/2014/main" val="4007765904"/>
                    </a:ext>
                  </a:extLst>
                </a:gridCol>
                <a:gridCol w="2178059">
                  <a:extLst>
                    <a:ext uri="{9D8B030D-6E8A-4147-A177-3AD203B41FA5}">
                      <a16:colId xmlns:a16="http://schemas.microsoft.com/office/drawing/2014/main" val="543169647"/>
                    </a:ext>
                  </a:extLst>
                </a:gridCol>
                <a:gridCol w="2178059">
                  <a:extLst>
                    <a:ext uri="{9D8B030D-6E8A-4147-A177-3AD203B41FA5}">
                      <a16:colId xmlns:a16="http://schemas.microsoft.com/office/drawing/2014/main" val="2245230329"/>
                    </a:ext>
                  </a:extLst>
                </a:gridCol>
                <a:gridCol w="2178059">
                  <a:extLst>
                    <a:ext uri="{9D8B030D-6E8A-4147-A177-3AD203B41FA5}">
                      <a16:colId xmlns:a16="http://schemas.microsoft.com/office/drawing/2014/main" val="2482826417"/>
                    </a:ext>
                  </a:extLst>
                </a:gridCol>
              </a:tblGrid>
              <a:tr h="111776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Batteries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Resistor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Capacitor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Inductor, coil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067487"/>
                  </a:ext>
                </a:extLst>
              </a:tr>
              <a:tr h="111776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ACV source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Diode, LED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Transistor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64257"/>
                  </a:ext>
                </a:extLst>
              </a:tr>
              <a:tr h="111776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Ammeter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Voltmeter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Lamp, bulb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74806"/>
                  </a:ext>
                </a:extLst>
              </a:tr>
              <a:tr h="111776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cell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Resistor (IEC style)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 resistor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Potentiometer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201216"/>
                  </a:ext>
                </a:extLst>
              </a:tr>
            </a:tbl>
          </a:graphicData>
        </a:graphic>
      </p:graphicFrame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2C72924E-344A-92CC-2368-12A5770973AF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Resource 3: Key mathematical electrical principles</a:t>
            </a:r>
            <a:endParaRPr lang="en-GB" b="0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07DEE0-B8AD-264F-48B0-353687CF419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Name the components</a:t>
            </a:r>
          </a:p>
        </p:txBody>
      </p:sp>
    </p:spTree>
    <p:extLst>
      <p:ext uri="{BB962C8B-B14F-4D97-AF65-F5344CB8AC3E}">
        <p14:creationId xmlns:p14="http://schemas.microsoft.com/office/powerpoint/2010/main" val="2647775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46147-C591-F5C6-FA5D-69D6EBBA6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EC1701-3FC7-EF2B-F066-139693F5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we have: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EBC6FD-C076-5A31-A842-5969B11DE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GB" dirty="0"/>
              <a:t>E</a:t>
            </a:r>
            <a:r>
              <a:rPr lang="en-GB"/>
              <a:t>xplained </a:t>
            </a:r>
            <a:r>
              <a:rPr lang="en-GB" dirty="0"/>
              <a:t>key mathematical electricity science principles and their importance</a:t>
            </a:r>
          </a:p>
          <a:p>
            <a:pPr lvl="0"/>
            <a:r>
              <a:rPr lang="en-GB" dirty="0"/>
              <a:t>Described and recalled the rules of electrical circuits</a:t>
            </a:r>
          </a:p>
          <a:p>
            <a:pPr lvl="0"/>
            <a:r>
              <a:rPr lang="en-GB" dirty="0"/>
              <a:t>Calculated with and recalled Ohm’s law (</a:t>
            </a:r>
            <a:r>
              <a:rPr lang="en-GB" i="1" dirty="0"/>
              <a:t>V</a:t>
            </a:r>
            <a:r>
              <a:rPr lang="en-GB" dirty="0"/>
              <a:t> = </a:t>
            </a:r>
            <a:r>
              <a:rPr lang="en-GB" i="1" dirty="0"/>
              <a:t>IR</a:t>
            </a:r>
            <a:r>
              <a:rPr lang="en-GB" dirty="0"/>
              <a:t>) for a variety of different scenarios</a:t>
            </a:r>
          </a:p>
          <a:p>
            <a:pPr lvl="0"/>
            <a:r>
              <a:rPr lang="en-GB" dirty="0"/>
              <a:t>Completed calculations involving key formulae</a:t>
            </a:r>
          </a:p>
          <a:p>
            <a:pPr lvl="0"/>
            <a:r>
              <a:rPr lang="en-GB" dirty="0"/>
              <a:t>Calculated problems involving electrical power and its relationship with voltage</a:t>
            </a:r>
          </a:p>
          <a:p>
            <a:pPr lvl="0"/>
            <a:r>
              <a:rPr lang="en-GB" dirty="0"/>
              <a:t>Calculated problems involving electrical power dissipation</a:t>
            </a:r>
          </a:p>
          <a:p>
            <a:pPr lvl="0"/>
            <a:r>
              <a:rPr lang="en-GB" dirty="0"/>
              <a:t>Described the basics of transformers</a:t>
            </a:r>
          </a:p>
          <a:p>
            <a:r>
              <a:rPr lang="en-GB" dirty="0"/>
              <a:t>Calculated problems involving step-up and step-down transformers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5F78E2-38E2-9B61-F1C6-EFCBBB0401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/>
              <a:t>General competencies:</a:t>
            </a:r>
          </a:p>
          <a:p>
            <a:r>
              <a:rPr lang="en-US" b="1"/>
              <a:t>MC4</a:t>
            </a:r>
            <a:r>
              <a:rPr lang="en-US"/>
              <a:t> </a:t>
            </a:r>
            <a:r>
              <a:rPr lang="en-US" dirty="0"/>
              <a:t>Using rules and formulae</a:t>
            </a:r>
          </a:p>
          <a:p>
            <a:r>
              <a:rPr lang="en-US" b="1" dirty="0"/>
              <a:t>MC5 </a:t>
            </a:r>
            <a:r>
              <a:rPr lang="en-US" dirty="0"/>
              <a:t>Processing data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890A5449-9206-5B3B-842F-E74F59A0D5FE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C277007-31AC-C9EB-35F5-8198BAA3D369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Plenary</a:t>
            </a:r>
          </a:p>
        </p:txBody>
      </p:sp>
    </p:spTree>
    <p:extLst>
      <p:ext uri="{BB962C8B-B14F-4D97-AF65-F5344CB8AC3E}">
        <p14:creationId xmlns:p14="http://schemas.microsoft.com/office/powerpoint/2010/main" val="6668775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0EAEFD4-8BB9-2A44-C429-747F6543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1C1C9A-09BC-51DB-4089-894C8AC31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Choose one of the research topics below to prepare a short presentation:</a:t>
            </a:r>
          </a:p>
          <a:p>
            <a:pPr lvl="1"/>
            <a:r>
              <a:rPr lang="en-GB" dirty="0"/>
              <a:t>Well-known disasters as a result of other types of electrical failure relating to the maths and principles you are studying</a:t>
            </a:r>
            <a:r>
              <a:rPr lang="en-GB" sz="2000" dirty="0"/>
              <a:t>.</a:t>
            </a:r>
            <a:endParaRPr lang="en-GB" dirty="0"/>
          </a:p>
          <a:p>
            <a:pPr lvl="0"/>
            <a:r>
              <a:rPr lang="en-GB" dirty="0"/>
              <a:t>Present your findings in a subsequent lesson, either in small groups or to the class.</a:t>
            </a:r>
          </a:p>
        </p:txBody>
      </p:sp>
      <p:sp>
        <p:nvSpPr>
          <p:cNvPr id="5" name="Google Shape;147;p2">
            <a:extLst>
              <a:ext uri="{FF2B5EF4-FFF2-40B4-BE49-F238E27FC236}">
                <a16:creationId xmlns:a16="http://schemas.microsoft.com/office/drawing/2014/main" id="{97AF5758-B71C-8C5D-FDDC-3B1D7F7378F9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838200" y="6356350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ts val="1200"/>
            </a:pPr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1FB9F-7225-287A-76A7-B0D1BBEB36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300388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798C6-D5D6-1C63-027A-B30442B5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Electrical quantities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5E870-4FF2-9C2B-122A-2E117B687276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838200" y="1825625"/>
            <a:ext cx="6811537" cy="4351338"/>
          </a:xfr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200" dirty="0"/>
              <a:t>A</a:t>
            </a:r>
            <a:r>
              <a:rPr lang="en-US" sz="2200" b="1" dirty="0"/>
              <a:t> circuit</a:t>
            </a:r>
            <a:r>
              <a:rPr lang="en-US" sz="2200" dirty="0"/>
              <a:t> is a closed loop where electricity can flow.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200" dirty="0"/>
              <a:t> Key circuit quantities:</a:t>
            </a:r>
          </a:p>
          <a:p>
            <a:pPr>
              <a:spcBef>
                <a:spcPts val="2500"/>
              </a:spcBef>
            </a:pPr>
            <a:r>
              <a:rPr lang="en-US" sz="2200" b="1" dirty="0"/>
              <a:t>Voltage</a:t>
            </a:r>
            <a:r>
              <a:rPr lang="en-US" sz="2200" dirty="0"/>
              <a:t>: The push that makes electricity move around the circuit. You may see the terms potential difference or electromotive force in different contexts.</a:t>
            </a:r>
          </a:p>
          <a:p>
            <a:pPr>
              <a:spcBef>
                <a:spcPts val="2500"/>
              </a:spcBef>
            </a:pPr>
            <a:r>
              <a:rPr lang="en-US" sz="2200" b="1" dirty="0"/>
              <a:t>Current</a:t>
            </a:r>
            <a:r>
              <a:rPr lang="en-US" sz="2200" dirty="0"/>
              <a:t>: The flow of electric charge in the circuit.</a:t>
            </a:r>
          </a:p>
          <a:p>
            <a:pPr>
              <a:spcBef>
                <a:spcPts val="2500"/>
              </a:spcBef>
            </a:pPr>
            <a:r>
              <a:rPr lang="en-US" sz="2200" b="1" dirty="0"/>
              <a:t>Resistance</a:t>
            </a:r>
            <a:r>
              <a:rPr lang="en-US" sz="2200" dirty="0"/>
              <a:t>: How much a component resists the flow of current.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6DDC57D8-E133-71B1-8411-32E9104C05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Can you match the SI units to the quantity?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dirty="0" err="1"/>
              <a:t>Ω</a:t>
            </a:r>
            <a:r>
              <a:rPr lang="en-US" dirty="0"/>
              <a:t>, ohms</a:t>
            </a:r>
          </a:p>
          <a:p>
            <a:pPr marL="0" indent="0" algn="ctr">
              <a:buNone/>
            </a:pPr>
            <a:r>
              <a:rPr lang="en-US" dirty="0"/>
              <a:t>A, amperes</a:t>
            </a:r>
          </a:p>
          <a:p>
            <a:pPr marL="0" indent="0" algn="ctr">
              <a:buNone/>
            </a:pPr>
            <a:r>
              <a:rPr lang="en-US" dirty="0"/>
              <a:t>V, volts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61E28A60-370B-359C-5F3E-A62DBA570A04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709118-CEF0-B2C9-118C-82927287485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Series and parallel circuits</a:t>
            </a:r>
          </a:p>
        </p:txBody>
      </p:sp>
    </p:spTree>
    <p:extLst>
      <p:ext uri="{BB962C8B-B14F-4D97-AF65-F5344CB8AC3E}">
        <p14:creationId xmlns:p14="http://schemas.microsoft.com/office/powerpoint/2010/main" val="1796664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365CD-EAB6-81F4-BE35-620226041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ontent Placeholder 3">
            <a:extLst>
              <a:ext uri="{FF2B5EF4-FFF2-40B4-BE49-F238E27FC236}">
                <a16:creationId xmlns:a16="http://schemas.microsoft.com/office/drawing/2014/main" id="{A93A4046-10CD-72B6-C47B-B0418C609416}"/>
              </a:ext>
            </a:extLst>
          </p:cNvPr>
          <p:cNvSpPr txBox="1">
            <a:spLocks/>
          </p:cNvSpPr>
          <p:nvPr/>
        </p:nvSpPr>
        <p:spPr>
          <a:xfrm>
            <a:off x="1019503" y="1785078"/>
            <a:ext cx="10334297" cy="4190420"/>
          </a:xfrm>
          <a:custGeom>
            <a:avLst/>
            <a:gdLst>
              <a:gd name="csX0" fmla="*/ 0 w 10334297"/>
              <a:gd name="csY0" fmla="*/ 0 h 4190420"/>
              <a:gd name="csX1" fmla="*/ 688953 w 10334297"/>
              <a:gd name="csY1" fmla="*/ 0 h 4190420"/>
              <a:gd name="csX2" fmla="*/ 1584592 w 10334297"/>
              <a:gd name="csY2" fmla="*/ 0 h 4190420"/>
              <a:gd name="csX3" fmla="*/ 2273545 w 10334297"/>
              <a:gd name="csY3" fmla="*/ 0 h 4190420"/>
              <a:gd name="csX4" fmla="*/ 2652470 w 10334297"/>
              <a:gd name="csY4" fmla="*/ 0 h 4190420"/>
              <a:gd name="csX5" fmla="*/ 3134737 w 10334297"/>
              <a:gd name="csY5" fmla="*/ 0 h 4190420"/>
              <a:gd name="csX6" fmla="*/ 3617004 w 10334297"/>
              <a:gd name="csY6" fmla="*/ 0 h 4190420"/>
              <a:gd name="csX7" fmla="*/ 4099271 w 10334297"/>
              <a:gd name="csY7" fmla="*/ 0 h 4190420"/>
              <a:gd name="csX8" fmla="*/ 4788224 w 10334297"/>
              <a:gd name="csY8" fmla="*/ 0 h 4190420"/>
              <a:gd name="csX9" fmla="*/ 5580520 w 10334297"/>
              <a:gd name="csY9" fmla="*/ 0 h 4190420"/>
              <a:gd name="csX10" fmla="*/ 6166131 w 10334297"/>
              <a:gd name="csY10" fmla="*/ 0 h 4190420"/>
              <a:gd name="csX11" fmla="*/ 6545055 w 10334297"/>
              <a:gd name="csY11" fmla="*/ 0 h 4190420"/>
              <a:gd name="csX12" fmla="*/ 7440694 w 10334297"/>
              <a:gd name="csY12" fmla="*/ 0 h 4190420"/>
              <a:gd name="csX13" fmla="*/ 8232990 w 10334297"/>
              <a:gd name="csY13" fmla="*/ 0 h 4190420"/>
              <a:gd name="csX14" fmla="*/ 8921943 w 10334297"/>
              <a:gd name="csY14" fmla="*/ 0 h 4190420"/>
              <a:gd name="csX15" fmla="*/ 9300867 w 10334297"/>
              <a:gd name="csY15" fmla="*/ 0 h 4190420"/>
              <a:gd name="csX16" fmla="*/ 10334297 w 10334297"/>
              <a:gd name="csY16" fmla="*/ 0 h 4190420"/>
              <a:gd name="csX17" fmla="*/ 10334297 w 10334297"/>
              <a:gd name="csY17" fmla="*/ 572691 h 4190420"/>
              <a:gd name="csX18" fmla="*/ 10334297 w 10334297"/>
              <a:gd name="csY18" fmla="*/ 1229190 h 4190420"/>
              <a:gd name="csX19" fmla="*/ 10334297 w 10334297"/>
              <a:gd name="csY19" fmla="*/ 1801881 h 4190420"/>
              <a:gd name="csX20" fmla="*/ 10334297 w 10334297"/>
              <a:gd name="csY20" fmla="*/ 2416476 h 4190420"/>
              <a:gd name="csX21" fmla="*/ 10334297 w 10334297"/>
              <a:gd name="csY21" fmla="*/ 2989166 h 4190420"/>
              <a:gd name="csX22" fmla="*/ 10334297 w 10334297"/>
              <a:gd name="csY22" fmla="*/ 4190420 h 4190420"/>
              <a:gd name="csX23" fmla="*/ 9955373 w 10334297"/>
              <a:gd name="csY23" fmla="*/ 4190420 h 4190420"/>
              <a:gd name="csX24" fmla="*/ 9059734 w 10334297"/>
              <a:gd name="csY24" fmla="*/ 4190420 h 4190420"/>
              <a:gd name="csX25" fmla="*/ 8164095 w 10334297"/>
              <a:gd name="csY25" fmla="*/ 4190420 h 4190420"/>
              <a:gd name="csX26" fmla="*/ 7681827 w 10334297"/>
              <a:gd name="csY26" fmla="*/ 4190420 h 4190420"/>
              <a:gd name="csX27" fmla="*/ 7199560 w 10334297"/>
              <a:gd name="csY27" fmla="*/ 4190420 h 4190420"/>
              <a:gd name="csX28" fmla="*/ 6510607 w 10334297"/>
              <a:gd name="csY28" fmla="*/ 4190420 h 4190420"/>
              <a:gd name="csX29" fmla="*/ 6131683 w 10334297"/>
              <a:gd name="csY29" fmla="*/ 4190420 h 4190420"/>
              <a:gd name="csX30" fmla="*/ 5442730 w 10334297"/>
              <a:gd name="csY30" fmla="*/ 4190420 h 4190420"/>
              <a:gd name="csX31" fmla="*/ 4960463 w 10334297"/>
              <a:gd name="csY31" fmla="*/ 4190420 h 4190420"/>
              <a:gd name="csX32" fmla="*/ 4271509 w 10334297"/>
              <a:gd name="csY32" fmla="*/ 4190420 h 4190420"/>
              <a:gd name="csX33" fmla="*/ 3375870 w 10334297"/>
              <a:gd name="csY33" fmla="*/ 4190420 h 4190420"/>
              <a:gd name="csX34" fmla="*/ 2686917 w 10334297"/>
              <a:gd name="csY34" fmla="*/ 4190420 h 4190420"/>
              <a:gd name="csX35" fmla="*/ 2204650 w 10334297"/>
              <a:gd name="csY35" fmla="*/ 4190420 h 4190420"/>
              <a:gd name="csX36" fmla="*/ 1309011 w 10334297"/>
              <a:gd name="csY36" fmla="*/ 4190420 h 4190420"/>
              <a:gd name="csX37" fmla="*/ 723401 w 10334297"/>
              <a:gd name="csY37" fmla="*/ 4190420 h 4190420"/>
              <a:gd name="csX38" fmla="*/ 0 w 10334297"/>
              <a:gd name="csY38" fmla="*/ 4190420 h 4190420"/>
              <a:gd name="csX39" fmla="*/ 0 w 10334297"/>
              <a:gd name="csY39" fmla="*/ 3617729 h 4190420"/>
              <a:gd name="csX40" fmla="*/ 0 w 10334297"/>
              <a:gd name="csY40" fmla="*/ 3003134 h 4190420"/>
              <a:gd name="csX41" fmla="*/ 0 w 10334297"/>
              <a:gd name="csY41" fmla="*/ 2262827 h 4190420"/>
              <a:gd name="csX42" fmla="*/ 0 w 10334297"/>
              <a:gd name="csY42" fmla="*/ 1480615 h 4190420"/>
              <a:gd name="csX43" fmla="*/ 0 w 10334297"/>
              <a:gd name="csY43" fmla="*/ 782212 h 4190420"/>
              <a:gd name="csX44" fmla="*/ 0 w 10334297"/>
              <a:gd name="csY44" fmla="*/ 0 h 4190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0334297" h="4190420" fill="none" extrusionOk="0">
                <a:moveTo>
                  <a:pt x="0" y="0"/>
                </a:moveTo>
                <a:cubicBezTo>
                  <a:pt x="142989" y="-30527"/>
                  <a:pt x="381465" y="-16353"/>
                  <a:pt x="688953" y="0"/>
                </a:cubicBezTo>
                <a:cubicBezTo>
                  <a:pt x="996441" y="16353"/>
                  <a:pt x="1171290" y="-41423"/>
                  <a:pt x="1584592" y="0"/>
                </a:cubicBezTo>
                <a:cubicBezTo>
                  <a:pt x="1997894" y="41423"/>
                  <a:pt x="2038938" y="-32984"/>
                  <a:pt x="2273545" y="0"/>
                </a:cubicBezTo>
                <a:cubicBezTo>
                  <a:pt x="2508152" y="32984"/>
                  <a:pt x="2574696" y="7663"/>
                  <a:pt x="2652470" y="0"/>
                </a:cubicBezTo>
                <a:cubicBezTo>
                  <a:pt x="2730244" y="-7663"/>
                  <a:pt x="2969349" y="-3789"/>
                  <a:pt x="3134737" y="0"/>
                </a:cubicBezTo>
                <a:cubicBezTo>
                  <a:pt x="3300125" y="3789"/>
                  <a:pt x="3436624" y="6926"/>
                  <a:pt x="3617004" y="0"/>
                </a:cubicBezTo>
                <a:cubicBezTo>
                  <a:pt x="3797384" y="-6926"/>
                  <a:pt x="3919196" y="22136"/>
                  <a:pt x="4099271" y="0"/>
                </a:cubicBezTo>
                <a:cubicBezTo>
                  <a:pt x="4279346" y="-22136"/>
                  <a:pt x="4551747" y="-5468"/>
                  <a:pt x="4788224" y="0"/>
                </a:cubicBezTo>
                <a:cubicBezTo>
                  <a:pt x="5024701" y="5468"/>
                  <a:pt x="5295841" y="30249"/>
                  <a:pt x="5580520" y="0"/>
                </a:cubicBezTo>
                <a:cubicBezTo>
                  <a:pt x="5865199" y="-30249"/>
                  <a:pt x="6046744" y="-6925"/>
                  <a:pt x="6166131" y="0"/>
                </a:cubicBezTo>
                <a:cubicBezTo>
                  <a:pt x="6285518" y="6925"/>
                  <a:pt x="6412955" y="-2182"/>
                  <a:pt x="6545055" y="0"/>
                </a:cubicBezTo>
                <a:cubicBezTo>
                  <a:pt x="6677155" y="2182"/>
                  <a:pt x="7141554" y="-183"/>
                  <a:pt x="7440694" y="0"/>
                </a:cubicBezTo>
                <a:cubicBezTo>
                  <a:pt x="7739834" y="183"/>
                  <a:pt x="7899723" y="-10982"/>
                  <a:pt x="8232990" y="0"/>
                </a:cubicBezTo>
                <a:cubicBezTo>
                  <a:pt x="8566257" y="10982"/>
                  <a:pt x="8719287" y="26686"/>
                  <a:pt x="8921943" y="0"/>
                </a:cubicBezTo>
                <a:cubicBezTo>
                  <a:pt x="9124599" y="-26686"/>
                  <a:pt x="9123313" y="18646"/>
                  <a:pt x="9300867" y="0"/>
                </a:cubicBezTo>
                <a:cubicBezTo>
                  <a:pt x="9478421" y="-18646"/>
                  <a:pt x="10117464" y="22325"/>
                  <a:pt x="10334297" y="0"/>
                </a:cubicBezTo>
                <a:cubicBezTo>
                  <a:pt x="10316623" y="123294"/>
                  <a:pt x="10338274" y="331953"/>
                  <a:pt x="10334297" y="572691"/>
                </a:cubicBezTo>
                <a:cubicBezTo>
                  <a:pt x="10330320" y="813429"/>
                  <a:pt x="10328778" y="904695"/>
                  <a:pt x="10334297" y="1229190"/>
                </a:cubicBezTo>
                <a:cubicBezTo>
                  <a:pt x="10339816" y="1553685"/>
                  <a:pt x="10346481" y="1666215"/>
                  <a:pt x="10334297" y="1801881"/>
                </a:cubicBezTo>
                <a:cubicBezTo>
                  <a:pt x="10322113" y="1937547"/>
                  <a:pt x="10323852" y="2181456"/>
                  <a:pt x="10334297" y="2416476"/>
                </a:cubicBezTo>
                <a:cubicBezTo>
                  <a:pt x="10344742" y="2651496"/>
                  <a:pt x="10353268" y="2752700"/>
                  <a:pt x="10334297" y="2989166"/>
                </a:cubicBezTo>
                <a:cubicBezTo>
                  <a:pt x="10315327" y="3225632"/>
                  <a:pt x="10318428" y="3808782"/>
                  <a:pt x="10334297" y="4190420"/>
                </a:cubicBezTo>
                <a:cubicBezTo>
                  <a:pt x="10156229" y="4192682"/>
                  <a:pt x="10134714" y="4185562"/>
                  <a:pt x="9955373" y="4190420"/>
                </a:cubicBezTo>
                <a:cubicBezTo>
                  <a:pt x="9776032" y="4195278"/>
                  <a:pt x="9437743" y="4191412"/>
                  <a:pt x="9059734" y="4190420"/>
                </a:cubicBezTo>
                <a:cubicBezTo>
                  <a:pt x="8681725" y="4189428"/>
                  <a:pt x="8513090" y="4160482"/>
                  <a:pt x="8164095" y="4190420"/>
                </a:cubicBezTo>
                <a:cubicBezTo>
                  <a:pt x="7815100" y="4220358"/>
                  <a:pt x="7794400" y="4211752"/>
                  <a:pt x="7681827" y="4190420"/>
                </a:cubicBezTo>
                <a:cubicBezTo>
                  <a:pt x="7569254" y="4169088"/>
                  <a:pt x="7320632" y="4190652"/>
                  <a:pt x="7199560" y="4190420"/>
                </a:cubicBezTo>
                <a:cubicBezTo>
                  <a:pt x="7078488" y="4190188"/>
                  <a:pt x="6683866" y="4161189"/>
                  <a:pt x="6510607" y="4190420"/>
                </a:cubicBezTo>
                <a:cubicBezTo>
                  <a:pt x="6337348" y="4219651"/>
                  <a:pt x="6253271" y="4208544"/>
                  <a:pt x="6131683" y="4190420"/>
                </a:cubicBezTo>
                <a:cubicBezTo>
                  <a:pt x="6010095" y="4172296"/>
                  <a:pt x="5662406" y="4212446"/>
                  <a:pt x="5442730" y="4190420"/>
                </a:cubicBezTo>
                <a:cubicBezTo>
                  <a:pt x="5223054" y="4168394"/>
                  <a:pt x="5090889" y="4168276"/>
                  <a:pt x="4960463" y="4190420"/>
                </a:cubicBezTo>
                <a:cubicBezTo>
                  <a:pt x="4830037" y="4212564"/>
                  <a:pt x="4480657" y="4200894"/>
                  <a:pt x="4271509" y="4190420"/>
                </a:cubicBezTo>
                <a:cubicBezTo>
                  <a:pt x="4062361" y="4179946"/>
                  <a:pt x="3575484" y="4200619"/>
                  <a:pt x="3375870" y="4190420"/>
                </a:cubicBezTo>
                <a:cubicBezTo>
                  <a:pt x="3176256" y="4180221"/>
                  <a:pt x="2947897" y="4164640"/>
                  <a:pt x="2686917" y="4190420"/>
                </a:cubicBezTo>
                <a:cubicBezTo>
                  <a:pt x="2425937" y="4216200"/>
                  <a:pt x="2373157" y="4182659"/>
                  <a:pt x="2204650" y="4190420"/>
                </a:cubicBezTo>
                <a:cubicBezTo>
                  <a:pt x="2036143" y="4198181"/>
                  <a:pt x="1625394" y="4200734"/>
                  <a:pt x="1309011" y="4190420"/>
                </a:cubicBezTo>
                <a:cubicBezTo>
                  <a:pt x="992628" y="4180106"/>
                  <a:pt x="1012386" y="4174359"/>
                  <a:pt x="723401" y="4190420"/>
                </a:cubicBezTo>
                <a:cubicBezTo>
                  <a:pt x="434416" y="4206482"/>
                  <a:pt x="166085" y="4194733"/>
                  <a:pt x="0" y="4190420"/>
                </a:cubicBezTo>
                <a:cubicBezTo>
                  <a:pt x="-15705" y="3915091"/>
                  <a:pt x="7837" y="3800047"/>
                  <a:pt x="0" y="3617729"/>
                </a:cubicBezTo>
                <a:cubicBezTo>
                  <a:pt x="-7837" y="3435411"/>
                  <a:pt x="-28807" y="3197064"/>
                  <a:pt x="0" y="3003134"/>
                </a:cubicBezTo>
                <a:cubicBezTo>
                  <a:pt x="28807" y="2809204"/>
                  <a:pt x="32267" y="2443826"/>
                  <a:pt x="0" y="2262827"/>
                </a:cubicBezTo>
                <a:cubicBezTo>
                  <a:pt x="-32267" y="2081828"/>
                  <a:pt x="27842" y="1867730"/>
                  <a:pt x="0" y="1480615"/>
                </a:cubicBezTo>
                <a:cubicBezTo>
                  <a:pt x="-27842" y="1093500"/>
                  <a:pt x="25653" y="1030292"/>
                  <a:pt x="0" y="782212"/>
                </a:cubicBezTo>
                <a:cubicBezTo>
                  <a:pt x="-25653" y="534132"/>
                  <a:pt x="-3688" y="377368"/>
                  <a:pt x="0" y="0"/>
                </a:cubicBezTo>
                <a:close/>
              </a:path>
              <a:path w="10334297" h="4190420" stroke="0" extrusionOk="0">
                <a:moveTo>
                  <a:pt x="0" y="0"/>
                </a:moveTo>
                <a:cubicBezTo>
                  <a:pt x="380499" y="12357"/>
                  <a:pt x="593597" y="-34852"/>
                  <a:pt x="895639" y="0"/>
                </a:cubicBezTo>
                <a:cubicBezTo>
                  <a:pt x="1197681" y="34852"/>
                  <a:pt x="1310386" y="28756"/>
                  <a:pt x="1481249" y="0"/>
                </a:cubicBezTo>
                <a:cubicBezTo>
                  <a:pt x="1652112" y="-28756"/>
                  <a:pt x="1954353" y="1947"/>
                  <a:pt x="2376888" y="0"/>
                </a:cubicBezTo>
                <a:cubicBezTo>
                  <a:pt x="2799423" y="-1947"/>
                  <a:pt x="2846770" y="28318"/>
                  <a:pt x="3272527" y="0"/>
                </a:cubicBezTo>
                <a:cubicBezTo>
                  <a:pt x="3698284" y="-28318"/>
                  <a:pt x="3735383" y="8661"/>
                  <a:pt x="4064823" y="0"/>
                </a:cubicBezTo>
                <a:cubicBezTo>
                  <a:pt x="4394263" y="-8661"/>
                  <a:pt x="4378415" y="27918"/>
                  <a:pt x="4650434" y="0"/>
                </a:cubicBezTo>
                <a:cubicBezTo>
                  <a:pt x="4922453" y="-27918"/>
                  <a:pt x="4990600" y="18342"/>
                  <a:pt x="5132701" y="0"/>
                </a:cubicBezTo>
                <a:cubicBezTo>
                  <a:pt x="5274802" y="-18342"/>
                  <a:pt x="5412829" y="-10804"/>
                  <a:pt x="5511625" y="0"/>
                </a:cubicBezTo>
                <a:cubicBezTo>
                  <a:pt x="5610421" y="10804"/>
                  <a:pt x="5794648" y="1604"/>
                  <a:pt x="5890549" y="0"/>
                </a:cubicBezTo>
                <a:cubicBezTo>
                  <a:pt x="5986450" y="-1604"/>
                  <a:pt x="6148006" y="-14312"/>
                  <a:pt x="6269474" y="0"/>
                </a:cubicBezTo>
                <a:cubicBezTo>
                  <a:pt x="6390942" y="14312"/>
                  <a:pt x="6542799" y="-2211"/>
                  <a:pt x="6648398" y="0"/>
                </a:cubicBezTo>
                <a:cubicBezTo>
                  <a:pt x="6753997" y="2211"/>
                  <a:pt x="6967216" y="3678"/>
                  <a:pt x="7234008" y="0"/>
                </a:cubicBezTo>
                <a:cubicBezTo>
                  <a:pt x="7500800" y="-3678"/>
                  <a:pt x="7890210" y="-25551"/>
                  <a:pt x="8129647" y="0"/>
                </a:cubicBezTo>
                <a:cubicBezTo>
                  <a:pt x="8369084" y="25551"/>
                  <a:pt x="8558868" y="32334"/>
                  <a:pt x="8818600" y="0"/>
                </a:cubicBezTo>
                <a:cubicBezTo>
                  <a:pt x="9078332" y="-32334"/>
                  <a:pt x="9158160" y="2397"/>
                  <a:pt x="9300867" y="0"/>
                </a:cubicBezTo>
                <a:cubicBezTo>
                  <a:pt x="9443574" y="-2397"/>
                  <a:pt x="10082198" y="-21749"/>
                  <a:pt x="10334297" y="0"/>
                </a:cubicBezTo>
                <a:cubicBezTo>
                  <a:pt x="10318978" y="227052"/>
                  <a:pt x="10307341" y="324310"/>
                  <a:pt x="10334297" y="614595"/>
                </a:cubicBezTo>
                <a:cubicBezTo>
                  <a:pt x="10361253" y="904880"/>
                  <a:pt x="10362173" y="1053836"/>
                  <a:pt x="10334297" y="1312998"/>
                </a:cubicBezTo>
                <a:cubicBezTo>
                  <a:pt x="10306421" y="1572160"/>
                  <a:pt x="10365259" y="1704400"/>
                  <a:pt x="10334297" y="1969497"/>
                </a:cubicBezTo>
                <a:cubicBezTo>
                  <a:pt x="10303335" y="2234594"/>
                  <a:pt x="10353879" y="2435532"/>
                  <a:pt x="10334297" y="2625997"/>
                </a:cubicBezTo>
                <a:cubicBezTo>
                  <a:pt x="10314715" y="2816462"/>
                  <a:pt x="10348491" y="3007085"/>
                  <a:pt x="10334297" y="3282496"/>
                </a:cubicBezTo>
                <a:cubicBezTo>
                  <a:pt x="10320103" y="3557907"/>
                  <a:pt x="10299453" y="3883709"/>
                  <a:pt x="10334297" y="4190420"/>
                </a:cubicBezTo>
                <a:cubicBezTo>
                  <a:pt x="10058196" y="4154681"/>
                  <a:pt x="9772796" y="4175985"/>
                  <a:pt x="9542001" y="4190420"/>
                </a:cubicBezTo>
                <a:cubicBezTo>
                  <a:pt x="9311206" y="4204855"/>
                  <a:pt x="8977563" y="4205031"/>
                  <a:pt x="8646362" y="4190420"/>
                </a:cubicBezTo>
                <a:cubicBezTo>
                  <a:pt x="8315161" y="4175809"/>
                  <a:pt x="8056093" y="4181602"/>
                  <a:pt x="7750723" y="4190420"/>
                </a:cubicBezTo>
                <a:cubicBezTo>
                  <a:pt x="7445353" y="4199238"/>
                  <a:pt x="7188330" y="4200051"/>
                  <a:pt x="6855084" y="4190420"/>
                </a:cubicBezTo>
                <a:cubicBezTo>
                  <a:pt x="6521838" y="4180789"/>
                  <a:pt x="6491795" y="4188983"/>
                  <a:pt x="6372816" y="4190420"/>
                </a:cubicBezTo>
                <a:cubicBezTo>
                  <a:pt x="6253837" y="4191857"/>
                  <a:pt x="5797059" y="4205363"/>
                  <a:pt x="5580520" y="4190420"/>
                </a:cubicBezTo>
                <a:cubicBezTo>
                  <a:pt x="5363981" y="4175477"/>
                  <a:pt x="4903287" y="4206070"/>
                  <a:pt x="4684881" y="4190420"/>
                </a:cubicBezTo>
                <a:cubicBezTo>
                  <a:pt x="4466475" y="4174770"/>
                  <a:pt x="4334559" y="4214508"/>
                  <a:pt x="4202614" y="4190420"/>
                </a:cubicBezTo>
                <a:cubicBezTo>
                  <a:pt x="4070669" y="4166332"/>
                  <a:pt x="4005719" y="4187400"/>
                  <a:pt x="3823690" y="4190420"/>
                </a:cubicBezTo>
                <a:cubicBezTo>
                  <a:pt x="3641661" y="4193440"/>
                  <a:pt x="3561972" y="4198075"/>
                  <a:pt x="3341423" y="4190420"/>
                </a:cubicBezTo>
                <a:cubicBezTo>
                  <a:pt x="3120874" y="4182765"/>
                  <a:pt x="2927351" y="4176388"/>
                  <a:pt x="2755813" y="4190420"/>
                </a:cubicBezTo>
                <a:cubicBezTo>
                  <a:pt x="2584275" y="4204453"/>
                  <a:pt x="2294742" y="4193261"/>
                  <a:pt x="2170202" y="4190420"/>
                </a:cubicBezTo>
                <a:cubicBezTo>
                  <a:pt x="2045662" y="4187579"/>
                  <a:pt x="1802735" y="4171828"/>
                  <a:pt x="1687935" y="4190420"/>
                </a:cubicBezTo>
                <a:cubicBezTo>
                  <a:pt x="1573135" y="4209012"/>
                  <a:pt x="1447760" y="4189661"/>
                  <a:pt x="1309011" y="4190420"/>
                </a:cubicBezTo>
                <a:cubicBezTo>
                  <a:pt x="1170262" y="4191179"/>
                  <a:pt x="467723" y="4205774"/>
                  <a:pt x="0" y="4190420"/>
                </a:cubicBezTo>
                <a:cubicBezTo>
                  <a:pt x="-3051" y="4025835"/>
                  <a:pt x="8295" y="3569671"/>
                  <a:pt x="0" y="3408208"/>
                </a:cubicBezTo>
                <a:cubicBezTo>
                  <a:pt x="-8295" y="3246745"/>
                  <a:pt x="-28743" y="3043004"/>
                  <a:pt x="0" y="2751709"/>
                </a:cubicBezTo>
                <a:cubicBezTo>
                  <a:pt x="28743" y="2460414"/>
                  <a:pt x="533" y="2338838"/>
                  <a:pt x="0" y="1969497"/>
                </a:cubicBezTo>
                <a:cubicBezTo>
                  <a:pt x="-533" y="1600156"/>
                  <a:pt x="-14613" y="1416006"/>
                  <a:pt x="0" y="1187286"/>
                </a:cubicBezTo>
                <a:cubicBezTo>
                  <a:pt x="14613" y="958566"/>
                  <a:pt x="1914" y="748478"/>
                  <a:pt x="0" y="614595"/>
                </a:cubicBezTo>
                <a:cubicBezTo>
                  <a:pt x="-1914" y="480712"/>
                  <a:pt x="-18036" y="168135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89741F-E995-6F5E-DC17-73FD15E2F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Basic circuit components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BFB5E0-E915-DD96-732D-00AA9C0026CA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6209922" y="3083706"/>
            <a:ext cx="1420678" cy="778091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dirty="0"/>
              <a:t>Wire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1457F5-8E17-66E2-88EE-F7301D52C51C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1259418" y="3029692"/>
            <a:ext cx="2650398" cy="913028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dirty="0"/>
              <a:t>Battery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975104D-9A23-62C2-E4CC-AD0DFFB2FC35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6143651" y="1923661"/>
            <a:ext cx="1420678" cy="778091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dirty="0"/>
              <a:t>Switch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5219955-16D0-1D45-E63F-08FEF51BAB6F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1298066" y="1941567"/>
            <a:ext cx="1895043" cy="825287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dirty="0"/>
              <a:t>Resistor</a:t>
            </a:r>
          </a:p>
        </p:txBody>
      </p:sp>
      <p:grpSp>
        <p:nvGrpSpPr>
          <p:cNvPr id="109" name="Group 108" descr="Circuit diagram symbol for a switch shown as a broken horizontal line, with an upwards diagonal line where the line is broken, to show that the circuit is broken">
            <a:extLst>
              <a:ext uri="{FF2B5EF4-FFF2-40B4-BE49-F238E27FC236}">
                <a16:creationId xmlns:a16="http://schemas.microsoft.com/office/drawing/2014/main" id="{F73DA3E0-55D2-AA60-D2E5-FF6E7AD66081}"/>
              </a:ext>
            </a:extLst>
          </p:cNvPr>
          <p:cNvGrpSpPr/>
          <p:nvPr/>
        </p:nvGrpSpPr>
        <p:grpSpPr>
          <a:xfrm>
            <a:off x="8204200" y="2108920"/>
            <a:ext cx="1168400" cy="286805"/>
            <a:chOff x="7150100" y="2438400"/>
            <a:chExt cx="1168400" cy="286805"/>
          </a:xfrm>
        </p:grpSpPr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3EDA3F3-9FDB-B30C-70D1-ABA09D36E6D6}"/>
                </a:ext>
              </a:extLst>
            </p:cNvPr>
            <p:cNvCxnSpPr>
              <a:cxnSpLocks/>
            </p:cNvCxnSpPr>
            <p:nvPr/>
          </p:nvCxnSpPr>
          <p:spPr>
            <a:xfrm>
              <a:off x="7150100" y="2725205"/>
              <a:ext cx="314542" cy="0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4B745D3-C7F1-62B3-2A71-7A593647CCF5}"/>
                </a:ext>
              </a:extLst>
            </p:cNvPr>
            <p:cNvCxnSpPr>
              <a:cxnSpLocks/>
            </p:cNvCxnSpPr>
            <p:nvPr/>
          </p:nvCxnSpPr>
          <p:spPr>
            <a:xfrm>
              <a:off x="8074429" y="2723047"/>
              <a:ext cx="244071" cy="0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2B96457-BAB7-A6A0-738B-81C6A58758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80487" y="2438400"/>
              <a:ext cx="593942" cy="284647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Group 130" descr="A circuit schematic symbol for a single-cell battery, consisting of one long parallel line (positive terminal) and one short, thick parallel line (negative terminal)">
            <a:extLst>
              <a:ext uri="{FF2B5EF4-FFF2-40B4-BE49-F238E27FC236}">
                <a16:creationId xmlns:a16="http://schemas.microsoft.com/office/drawing/2014/main" id="{65FA3E63-CECF-58F1-5ADA-A7FC07BC05D6}"/>
              </a:ext>
            </a:extLst>
          </p:cNvPr>
          <p:cNvGrpSpPr/>
          <p:nvPr/>
        </p:nvGrpSpPr>
        <p:grpSpPr>
          <a:xfrm>
            <a:off x="3565579" y="3027753"/>
            <a:ext cx="717442" cy="635000"/>
            <a:chOff x="3092558" y="2324100"/>
            <a:chExt cx="717442" cy="635000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CF44E04-E2F3-D426-C909-C58D4EFB85B8}"/>
                </a:ext>
              </a:extLst>
            </p:cNvPr>
            <p:cNvGrpSpPr/>
            <p:nvPr/>
          </p:nvGrpSpPr>
          <p:grpSpPr>
            <a:xfrm>
              <a:off x="3130658" y="2438400"/>
              <a:ext cx="679342" cy="520700"/>
              <a:chOff x="3130658" y="2438400"/>
              <a:chExt cx="679342" cy="520700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9C4D09D8-C3EC-FC73-8AD2-C60151482F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0658" y="2705100"/>
                <a:ext cx="234842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D8AC4AEA-7C8F-BDE6-1B8F-EAAF04AA68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4400" y="2697406"/>
                <a:ext cx="355600" cy="7694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1EF87D0B-1DD3-B7C1-D75C-CD725DD036E9}"/>
                  </a:ext>
                </a:extLst>
              </p:cNvPr>
              <p:cNvCxnSpPr/>
              <p:nvPr/>
            </p:nvCxnSpPr>
            <p:spPr>
              <a:xfrm>
                <a:off x="3365500" y="2438400"/>
                <a:ext cx="0" cy="52070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AE99F042-683F-D9DD-1B0B-9C4646BA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4400" y="2565614"/>
                <a:ext cx="0" cy="263585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3" name="TextBox 112" descr="Circuit diagram symbol for a single-cell battery, consisting of one long parallel line (positive terminal) and one short, thick parallel line (negative terminal)">
              <a:extLst>
                <a:ext uri="{FF2B5EF4-FFF2-40B4-BE49-F238E27FC236}">
                  <a16:creationId xmlns:a16="http://schemas.microsoft.com/office/drawing/2014/main" id="{A6E5C789-F9BB-A87E-CADB-5F9AD272E5A8}"/>
                </a:ext>
              </a:extLst>
            </p:cNvPr>
            <p:cNvSpPr txBox="1"/>
            <p:nvPr/>
          </p:nvSpPr>
          <p:spPr>
            <a:xfrm>
              <a:off x="3092558" y="232410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5E4B191-269B-B56C-9A11-D9D75AB052B0}"/>
                </a:ext>
              </a:extLst>
            </p:cNvPr>
            <p:cNvSpPr txBox="1"/>
            <p:nvPr/>
          </p:nvSpPr>
          <p:spPr>
            <a:xfrm>
              <a:off x="3408485" y="232410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–</a:t>
              </a:r>
            </a:p>
          </p:txBody>
        </p:sp>
      </p:grpSp>
      <p:cxnSp>
        <p:nvCxnSpPr>
          <p:cNvPr id="133" name="Straight Connector 132" descr="Circuit diagram symbol for a wire shown as a horizontal line">
            <a:extLst>
              <a:ext uri="{FF2B5EF4-FFF2-40B4-BE49-F238E27FC236}">
                <a16:creationId xmlns:a16="http://schemas.microsoft.com/office/drawing/2014/main" id="{41DD2E09-EF42-EBA7-A848-22E455FA5BA6}"/>
              </a:ext>
            </a:extLst>
          </p:cNvPr>
          <p:cNvCxnSpPr/>
          <p:nvPr/>
        </p:nvCxnSpPr>
        <p:spPr>
          <a:xfrm>
            <a:off x="8204200" y="3397085"/>
            <a:ext cx="1574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296A1B8C-66BA-4747-2493-BE122DB0656B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020F6A9-D154-B37F-D9E3-66249705616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Series and parallel circuits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377C87F-4777-5BD2-B532-4B58D1E6178C}"/>
              </a:ext>
            </a:extLst>
          </p:cNvPr>
          <p:cNvGrpSpPr/>
          <p:nvPr/>
        </p:nvGrpSpPr>
        <p:grpSpPr>
          <a:xfrm>
            <a:off x="3270291" y="2167288"/>
            <a:ext cx="1222429" cy="288985"/>
            <a:chOff x="3295685" y="2171587"/>
            <a:chExt cx="1222429" cy="288985"/>
          </a:xfrm>
        </p:grpSpPr>
        <p:grpSp>
          <p:nvGrpSpPr>
            <p:cNvPr id="76" name="Group 75" descr="Circuit diagram symbol for a resistor, shown as a continuous vertical zig-zag line with two horizontal connecting leads">
              <a:extLst>
                <a:ext uri="{FF2B5EF4-FFF2-40B4-BE49-F238E27FC236}">
                  <a16:creationId xmlns:a16="http://schemas.microsoft.com/office/drawing/2014/main" id="{EF83ECA6-053D-53A5-08FB-6E9159764272}"/>
                </a:ext>
              </a:extLst>
            </p:cNvPr>
            <p:cNvGrpSpPr/>
            <p:nvPr/>
          </p:nvGrpSpPr>
          <p:grpSpPr>
            <a:xfrm>
              <a:off x="3295685" y="2171587"/>
              <a:ext cx="888023" cy="288985"/>
              <a:chOff x="6757665" y="2186795"/>
              <a:chExt cx="888023" cy="288985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4AB5855-DF09-1516-4D25-90C93793CA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5688" y="2195422"/>
                <a:ext cx="0" cy="280358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717F2F6-4E6B-F1BC-7EDF-34E4769CC8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76842" y="2475780"/>
                <a:ext cx="565349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DCD65503-CB0B-949E-DF58-CA152B52E1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842" y="2186795"/>
                <a:ext cx="565349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0E16E91D-7B52-76E0-98D1-65F6F5CBF9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76842" y="2191108"/>
                <a:ext cx="0" cy="284672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1323A467-3311-6188-03EC-44A663B49140}"/>
                  </a:ext>
                </a:extLst>
              </p:cNvPr>
              <p:cNvCxnSpPr/>
              <p:nvPr/>
            </p:nvCxnSpPr>
            <p:spPr>
              <a:xfrm>
                <a:off x="6757665" y="2342072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099DE2E-52C8-CC00-3428-74704F7C2C5D}"/>
                </a:ext>
              </a:extLst>
            </p:cNvPr>
            <p:cNvCxnSpPr/>
            <p:nvPr/>
          </p:nvCxnSpPr>
          <p:spPr>
            <a:xfrm>
              <a:off x="4198937" y="2327805"/>
              <a:ext cx="319177" cy="0"/>
            </a:xfrm>
            <a:prstGeom prst="line">
              <a:avLst/>
            </a:prstGeom>
            <a:ln w="25400" cap="rnd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0B8C48-7194-3D84-9E86-A5A4987B25AE}"/>
              </a:ext>
            </a:extLst>
          </p:cNvPr>
          <p:cNvGrpSpPr/>
          <p:nvPr/>
        </p:nvGrpSpPr>
        <p:grpSpPr>
          <a:xfrm>
            <a:off x="4591774" y="4144345"/>
            <a:ext cx="3236295" cy="1548605"/>
            <a:chOff x="6920261" y="3820301"/>
            <a:chExt cx="3236295" cy="1548605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AA1974F0-5F2E-90DE-BEEE-53189CCA238C}"/>
                </a:ext>
              </a:extLst>
            </p:cNvPr>
            <p:cNvGrpSpPr/>
            <p:nvPr/>
          </p:nvGrpSpPr>
          <p:grpSpPr>
            <a:xfrm>
              <a:off x="6920261" y="3820301"/>
              <a:ext cx="3091802" cy="1548605"/>
              <a:chOff x="6861849" y="4387119"/>
              <a:chExt cx="3091802" cy="1548605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C9696E89-51F1-E2ED-DE8E-31A8A50A4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10761" y="4673924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3BCBFFA6-C79D-0AD2-6D1C-4451D6CC180C}"/>
                  </a:ext>
                </a:extLst>
              </p:cNvPr>
              <p:cNvGrpSpPr/>
              <p:nvPr/>
            </p:nvGrpSpPr>
            <p:grpSpPr>
              <a:xfrm>
                <a:off x="7924987" y="4387119"/>
                <a:ext cx="1168400" cy="286805"/>
                <a:chOff x="7150100" y="2438400"/>
                <a:chExt cx="1168400" cy="286805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9F15B41C-0941-CA90-30FD-A702E37D4F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50100" y="2725205"/>
                  <a:ext cx="314542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F153F3A0-2CDF-2707-4E41-1EF50DF185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74429" y="2723047"/>
                  <a:ext cx="244071" cy="0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602E3D3D-3977-D87F-3140-071853B403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80487" y="2438400"/>
                  <a:ext cx="593942" cy="284647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80749E90-50E7-78DF-4EFF-06EC31310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89190" y="4671766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6CC77A31-BA61-3308-1569-838573890C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10761" y="5926244"/>
                <a:ext cx="2838576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C96B274E-7349-46C3-34BF-F47A148E9645}"/>
                  </a:ext>
                </a:extLst>
              </p:cNvPr>
              <p:cNvGrpSpPr/>
              <p:nvPr/>
            </p:nvGrpSpPr>
            <p:grpSpPr>
              <a:xfrm rot="5400000">
                <a:off x="6547370" y="4986245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6AE6D6F8-26F1-35F7-B437-B26B495CDE6F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158" name="Straight Connector 157">
                    <a:extLst>
                      <a:ext uri="{FF2B5EF4-FFF2-40B4-BE49-F238E27FC236}">
                        <a16:creationId xmlns:a16="http://schemas.microsoft.com/office/drawing/2014/main" id="{79AEF83F-AAD2-F84A-9848-2C39952315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Straight Connector 158">
                    <a:extLst>
                      <a:ext uri="{FF2B5EF4-FFF2-40B4-BE49-F238E27FC236}">
                        <a16:creationId xmlns:a16="http://schemas.microsoft.com/office/drawing/2014/main" id="{E5D057FE-F7E1-244D-C29C-99797B180F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Straight Connector 159">
                    <a:extLst>
                      <a:ext uri="{FF2B5EF4-FFF2-40B4-BE49-F238E27FC236}">
                        <a16:creationId xmlns:a16="http://schemas.microsoft.com/office/drawing/2014/main" id="{11E4862A-8204-3F9A-49D9-6EB7F3B2DF35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Straight Connector 160">
                    <a:extLst>
                      <a:ext uri="{FF2B5EF4-FFF2-40B4-BE49-F238E27FC236}">
                        <a16:creationId xmlns:a16="http://schemas.microsoft.com/office/drawing/2014/main" id="{F6231461-09F8-3C68-25C2-8D48F72034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2D3B8DC3-F2AE-A086-3F37-310DC4F201C1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3CF70760-9343-B2E4-EB96-3DD3613B25E4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AC3D658-F4D2-196C-BFA9-DEEB1E51F32B}"/>
                </a:ext>
              </a:extLst>
            </p:cNvPr>
            <p:cNvGrpSpPr/>
            <p:nvPr/>
          </p:nvGrpSpPr>
          <p:grpSpPr>
            <a:xfrm rot="5400000">
              <a:off x="9386173" y="4589042"/>
              <a:ext cx="1251779" cy="288986"/>
              <a:chOff x="3295685" y="2171587"/>
              <a:chExt cx="1222429" cy="288986"/>
            </a:xfrm>
          </p:grpSpPr>
          <p:grpSp>
            <p:nvGrpSpPr>
              <p:cNvPr id="6" name="Group 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6C9D8181-CAEB-1E72-C8D7-8C4FC619B4DA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6"/>
                <a:chOff x="6757665" y="2186795"/>
                <a:chExt cx="888023" cy="288986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8E838B0B-E824-DAA6-7B47-F325E9AD3F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3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B740CCCF-14AF-50A6-8220-ABD773FA9E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A5D74227-33CB-F539-FADD-CB5E069DCB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3C7398E4-8C9B-8516-796D-4496F43F89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F6C34EB8-BEE3-5F71-EF36-0F7F5B692644}"/>
                    </a:ext>
                  </a:extLst>
                </p:cNvPr>
                <p:cNvCxnSpPr/>
                <p:nvPr/>
              </p:nvCxnSpPr>
              <p:spPr>
                <a:xfrm>
                  <a:off x="6757665" y="234207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57E7DA88-B3A0-517A-AA5A-52AC0D25C625}"/>
                  </a:ext>
                </a:extLst>
              </p:cNvPr>
              <p:cNvCxnSpPr/>
              <p:nvPr/>
            </p:nvCxnSpPr>
            <p:spPr>
              <a:xfrm>
                <a:off x="4198937" y="232780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9903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Parallel and series circuits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3366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Before learning how to do</a:t>
            </a:r>
            <a:r>
              <a:rPr lang="en-GB" b="1" dirty="0"/>
              <a:t> </a:t>
            </a:r>
            <a:r>
              <a:rPr lang="en-GB" dirty="0"/>
              <a:t>calculations for electrical circuits, it is important to understand </a:t>
            </a:r>
            <a:r>
              <a:rPr lang="en-GB" b="1" dirty="0"/>
              <a:t>parallel </a:t>
            </a:r>
            <a:r>
              <a:rPr lang="en-GB" dirty="0"/>
              <a:t>and </a:t>
            </a:r>
            <a:r>
              <a:rPr lang="en-GB" b="1" dirty="0"/>
              <a:t>series circuits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The relationship between voltage, current, resistance and power depends on the circuit arrangement.</a:t>
            </a:r>
          </a:p>
        </p:txBody>
      </p:sp>
      <p:pic>
        <p:nvPicPr>
          <p:cNvPr id="18" name="Picture Placeholder 17" descr="Close-up of a motherboard with microchips and electronic elements">
            <a:extLst>
              <a:ext uri="{FF2B5EF4-FFF2-40B4-BE49-F238E27FC236}">
                <a16:creationId xmlns:a16="http://schemas.microsoft.com/office/drawing/2014/main" id="{3F13138E-B4F4-F186-8F6F-1DB06D0096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6BE5E2-90A7-1EA2-B4F0-CD53CA9EEC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51"/>
            <a:ext cx="4711700" cy="361950"/>
          </a:xfrm>
        </p:spPr>
        <p:txBody>
          <a:bodyPr/>
          <a:lstStyle/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914887-89DF-E4E4-0030-C262A5C85A2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Series and parallel circuits</a:t>
            </a:r>
          </a:p>
        </p:txBody>
      </p:sp>
    </p:spTree>
    <p:extLst>
      <p:ext uri="{BB962C8B-B14F-4D97-AF65-F5344CB8AC3E}">
        <p14:creationId xmlns:p14="http://schemas.microsoft.com/office/powerpoint/2010/main" val="131679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1AB0B37-6ED4-E961-0E13-1DB461DB5C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5474"/>
                <a:ext cx="5302434" cy="4831489"/>
              </a:xfrm>
              <a:noFill/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The battery and resistors are wired in </a:t>
                </a:r>
                <a:r>
                  <a:rPr lang="en-US" b="1" dirty="0"/>
                  <a:t>parallel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The voltage is the same across all parallel components: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current from the battery is split between the resistors: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equivalent resistance of the circuit is less than either of the individual resistors and is related by: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total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1AB0B37-6ED4-E961-0E13-1DB461DB5C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5474"/>
                <a:ext cx="5302434" cy="4831489"/>
              </a:xfrm>
              <a:blipFill>
                <a:blip r:embed="rId3"/>
                <a:stretch>
                  <a:fillRect l="-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6BE5E2-90A7-1EA2-B4F0-CD53CA9EEC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51"/>
            <a:ext cx="4711700" cy="361950"/>
          </a:xfrm>
        </p:spPr>
        <p:txBody>
          <a:bodyPr/>
          <a:lstStyle/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819EC4-CAC4-14C6-A885-3092230C2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Parallel circuits</a:t>
            </a:r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AA41C8C-7E9B-34C5-1097-6265449C43A3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9" name="Content Placeholder 3">
            <a:extLst>
              <a:ext uri="{FF2B5EF4-FFF2-40B4-BE49-F238E27FC236}">
                <a16:creationId xmlns:a16="http://schemas.microsoft.com/office/drawing/2014/main" id="{2E9B47F9-01C6-E381-A92A-4694713C3843}"/>
              </a:ext>
            </a:extLst>
          </p:cNvPr>
          <p:cNvSpPr txBox="1">
            <a:spLocks/>
          </p:cNvSpPr>
          <p:nvPr/>
        </p:nvSpPr>
        <p:spPr>
          <a:xfrm>
            <a:off x="7166822" y="3323929"/>
            <a:ext cx="4546205" cy="2454571"/>
          </a:xfrm>
          <a:custGeom>
            <a:avLst/>
            <a:gdLst>
              <a:gd name="csX0" fmla="*/ 0 w 4546205"/>
              <a:gd name="csY0" fmla="*/ 0 h 2454571"/>
              <a:gd name="csX1" fmla="*/ 740382 w 4546205"/>
              <a:gd name="csY1" fmla="*/ 0 h 2454571"/>
              <a:gd name="csX2" fmla="*/ 1480764 w 4546205"/>
              <a:gd name="csY2" fmla="*/ 0 h 2454571"/>
              <a:gd name="csX3" fmla="*/ 1993836 w 4546205"/>
              <a:gd name="csY3" fmla="*/ 0 h 2454571"/>
              <a:gd name="csX4" fmla="*/ 2552369 w 4546205"/>
              <a:gd name="csY4" fmla="*/ 0 h 2454571"/>
              <a:gd name="csX5" fmla="*/ 3156365 w 4546205"/>
              <a:gd name="csY5" fmla="*/ 0 h 2454571"/>
              <a:gd name="csX6" fmla="*/ 3896747 w 4546205"/>
              <a:gd name="csY6" fmla="*/ 0 h 2454571"/>
              <a:gd name="csX7" fmla="*/ 4546205 w 4546205"/>
              <a:gd name="csY7" fmla="*/ 0 h 2454571"/>
              <a:gd name="csX8" fmla="*/ 4546205 w 4546205"/>
              <a:gd name="csY8" fmla="*/ 589097 h 2454571"/>
              <a:gd name="csX9" fmla="*/ 4546205 w 4546205"/>
              <a:gd name="csY9" fmla="*/ 1153648 h 2454571"/>
              <a:gd name="csX10" fmla="*/ 4546205 w 4546205"/>
              <a:gd name="csY10" fmla="*/ 1742745 h 2454571"/>
              <a:gd name="csX11" fmla="*/ 4546205 w 4546205"/>
              <a:gd name="csY11" fmla="*/ 2454571 h 2454571"/>
              <a:gd name="csX12" fmla="*/ 3987671 w 4546205"/>
              <a:gd name="csY12" fmla="*/ 2454571 h 2454571"/>
              <a:gd name="csX13" fmla="*/ 3292751 w 4546205"/>
              <a:gd name="csY13" fmla="*/ 2454571 h 2454571"/>
              <a:gd name="csX14" fmla="*/ 2597831 w 4546205"/>
              <a:gd name="csY14" fmla="*/ 2454571 h 2454571"/>
              <a:gd name="csX15" fmla="*/ 1902912 w 4546205"/>
              <a:gd name="csY15" fmla="*/ 2454571 h 2454571"/>
              <a:gd name="csX16" fmla="*/ 1298916 w 4546205"/>
              <a:gd name="csY16" fmla="*/ 2454571 h 2454571"/>
              <a:gd name="csX17" fmla="*/ 558534 w 4546205"/>
              <a:gd name="csY17" fmla="*/ 2454571 h 2454571"/>
              <a:gd name="csX18" fmla="*/ 0 w 4546205"/>
              <a:gd name="csY18" fmla="*/ 2454571 h 2454571"/>
              <a:gd name="csX19" fmla="*/ 0 w 4546205"/>
              <a:gd name="csY19" fmla="*/ 1914565 h 2454571"/>
              <a:gd name="csX20" fmla="*/ 0 w 4546205"/>
              <a:gd name="csY20" fmla="*/ 1276377 h 2454571"/>
              <a:gd name="csX21" fmla="*/ 0 w 4546205"/>
              <a:gd name="csY21" fmla="*/ 736371 h 2454571"/>
              <a:gd name="csX22" fmla="*/ 0 w 4546205"/>
              <a:gd name="csY22" fmla="*/ 0 h 2454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546205" h="2454571" fill="none" extrusionOk="0">
                <a:moveTo>
                  <a:pt x="0" y="0"/>
                </a:moveTo>
                <a:cubicBezTo>
                  <a:pt x="223279" y="12839"/>
                  <a:pt x="467188" y="-23988"/>
                  <a:pt x="740382" y="0"/>
                </a:cubicBezTo>
                <a:cubicBezTo>
                  <a:pt x="1013576" y="23988"/>
                  <a:pt x="1299644" y="35090"/>
                  <a:pt x="1480764" y="0"/>
                </a:cubicBezTo>
                <a:cubicBezTo>
                  <a:pt x="1661884" y="-35090"/>
                  <a:pt x="1804750" y="25170"/>
                  <a:pt x="1993836" y="0"/>
                </a:cubicBezTo>
                <a:cubicBezTo>
                  <a:pt x="2182922" y="-25170"/>
                  <a:pt x="2330000" y="-12619"/>
                  <a:pt x="2552369" y="0"/>
                </a:cubicBezTo>
                <a:cubicBezTo>
                  <a:pt x="2774738" y="12619"/>
                  <a:pt x="2879331" y="-5523"/>
                  <a:pt x="3156365" y="0"/>
                </a:cubicBezTo>
                <a:cubicBezTo>
                  <a:pt x="3433399" y="5523"/>
                  <a:pt x="3737199" y="23831"/>
                  <a:pt x="3896747" y="0"/>
                </a:cubicBezTo>
                <a:cubicBezTo>
                  <a:pt x="4056295" y="-23831"/>
                  <a:pt x="4251612" y="-3041"/>
                  <a:pt x="4546205" y="0"/>
                </a:cubicBezTo>
                <a:cubicBezTo>
                  <a:pt x="4556473" y="215170"/>
                  <a:pt x="4532114" y="445665"/>
                  <a:pt x="4546205" y="589097"/>
                </a:cubicBezTo>
                <a:cubicBezTo>
                  <a:pt x="4560296" y="732529"/>
                  <a:pt x="4537187" y="909576"/>
                  <a:pt x="4546205" y="1153648"/>
                </a:cubicBezTo>
                <a:cubicBezTo>
                  <a:pt x="4555223" y="1397720"/>
                  <a:pt x="4525649" y="1458019"/>
                  <a:pt x="4546205" y="1742745"/>
                </a:cubicBezTo>
                <a:cubicBezTo>
                  <a:pt x="4566761" y="2027471"/>
                  <a:pt x="4536822" y="2296886"/>
                  <a:pt x="4546205" y="2454571"/>
                </a:cubicBezTo>
                <a:cubicBezTo>
                  <a:pt x="4271363" y="2461768"/>
                  <a:pt x="4265334" y="2449741"/>
                  <a:pt x="3987671" y="2454571"/>
                </a:cubicBezTo>
                <a:cubicBezTo>
                  <a:pt x="3710008" y="2459401"/>
                  <a:pt x="3544033" y="2475673"/>
                  <a:pt x="3292751" y="2454571"/>
                </a:cubicBezTo>
                <a:cubicBezTo>
                  <a:pt x="3041469" y="2433469"/>
                  <a:pt x="2870658" y="2461464"/>
                  <a:pt x="2597831" y="2454571"/>
                </a:cubicBezTo>
                <a:cubicBezTo>
                  <a:pt x="2325004" y="2447678"/>
                  <a:pt x="2124584" y="2487032"/>
                  <a:pt x="1902912" y="2454571"/>
                </a:cubicBezTo>
                <a:cubicBezTo>
                  <a:pt x="1681240" y="2422110"/>
                  <a:pt x="1534139" y="2439609"/>
                  <a:pt x="1298916" y="2454571"/>
                </a:cubicBezTo>
                <a:cubicBezTo>
                  <a:pt x="1063693" y="2469533"/>
                  <a:pt x="793917" y="2483097"/>
                  <a:pt x="558534" y="2454571"/>
                </a:cubicBezTo>
                <a:cubicBezTo>
                  <a:pt x="323151" y="2426045"/>
                  <a:pt x="160441" y="2479815"/>
                  <a:pt x="0" y="2454571"/>
                </a:cubicBezTo>
                <a:cubicBezTo>
                  <a:pt x="19072" y="2192528"/>
                  <a:pt x="-6352" y="2073546"/>
                  <a:pt x="0" y="1914565"/>
                </a:cubicBezTo>
                <a:cubicBezTo>
                  <a:pt x="6352" y="1755584"/>
                  <a:pt x="11788" y="1506989"/>
                  <a:pt x="0" y="1276377"/>
                </a:cubicBezTo>
                <a:cubicBezTo>
                  <a:pt x="-11788" y="1045765"/>
                  <a:pt x="-22324" y="917655"/>
                  <a:pt x="0" y="736371"/>
                </a:cubicBezTo>
                <a:cubicBezTo>
                  <a:pt x="22324" y="555087"/>
                  <a:pt x="-21050" y="323141"/>
                  <a:pt x="0" y="0"/>
                </a:cubicBezTo>
                <a:close/>
              </a:path>
              <a:path w="4546205" h="2454571" stroke="0" extrusionOk="0">
                <a:moveTo>
                  <a:pt x="0" y="0"/>
                </a:moveTo>
                <a:cubicBezTo>
                  <a:pt x="200251" y="64"/>
                  <a:pt x="574534" y="-773"/>
                  <a:pt x="740382" y="0"/>
                </a:cubicBezTo>
                <a:cubicBezTo>
                  <a:pt x="906230" y="773"/>
                  <a:pt x="1133521" y="-1346"/>
                  <a:pt x="1344378" y="0"/>
                </a:cubicBezTo>
                <a:cubicBezTo>
                  <a:pt x="1555235" y="1346"/>
                  <a:pt x="1760936" y="3539"/>
                  <a:pt x="2084760" y="0"/>
                </a:cubicBezTo>
                <a:cubicBezTo>
                  <a:pt x="2408584" y="-3539"/>
                  <a:pt x="2548100" y="20894"/>
                  <a:pt x="2825142" y="0"/>
                </a:cubicBezTo>
                <a:cubicBezTo>
                  <a:pt x="3102184" y="-20894"/>
                  <a:pt x="3376343" y="-19463"/>
                  <a:pt x="3520062" y="0"/>
                </a:cubicBezTo>
                <a:cubicBezTo>
                  <a:pt x="3663781" y="19463"/>
                  <a:pt x="4137749" y="-1007"/>
                  <a:pt x="4546205" y="0"/>
                </a:cubicBezTo>
                <a:cubicBezTo>
                  <a:pt x="4541286" y="222265"/>
                  <a:pt x="4522958" y="298291"/>
                  <a:pt x="4546205" y="564551"/>
                </a:cubicBezTo>
                <a:cubicBezTo>
                  <a:pt x="4569452" y="830811"/>
                  <a:pt x="4530050" y="834766"/>
                  <a:pt x="4546205" y="1104557"/>
                </a:cubicBezTo>
                <a:cubicBezTo>
                  <a:pt x="4562360" y="1374348"/>
                  <a:pt x="4531376" y="1551254"/>
                  <a:pt x="4546205" y="1718200"/>
                </a:cubicBezTo>
                <a:cubicBezTo>
                  <a:pt x="4561034" y="1885146"/>
                  <a:pt x="4576983" y="2169264"/>
                  <a:pt x="4546205" y="2454571"/>
                </a:cubicBezTo>
                <a:cubicBezTo>
                  <a:pt x="4270505" y="2434916"/>
                  <a:pt x="3973205" y="2473419"/>
                  <a:pt x="3805823" y="2454571"/>
                </a:cubicBezTo>
                <a:cubicBezTo>
                  <a:pt x="3638441" y="2435723"/>
                  <a:pt x="3524321" y="2431624"/>
                  <a:pt x="3292751" y="2454571"/>
                </a:cubicBezTo>
                <a:cubicBezTo>
                  <a:pt x="3061181" y="2477518"/>
                  <a:pt x="2943744" y="2459901"/>
                  <a:pt x="2779680" y="2454571"/>
                </a:cubicBezTo>
                <a:cubicBezTo>
                  <a:pt x="2615616" y="2449241"/>
                  <a:pt x="2305764" y="2443104"/>
                  <a:pt x="2130222" y="2454571"/>
                </a:cubicBezTo>
                <a:cubicBezTo>
                  <a:pt x="1954680" y="2466038"/>
                  <a:pt x="1685553" y="2455334"/>
                  <a:pt x="1526226" y="2454571"/>
                </a:cubicBezTo>
                <a:cubicBezTo>
                  <a:pt x="1366899" y="2453808"/>
                  <a:pt x="1009854" y="2428334"/>
                  <a:pt x="876768" y="2454571"/>
                </a:cubicBezTo>
                <a:cubicBezTo>
                  <a:pt x="743682" y="2480808"/>
                  <a:pt x="231517" y="2485160"/>
                  <a:pt x="0" y="2454571"/>
                </a:cubicBezTo>
                <a:cubicBezTo>
                  <a:pt x="-23161" y="2302937"/>
                  <a:pt x="17832" y="2104946"/>
                  <a:pt x="0" y="1840928"/>
                </a:cubicBezTo>
                <a:cubicBezTo>
                  <a:pt x="-17832" y="1576910"/>
                  <a:pt x="13084" y="1544519"/>
                  <a:pt x="0" y="1276377"/>
                </a:cubicBezTo>
                <a:cubicBezTo>
                  <a:pt x="-13084" y="1008235"/>
                  <a:pt x="23137" y="841942"/>
                  <a:pt x="0" y="613643"/>
                </a:cubicBezTo>
                <a:cubicBezTo>
                  <a:pt x="-23137" y="385344"/>
                  <a:pt x="9796" y="19421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Socket outlets are wired in parallel. </a:t>
            </a:r>
          </a:p>
          <a:p>
            <a:pPr marL="0" indent="0">
              <a:buNone/>
            </a:pPr>
            <a:r>
              <a:rPr lang="en-GB" dirty="0"/>
              <a:t>If you plug a drill into Socket A, it does not affect the voltage at Socket B.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8D7042F-C165-1E60-D7C8-AF3D55AFB28E}"/>
              </a:ext>
            </a:extLst>
          </p:cNvPr>
          <p:cNvSpPr txBox="1"/>
          <p:nvPr/>
        </p:nvSpPr>
        <p:spPr>
          <a:xfrm>
            <a:off x="6729446" y="1722051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E7C6FA9-281F-44A0-18AD-F84CF71064AD}"/>
              </a:ext>
            </a:extLst>
          </p:cNvPr>
          <p:cNvSpPr txBox="1"/>
          <p:nvPr/>
        </p:nvSpPr>
        <p:spPr>
          <a:xfrm>
            <a:off x="9258617" y="2000839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093CD7B-AE90-1787-B1A0-5FC399C1B79A}"/>
              </a:ext>
            </a:extLst>
          </p:cNvPr>
          <p:cNvSpPr txBox="1"/>
          <p:nvPr/>
        </p:nvSpPr>
        <p:spPr>
          <a:xfrm>
            <a:off x="10667522" y="2000643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1341717-C0E3-8F9B-9AEA-6F3AA32266B9}"/>
              </a:ext>
            </a:extLst>
          </p:cNvPr>
          <p:cNvSpPr txBox="1"/>
          <p:nvPr/>
        </p:nvSpPr>
        <p:spPr>
          <a:xfrm>
            <a:off x="8023540" y="544150"/>
            <a:ext cx="28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EB90663-702F-1561-35C1-3DC6D3552D9B}"/>
              </a:ext>
            </a:extLst>
          </p:cNvPr>
          <p:cNvSpPr txBox="1"/>
          <p:nvPr/>
        </p:nvSpPr>
        <p:spPr>
          <a:xfrm>
            <a:off x="8447849" y="165901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65BB299-987D-3BBC-0445-1EEE58E1A27A}"/>
              </a:ext>
            </a:extLst>
          </p:cNvPr>
          <p:cNvSpPr txBox="1"/>
          <p:nvPr/>
        </p:nvSpPr>
        <p:spPr>
          <a:xfrm>
            <a:off x="9908665" y="1684344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F84160FC-F9D5-938C-5CE7-0C84722DB2F8}"/>
              </a:ext>
            </a:extLst>
          </p:cNvPr>
          <p:cNvCxnSpPr>
            <a:cxnSpLocks/>
          </p:cNvCxnSpPr>
          <p:nvPr/>
        </p:nvCxnSpPr>
        <p:spPr>
          <a:xfrm>
            <a:off x="8447849" y="812800"/>
            <a:ext cx="41649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E822C464-6C6B-F611-2FC8-6043D09FC3DC}"/>
              </a:ext>
            </a:extLst>
          </p:cNvPr>
          <p:cNvCxnSpPr>
            <a:cxnSpLocks/>
          </p:cNvCxnSpPr>
          <p:nvPr/>
        </p:nvCxnSpPr>
        <p:spPr>
          <a:xfrm>
            <a:off x="8646782" y="2146009"/>
            <a:ext cx="0" cy="3802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46EA018A-4CE3-9293-DB87-63779FEC007A}"/>
              </a:ext>
            </a:extLst>
          </p:cNvPr>
          <p:cNvCxnSpPr>
            <a:cxnSpLocks/>
          </p:cNvCxnSpPr>
          <p:nvPr/>
        </p:nvCxnSpPr>
        <p:spPr>
          <a:xfrm>
            <a:off x="10092980" y="2120771"/>
            <a:ext cx="0" cy="3802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E4D115EE-6509-C2A7-2D60-07487E1CABF0}"/>
              </a:ext>
            </a:extLst>
          </p:cNvPr>
          <p:cNvSpPr txBox="1"/>
          <p:nvPr/>
        </p:nvSpPr>
        <p:spPr>
          <a:xfrm>
            <a:off x="9258617" y="1530050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2177A08-25FA-4609-B131-1F7E07C8FA95}"/>
              </a:ext>
            </a:extLst>
          </p:cNvPr>
          <p:cNvSpPr txBox="1"/>
          <p:nvPr/>
        </p:nvSpPr>
        <p:spPr>
          <a:xfrm>
            <a:off x="10662714" y="1517692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964E678-09C2-20BE-F813-C673632B3DA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Series and parallel circuits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1CBAD53-B9E5-CB14-9405-595F25C3EE16}"/>
              </a:ext>
            </a:extLst>
          </p:cNvPr>
          <p:cNvGrpSpPr/>
          <p:nvPr/>
        </p:nvGrpSpPr>
        <p:grpSpPr>
          <a:xfrm>
            <a:off x="7290073" y="1079498"/>
            <a:ext cx="3345266" cy="1783472"/>
            <a:chOff x="7290073" y="1079498"/>
            <a:chExt cx="3345266" cy="1783472"/>
          </a:xfrm>
        </p:grpSpPr>
        <p:grpSp>
          <p:nvGrpSpPr>
            <p:cNvPr id="70" name="Group 69" descr="Diagram of a parallel circuit, with two separate loops. There is one battery for the circuit, next to which is the label 'V'.  There are two resistors - one on each loop. Next to the resistor on the first loop are the following labels - I1, R1, V1. Next to resistor on the second loop are I2, R2, V2.">
              <a:extLst>
                <a:ext uri="{FF2B5EF4-FFF2-40B4-BE49-F238E27FC236}">
                  <a16:creationId xmlns:a16="http://schemas.microsoft.com/office/drawing/2014/main" id="{36ED9112-0EEE-D3AB-6526-645436A2800C}"/>
                </a:ext>
              </a:extLst>
            </p:cNvPr>
            <p:cNvGrpSpPr/>
            <p:nvPr/>
          </p:nvGrpSpPr>
          <p:grpSpPr>
            <a:xfrm>
              <a:off x="7290073" y="1079498"/>
              <a:ext cx="3183727" cy="1783472"/>
              <a:chOff x="7643825" y="3866444"/>
              <a:chExt cx="2260188" cy="1266121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74CA9FBF-1B38-8514-D423-A656B7F65F77}"/>
                  </a:ext>
                </a:extLst>
              </p:cNvPr>
              <p:cNvGrpSpPr/>
              <p:nvPr/>
            </p:nvGrpSpPr>
            <p:grpSpPr>
              <a:xfrm>
                <a:off x="7643825" y="3866444"/>
                <a:ext cx="2260188" cy="1266121"/>
                <a:chOff x="7345619" y="2939344"/>
                <a:chExt cx="2260188" cy="1266121"/>
              </a:xfrm>
            </p:grpSpPr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5685398A-D871-D767-F8BB-5622427811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4531" y="2941502"/>
                  <a:ext cx="1002401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3A8BE20E-9D47-910F-8336-0EBC244D26E5}"/>
                    </a:ext>
                  </a:extLst>
                </p:cNvPr>
                <p:cNvGrpSpPr/>
                <p:nvPr/>
              </p:nvGrpSpPr>
              <p:grpSpPr>
                <a:xfrm rot="5400000">
                  <a:off x="7969696" y="3578227"/>
                  <a:ext cx="1254477" cy="0"/>
                  <a:chOff x="6757665" y="2342072"/>
                  <a:chExt cx="1254477" cy="0"/>
                </a:xfrm>
              </p:grpSpPr>
              <p:cxnSp>
                <p:nvCxnSpPr>
                  <p:cNvPr id="97" name="Straight Connector 96">
                    <a:extLst>
                      <a:ext uri="{FF2B5EF4-FFF2-40B4-BE49-F238E27FC236}">
                        <a16:creationId xmlns:a16="http://schemas.microsoft.com/office/drawing/2014/main" id="{44E8BB6B-4784-200B-6E12-802A58B53325}"/>
                      </a:ext>
                    </a:extLst>
                  </p:cNvPr>
                  <p:cNvCxnSpPr/>
                  <p:nvPr/>
                </p:nvCxnSpPr>
                <p:spPr>
                  <a:xfrm>
                    <a:off x="76929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AAEB558F-29C0-03B5-C5A2-39D74812C55B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6D7C9447-3557-FFAB-F3D4-D7F82B0B13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8325" y="4205204"/>
                  <a:ext cx="99860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C3017DFE-A0E2-F370-A048-1C523947E7A1}"/>
                    </a:ext>
                  </a:extLst>
                </p:cNvPr>
                <p:cNvGrpSpPr/>
                <p:nvPr/>
              </p:nvGrpSpPr>
              <p:grpSpPr>
                <a:xfrm rot="5400000">
                  <a:off x="7031140" y="3253823"/>
                  <a:ext cx="1263958" cy="635000"/>
                  <a:chOff x="2834368" y="2324100"/>
                  <a:chExt cx="1263958" cy="635000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B7ED324B-5C21-9AE8-288E-BB300C83F5C8}"/>
                      </a:ext>
                    </a:extLst>
                  </p:cNvPr>
                  <p:cNvGrpSpPr/>
                  <p:nvPr/>
                </p:nvGrpSpPr>
                <p:grpSpPr>
                  <a:xfrm>
                    <a:off x="2834368" y="2438400"/>
                    <a:ext cx="1263958" cy="520700"/>
                    <a:chOff x="2834368" y="2438400"/>
                    <a:chExt cx="1263958" cy="520700"/>
                  </a:xfrm>
                </p:grpSpPr>
                <p:cxnSp>
                  <p:nvCxnSpPr>
                    <p:cNvPr id="92" name="Straight Connector 91">
                      <a:extLst>
                        <a:ext uri="{FF2B5EF4-FFF2-40B4-BE49-F238E27FC236}">
                          <a16:creationId xmlns:a16="http://schemas.microsoft.com/office/drawing/2014/main" id="{2B69100E-C766-66D1-055A-476F8F8EE99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099934" y="2439534"/>
                      <a:ext cx="0" cy="531132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FA788706-E02B-D251-A75C-171717A0BD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3776363" y="2375443"/>
                      <a:ext cx="0" cy="643927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Straight Connector 93">
                      <a:extLst>
                        <a:ext uri="{FF2B5EF4-FFF2-40B4-BE49-F238E27FC236}">
                          <a16:creationId xmlns:a16="http://schemas.microsoft.com/office/drawing/2014/main" id="{61A59CCB-3BC6-92DB-C671-DB191327310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365500" y="2438400"/>
                      <a:ext cx="0" cy="520700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Connector 94">
                      <a:extLst>
                        <a:ext uri="{FF2B5EF4-FFF2-40B4-BE49-F238E27FC236}">
                          <a16:creationId xmlns:a16="http://schemas.microsoft.com/office/drawing/2014/main" id="{478C58A5-D979-D9BD-2A2E-025F209F82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454400" y="2565614"/>
                      <a:ext cx="0" cy="263585"/>
                    </a:xfrm>
                    <a:prstGeom prst="line">
                      <a:avLst/>
                    </a:prstGeom>
                    <a:ln w="254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19308092-30A8-632B-5ED8-A3A8A06E0918}"/>
                      </a:ext>
                    </a:extLst>
                  </p:cNvPr>
                  <p:cNvSpPr txBox="1"/>
                  <p:nvPr/>
                </p:nvSpPr>
                <p:spPr>
                  <a:xfrm>
                    <a:off x="3092558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+</a:t>
                    </a:r>
                  </a:p>
                </p:txBody>
              </p:sp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8B12B247-6978-41D7-B723-94B516E06B97}"/>
                      </a:ext>
                    </a:extLst>
                  </p:cNvPr>
                  <p:cNvSpPr txBox="1"/>
                  <p:nvPr/>
                </p:nvSpPr>
                <p:spPr>
                  <a:xfrm>
                    <a:off x="3408485" y="2324100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–</a:t>
                    </a:r>
                  </a:p>
                </p:txBody>
              </p:sp>
            </p:grp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715DA737-C7AF-5CFE-B5BA-9A6D8D36F9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92022" y="2939344"/>
                  <a:ext cx="1013783" cy="3794"/>
                </a:xfrm>
                <a:prstGeom prst="line">
                  <a:avLst/>
                </a:prstGeom>
                <a:ln w="254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D8FBAD32-F124-F31F-2333-80829925EF91}"/>
                    </a:ext>
                  </a:extLst>
                </p:cNvPr>
                <p:cNvGrpSpPr/>
                <p:nvPr/>
              </p:nvGrpSpPr>
              <p:grpSpPr>
                <a:xfrm rot="5400000">
                  <a:off x="8978568" y="3576068"/>
                  <a:ext cx="1254477" cy="0"/>
                  <a:chOff x="6757665" y="2342072"/>
                  <a:chExt cx="1254477" cy="0"/>
                </a:xfrm>
              </p:grpSpPr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FC34753A-20EB-25DC-23E5-DABBB123FF71}"/>
                      </a:ext>
                    </a:extLst>
                  </p:cNvPr>
                  <p:cNvCxnSpPr/>
                  <p:nvPr/>
                </p:nvCxnSpPr>
                <p:spPr>
                  <a:xfrm>
                    <a:off x="76929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>
                    <a:extLst>
                      <a:ext uri="{FF2B5EF4-FFF2-40B4-BE49-F238E27FC236}">
                        <a16:creationId xmlns:a16="http://schemas.microsoft.com/office/drawing/2014/main" id="{CDA60FFD-CB43-8F8F-D1CA-0AC46D52C0E6}"/>
                      </a:ext>
                    </a:extLst>
                  </p:cNvPr>
                  <p:cNvCxnSpPr/>
                  <p:nvPr/>
                </p:nvCxnSpPr>
                <p:spPr>
                  <a:xfrm>
                    <a:off x="6757665" y="2342072"/>
                    <a:ext cx="319177" cy="0"/>
                  </a:xfrm>
                  <a:prstGeom prst="line">
                    <a:avLst/>
                  </a:prstGeom>
                  <a:ln w="25400" cap="rnd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ED869282-EEBE-D710-5B62-4EEF702830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95138" y="5130403"/>
                <a:ext cx="1008873" cy="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210D79B-AD70-C455-CB08-DE2B2B3E6BCC}"/>
                </a:ext>
              </a:extLst>
            </p:cNvPr>
            <p:cNvGrpSpPr/>
            <p:nvPr/>
          </p:nvGrpSpPr>
          <p:grpSpPr>
            <a:xfrm rot="5400000">
              <a:off x="8457756" y="1908142"/>
              <a:ext cx="1222428" cy="288985"/>
              <a:chOff x="3295686" y="2171587"/>
              <a:chExt cx="1222428" cy="288985"/>
            </a:xfrm>
          </p:grpSpPr>
          <p:grpSp>
            <p:nvGrpSpPr>
              <p:cNvPr id="7" name="Group 6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51FBA23B-6DEB-1B6B-0CA5-2F395463FFBA}"/>
                  </a:ext>
                </a:extLst>
              </p:cNvPr>
              <p:cNvGrpSpPr/>
              <p:nvPr/>
            </p:nvGrpSpPr>
            <p:grpSpPr>
              <a:xfrm>
                <a:off x="3295686" y="2171587"/>
                <a:ext cx="888022" cy="288985"/>
                <a:chOff x="6757666" y="2186795"/>
                <a:chExt cx="888022" cy="288985"/>
              </a:xfrm>
            </p:grpSpPr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9725D8B6-D474-2F4A-48EA-2D5F11E545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C2994F6F-576D-9F77-00D0-6991DF10D1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B476B81F-651E-022F-D842-FDF0DC3A35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BD294F6B-4E56-0DD2-7B25-83EBAC9B71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086AEDCE-24B1-DEB7-594A-75D557487AC1}"/>
                    </a:ext>
                  </a:extLst>
                </p:cNvPr>
                <p:cNvCxnSpPr/>
                <p:nvPr/>
              </p:nvCxnSpPr>
              <p:spPr>
                <a:xfrm>
                  <a:off x="6757666" y="234842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51E84A96-824B-D631-B1BF-6F0A5BB4CBE4}"/>
                  </a:ext>
                </a:extLst>
              </p:cNvPr>
              <p:cNvCxnSpPr/>
              <p:nvPr/>
            </p:nvCxnSpPr>
            <p:spPr>
              <a:xfrm>
                <a:off x="4198937" y="233415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026C724-CB3F-8109-39E3-2FF77F17E13A}"/>
                </a:ext>
              </a:extLst>
            </p:cNvPr>
            <p:cNvGrpSpPr/>
            <p:nvPr/>
          </p:nvGrpSpPr>
          <p:grpSpPr>
            <a:xfrm rot="5400000">
              <a:off x="9879632" y="1901036"/>
              <a:ext cx="1222429" cy="288985"/>
              <a:chOff x="3295686" y="2171587"/>
              <a:chExt cx="1222429" cy="288985"/>
            </a:xfrm>
          </p:grpSpPr>
          <p:grpSp>
            <p:nvGrpSpPr>
              <p:cNvPr id="16" name="Group 15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15E76A78-3BDB-643A-2ECD-1DAA16DAFC12}"/>
                  </a:ext>
                </a:extLst>
              </p:cNvPr>
              <p:cNvGrpSpPr/>
              <p:nvPr/>
            </p:nvGrpSpPr>
            <p:grpSpPr>
              <a:xfrm>
                <a:off x="3295686" y="2171587"/>
                <a:ext cx="888022" cy="288985"/>
                <a:chOff x="6757666" y="2186795"/>
                <a:chExt cx="888022" cy="288985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7AF25B15-B9BB-B6B4-0BC0-301B83D05B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3C79E1FF-E75E-613B-6CDA-EDC0D08241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057F12E1-9538-909E-C6CB-4CDE1DFF3F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15C6C852-6C81-70CC-F1FB-44E835B5BA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3E79C8B1-F1E2-603A-D4C9-721EB1D66EB1}"/>
                    </a:ext>
                  </a:extLst>
                </p:cNvPr>
                <p:cNvCxnSpPr/>
                <p:nvPr/>
              </p:nvCxnSpPr>
              <p:spPr>
                <a:xfrm>
                  <a:off x="6757666" y="2348422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B093209-FB0C-7893-71E1-AABB6CC53D2C}"/>
                  </a:ext>
                </a:extLst>
              </p:cNvPr>
              <p:cNvCxnSpPr/>
              <p:nvPr/>
            </p:nvCxnSpPr>
            <p:spPr>
              <a:xfrm>
                <a:off x="4198938" y="2334155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34446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6BE5E2-90A7-1EA2-B4F0-CD53CA9EEC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51"/>
            <a:ext cx="4711700" cy="361950"/>
          </a:xfrm>
        </p:spPr>
        <p:txBody>
          <a:bodyPr/>
          <a:lstStyle/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5AC00-A986-DD48-4474-24DE8843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Series circuits</a:t>
            </a:r>
            <a:endParaRPr lang="en-US" dirty="0"/>
          </a:p>
        </p:txBody>
      </p:sp>
      <p:sp>
        <p:nvSpPr>
          <p:cNvPr id="60" name="Content Placeholder 4">
            <a:extLst>
              <a:ext uri="{FF2B5EF4-FFF2-40B4-BE49-F238E27FC236}">
                <a16:creationId xmlns:a16="http://schemas.microsoft.com/office/drawing/2014/main" id="{BCDAAAB5-B51F-F636-09DE-D1462664DA58}"/>
              </a:ext>
            </a:extLst>
          </p:cNvPr>
          <p:cNvSpPr txBox="1">
            <a:spLocks/>
          </p:cNvSpPr>
          <p:nvPr/>
        </p:nvSpPr>
        <p:spPr>
          <a:xfrm>
            <a:off x="838200" y="1345474"/>
            <a:ext cx="5726340" cy="4831489"/>
          </a:xfrm>
          <a:prstGeom prst="rect">
            <a:avLst/>
          </a:prstGeom>
          <a:noFill/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battery and resistors are wired in </a:t>
            </a:r>
            <a:r>
              <a:rPr lang="en-US" b="1" dirty="0"/>
              <a:t>series</a:t>
            </a:r>
            <a:r>
              <a:rPr lang="en-US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current flows through all of the components: 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voltage from the battery is divided between the resistors: 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total resistance is the sum of the individual resistances: </a:t>
            </a:r>
            <a:r>
              <a:rPr lang="en-US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total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= 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+ </a:t>
            </a:r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US" dirty="0"/>
          </a:p>
        </p:txBody>
      </p:sp>
      <p:sp>
        <p:nvSpPr>
          <p:cNvPr id="61" name="Content Placeholder 3">
            <a:extLst>
              <a:ext uri="{FF2B5EF4-FFF2-40B4-BE49-F238E27FC236}">
                <a16:creationId xmlns:a16="http://schemas.microsoft.com/office/drawing/2014/main" id="{9C1F97E5-6162-8BA9-F473-8CC7A17868F0}"/>
              </a:ext>
            </a:extLst>
          </p:cNvPr>
          <p:cNvSpPr txBox="1">
            <a:spLocks/>
          </p:cNvSpPr>
          <p:nvPr/>
        </p:nvSpPr>
        <p:spPr>
          <a:xfrm>
            <a:off x="7176129" y="3873139"/>
            <a:ext cx="4437411" cy="2210323"/>
          </a:xfrm>
          <a:custGeom>
            <a:avLst/>
            <a:gdLst>
              <a:gd name="csX0" fmla="*/ 0 w 4437411"/>
              <a:gd name="csY0" fmla="*/ 0 h 2210323"/>
              <a:gd name="csX1" fmla="*/ 722664 w 4437411"/>
              <a:gd name="csY1" fmla="*/ 0 h 2210323"/>
              <a:gd name="csX2" fmla="*/ 1445328 w 4437411"/>
              <a:gd name="csY2" fmla="*/ 0 h 2210323"/>
              <a:gd name="csX3" fmla="*/ 1946122 w 4437411"/>
              <a:gd name="csY3" fmla="*/ 0 h 2210323"/>
              <a:gd name="csX4" fmla="*/ 2491289 w 4437411"/>
              <a:gd name="csY4" fmla="*/ 0 h 2210323"/>
              <a:gd name="csX5" fmla="*/ 3080831 w 4437411"/>
              <a:gd name="csY5" fmla="*/ 0 h 2210323"/>
              <a:gd name="csX6" fmla="*/ 3803495 w 4437411"/>
              <a:gd name="csY6" fmla="*/ 0 h 2210323"/>
              <a:gd name="csX7" fmla="*/ 4437411 w 4437411"/>
              <a:gd name="csY7" fmla="*/ 0 h 2210323"/>
              <a:gd name="csX8" fmla="*/ 4437411 w 4437411"/>
              <a:gd name="csY8" fmla="*/ 530478 h 2210323"/>
              <a:gd name="csX9" fmla="*/ 4437411 w 4437411"/>
              <a:gd name="csY9" fmla="*/ 1038852 h 2210323"/>
              <a:gd name="csX10" fmla="*/ 4437411 w 4437411"/>
              <a:gd name="csY10" fmla="*/ 1569329 h 2210323"/>
              <a:gd name="csX11" fmla="*/ 4437411 w 4437411"/>
              <a:gd name="csY11" fmla="*/ 2210323 h 2210323"/>
              <a:gd name="csX12" fmla="*/ 3892243 w 4437411"/>
              <a:gd name="csY12" fmla="*/ 2210323 h 2210323"/>
              <a:gd name="csX13" fmla="*/ 3213953 w 4437411"/>
              <a:gd name="csY13" fmla="*/ 2210323 h 2210323"/>
              <a:gd name="csX14" fmla="*/ 2535663 w 4437411"/>
              <a:gd name="csY14" fmla="*/ 2210323 h 2210323"/>
              <a:gd name="csX15" fmla="*/ 1857373 w 4437411"/>
              <a:gd name="csY15" fmla="*/ 2210323 h 2210323"/>
              <a:gd name="csX16" fmla="*/ 1267832 w 4437411"/>
              <a:gd name="csY16" fmla="*/ 2210323 h 2210323"/>
              <a:gd name="csX17" fmla="*/ 545168 w 4437411"/>
              <a:gd name="csY17" fmla="*/ 2210323 h 2210323"/>
              <a:gd name="csX18" fmla="*/ 0 w 4437411"/>
              <a:gd name="csY18" fmla="*/ 2210323 h 2210323"/>
              <a:gd name="csX19" fmla="*/ 0 w 4437411"/>
              <a:gd name="csY19" fmla="*/ 1724052 h 2210323"/>
              <a:gd name="csX20" fmla="*/ 0 w 4437411"/>
              <a:gd name="csY20" fmla="*/ 1149368 h 2210323"/>
              <a:gd name="csX21" fmla="*/ 0 w 4437411"/>
              <a:gd name="csY21" fmla="*/ 663097 h 2210323"/>
              <a:gd name="csX22" fmla="*/ 0 w 4437411"/>
              <a:gd name="csY22" fmla="*/ 0 h 2210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437411" h="2210323" fill="none" extrusionOk="0">
                <a:moveTo>
                  <a:pt x="0" y="0"/>
                </a:moveTo>
                <a:cubicBezTo>
                  <a:pt x="210467" y="25844"/>
                  <a:pt x="554762" y="22551"/>
                  <a:pt x="722664" y="0"/>
                </a:cubicBezTo>
                <a:cubicBezTo>
                  <a:pt x="890566" y="-22551"/>
                  <a:pt x="1126889" y="-28061"/>
                  <a:pt x="1445328" y="0"/>
                </a:cubicBezTo>
                <a:cubicBezTo>
                  <a:pt x="1763767" y="28061"/>
                  <a:pt x="1741658" y="-24907"/>
                  <a:pt x="1946122" y="0"/>
                </a:cubicBezTo>
                <a:cubicBezTo>
                  <a:pt x="2150586" y="24907"/>
                  <a:pt x="2294452" y="5334"/>
                  <a:pt x="2491289" y="0"/>
                </a:cubicBezTo>
                <a:cubicBezTo>
                  <a:pt x="2688126" y="-5334"/>
                  <a:pt x="2900803" y="-13747"/>
                  <a:pt x="3080831" y="0"/>
                </a:cubicBezTo>
                <a:cubicBezTo>
                  <a:pt x="3260859" y="13747"/>
                  <a:pt x="3444181" y="-19592"/>
                  <a:pt x="3803495" y="0"/>
                </a:cubicBezTo>
                <a:cubicBezTo>
                  <a:pt x="4162809" y="19592"/>
                  <a:pt x="4280382" y="-11525"/>
                  <a:pt x="4437411" y="0"/>
                </a:cubicBezTo>
                <a:cubicBezTo>
                  <a:pt x="4436141" y="225470"/>
                  <a:pt x="4434746" y="414886"/>
                  <a:pt x="4437411" y="530478"/>
                </a:cubicBezTo>
                <a:cubicBezTo>
                  <a:pt x="4440076" y="646070"/>
                  <a:pt x="4452989" y="793869"/>
                  <a:pt x="4437411" y="1038852"/>
                </a:cubicBezTo>
                <a:cubicBezTo>
                  <a:pt x="4421833" y="1283835"/>
                  <a:pt x="4420637" y="1363387"/>
                  <a:pt x="4437411" y="1569329"/>
                </a:cubicBezTo>
                <a:cubicBezTo>
                  <a:pt x="4454185" y="1775271"/>
                  <a:pt x="4413264" y="1910978"/>
                  <a:pt x="4437411" y="2210323"/>
                </a:cubicBezTo>
                <a:cubicBezTo>
                  <a:pt x="4224997" y="2192005"/>
                  <a:pt x="4034258" y="2200896"/>
                  <a:pt x="3892243" y="2210323"/>
                </a:cubicBezTo>
                <a:cubicBezTo>
                  <a:pt x="3750228" y="2219750"/>
                  <a:pt x="3363577" y="2191640"/>
                  <a:pt x="3213953" y="2210323"/>
                </a:cubicBezTo>
                <a:cubicBezTo>
                  <a:pt x="3064329" y="2229007"/>
                  <a:pt x="2672361" y="2191181"/>
                  <a:pt x="2535663" y="2210323"/>
                </a:cubicBezTo>
                <a:cubicBezTo>
                  <a:pt x="2398965" y="2229466"/>
                  <a:pt x="2043623" y="2230574"/>
                  <a:pt x="1857373" y="2210323"/>
                </a:cubicBezTo>
                <a:cubicBezTo>
                  <a:pt x="1671123" y="2190073"/>
                  <a:pt x="1497293" y="2216384"/>
                  <a:pt x="1267832" y="2210323"/>
                </a:cubicBezTo>
                <a:cubicBezTo>
                  <a:pt x="1038371" y="2204262"/>
                  <a:pt x="830380" y="2231021"/>
                  <a:pt x="545168" y="2210323"/>
                </a:cubicBezTo>
                <a:cubicBezTo>
                  <a:pt x="259956" y="2189625"/>
                  <a:pt x="142595" y="2208203"/>
                  <a:pt x="0" y="2210323"/>
                </a:cubicBezTo>
                <a:cubicBezTo>
                  <a:pt x="-22574" y="1989384"/>
                  <a:pt x="-3993" y="1933074"/>
                  <a:pt x="0" y="1724052"/>
                </a:cubicBezTo>
                <a:cubicBezTo>
                  <a:pt x="3993" y="1515030"/>
                  <a:pt x="-27350" y="1280592"/>
                  <a:pt x="0" y="1149368"/>
                </a:cubicBezTo>
                <a:cubicBezTo>
                  <a:pt x="27350" y="1018144"/>
                  <a:pt x="-13562" y="764850"/>
                  <a:pt x="0" y="663097"/>
                </a:cubicBezTo>
                <a:cubicBezTo>
                  <a:pt x="13562" y="561344"/>
                  <a:pt x="-19405" y="221505"/>
                  <a:pt x="0" y="0"/>
                </a:cubicBezTo>
                <a:close/>
              </a:path>
              <a:path w="4437411" h="2210323" stroke="0" extrusionOk="0">
                <a:moveTo>
                  <a:pt x="0" y="0"/>
                </a:moveTo>
                <a:cubicBezTo>
                  <a:pt x="283641" y="1977"/>
                  <a:pt x="564666" y="-5006"/>
                  <a:pt x="722664" y="0"/>
                </a:cubicBezTo>
                <a:cubicBezTo>
                  <a:pt x="880662" y="5006"/>
                  <a:pt x="1038353" y="-3896"/>
                  <a:pt x="1312206" y="0"/>
                </a:cubicBezTo>
                <a:cubicBezTo>
                  <a:pt x="1586059" y="3896"/>
                  <a:pt x="1882457" y="-2925"/>
                  <a:pt x="2034870" y="0"/>
                </a:cubicBezTo>
                <a:cubicBezTo>
                  <a:pt x="2187283" y="2925"/>
                  <a:pt x="2483550" y="-2959"/>
                  <a:pt x="2757534" y="0"/>
                </a:cubicBezTo>
                <a:cubicBezTo>
                  <a:pt x="3031518" y="2959"/>
                  <a:pt x="3240322" y="31991"/>
                  <a:pt x="3435824" y="0"/>
                </a:cubicBezTo>
                <a:cubicBezTo>
                  <a:pt x="3631326" y="-31991"/>
                  <a:pt x="4080718" y="-13087"/>
                  <a:pt x="4437411" y="0"/>
                </a:cubicBezTo>
                <a:cubicBezTo>
                  <a:pt x="4459713" y="210173"/>
                  <a:pt x="4453599" y="299433"/>
                  <a:pt x="4437411" y="508374"/>
                </a:cubicBezTo>
                <a:cubicBezTo>
                  <a:pt x="4421223" y="717315"/>
                  <a:pt x="4446312" y="765852"/>
                  <a:pt x="4437411" y="994645"/>
                </a:cubicBezTo>
                <a:cubicBezTo>
                  <a:pt x="4428510" y="1223438"/>
                  <a:pt x="4439094" y="1311394"/>
                  <a:pt x="4437411" y="1547226"/>
                </a:cubicBezTo>
                <a:cubicBezTo>
                  <a:pt x="4435728" y="1783058"/>
                  <a:pt x="4420401" y="2014680"/>
                  <a:pt x="4437411" y="2210323"/>
                </a:cubicBezTo>
                <a:cubicBezTo>
                  <a:pt x="4135623" y="2197863"/>
                  <a:pt x="3864450" y="2197276"/>
                  <a:pt x="3714747" y="2210323"/>
                </a:cubicBezTo>
                <a:cubicBezTo>
                  <a:pt x="3565044" y="2223370"/>
                  <a:pt x="3405635" y="2214316"/>
                  <a:pt x="3213953" y="2210323"/>
                </a:cubicBezTo>
                <a:cubicBezTo>
                  <a:pt x="3022271" y="2206330"/>
                  <a:pt x="2933798" y="2202634"/>
                  <a:pt x="2713160" y="2210323"/>
                </a:cubicBezTo>
                <a:cubicBezTo>
                  <a:pt x="2492522" y="2218012"/>
                  <a:pt x="2379258" y="2217291"/>
                  <a:pt x="2079244" y="2210323"/>
                </a:cubicBezTo>
                <a:cubicBezTo>
                  <a:pt x="1779230" y="2203355"/>
                  <a:pt x="1669478" y="2225241"/>
                  <a:pt x="1489702" y="2210323"/>
                </a:cubicBezTo>
                <a:cubicBezTo>
                  <a:pt x="1309926" y="2195405"/>
                  <a:pt x="1094985" y="2237063"/>
                  <a:pt x="855786" y="2210323"/>
                </a:cubicBezTo>
                <a:cubicBezTo>
                  <a:pt x="616587" y="2183583"/>
                  <a:pt x="373516" y="2196449"/>
                  <a:pt x="0" y="2210323"/>
                </a:cubicBezTo>
                <a:cubicBezTo>
                  <a:pt x="-17216" y="2035257"/>
                  <a:pt x="-13345" y="1858191"/>
                  <a:pt x="0" y="1657742"/>
                </a:cubicBezTo>
                <a:cubicBezTo>
                  <a:pt x="13345" y="1457293"/>
                  <a:pt x="-22468" y="1347956"/>
                  <a:pt x="0" y="1149368"/>
                </a:cubicBezTo>
                <a:cubicBezTo>
                  <a:pt x="22468" y="950780"/>
                  <a:pt x="-9623" y="774067"/>
                  <a:pt x="0" y="552581"/>
                </a:cubicBezTo>
                <a:cubicBezTo>
                  <a:pt x="9623" y="331095"/>
                  <a:pt x="-912" y="118481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If one component fails, electricity does not flow.</a:t>
            </a:r>
          </a:p>
          <a:p>
            <a:pPr marL="0" indent="0">
              <a:buNone/>
            </a:pPr>
            <a:r>
              <a:rPr lang="en-GB" dirty="0"/>
              <a:t>This is why we rarely use series for power, but it is useful for safety interlocks.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4037039-4846-A301-F9F4-8117AF7F491F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Series and parallel circuits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8E0AC1-04F5-6CC4-991B-A0858F0DAA9D}"/>
              </a:ext>
            </a:extLst>
          </p:cNvPr>
          <p:cNvGrpSpPr/>
          <p:nvPr/>
        </p:nvGrpSpPr>
        <p:grpSpPr>
          <a:xfrm>
            <a:off x="7176129" y="963417"/>
            <a:ext cx="4135183" cy="2474115"/>
            <a:chOff x="7218617" y="1168614"/>
            <a:chExt cx="4135183" cy="2474115"/>
          </a:xfrm>
        </p:grpSpPr>
        <p:grpSp>
          <p:nvGrpSpPr>
            <p:cNvPr id="59" name="Group 58" descr="Diagram of a series circuit - one continuous loop which features a battery, and two resistors. Next to the first resistor are the following labels - R1, V1. Next to the second resistor are the following labels - R2, V2. ">
              <a:extLst>
                <a:ext uri="{FF2B5EF4-FFF2-40B4-BE49-F238E27FC236}">
                  <a16:creationId xmlns:a16="http://schemas.microsoft.com/office/drawing/2014/main" id="{4CAE02A4-8289-A81F-E7FF-766D87BDBE09}"/>
                </a:ext>
              </a:extLst>
            </p:cNvPr>
            <p:cNvGrpSpPr/>
            <p:nvPr/>
          </p:nvGrpSpPr>
          <p:grpSpPr>
            <a:xfrm>
              <a:off x="7218617" y="1168614"/>
              <a:ext cx="4135183" cy="2474115"/>
              <a:chOff x="7147399" y="1511514"/>
              <a:chExt cx="4135183" cy="2474115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3DF71502-3F4D-0850-0057-7BA758C8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3131" y="1977493"/>
                <a:ext cx="2819746" cy="13770"/>
              </a:xfrm>
              <a:prstGeom prst="line">
                <a:avLst/>
              </a:prstGeom>
              <a:ln w="254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D8C5F04E-35AC-B82A-BBA1-AFEF79F86FC2}"/>
                  </a:ext>
                </a:extLst>
              </p:cNvPr>
              <p:cNvGrpSpPr/>
              <p:nvPr/>
            </p:nvGrpSpPr>
            <p:grpSpPr>
              <a:xfrm rot="5400000">
                <a:off x="10026281" y="2613216"/>
                <a:ext cx="1233197" cy="5"/>
                <a:chOff x="6778946" y="2342071"/>
                <a:chExt cx="1233197" cy="5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8B7F2EE1-6DDB-949F-B09A-8253A8AB5F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842965" y="2172899"/>
                  <a:ext cx="5" cy="33835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B757A8F2-7D6A-49AB-E729-0A9AB9D2D2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6927892" y="2193126"/>
                  <a:ext cx="4" cy="297895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4984B42-99E8-71D5-CB54-794DE1A1B8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3131" y="3229813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332F214-E495-B29A-7EC2-AD83797C0D7F}"/>
                  </a:ext>
                </a:extLst>
              </p:cNvPr>
              <p:cNvGrpSpPr/>
              <p:nvPr/>
            </p:nvGrpSpPr>
            <p:grpSpPr>
              <a:xfrm rot="5400000">
                <a:off x="7259740" y="2289814"/>
                <a:ext cx="1263958" cy="635000"/>
                <a:chOff x="2834368" y="2324100"/>
                <a:chExt cx="1263958" cy="635000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80E63D05-56DC-8ACE-009E-A282E04075F3}"/>
                    </a:ext>
                  </a:extLst>
                </p:cNvPr>
                <p:cNvGrpSpPr/>
                <p:nvPr/>
              </p:nvGrpSpPr>
              <p:grpSpPr>
                <a:xfrm>
                  <a:off x="2834368" y="2438400"/>
                  <a:ext cx="1263958" cy="520700"/>
                  <a:chOff x="2834368" y="2438400"/>
                  <a:chExt cx="1263958" cy="520700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35252D6D-E20A-3067-C7D3-7D83715C6D9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099934" y="2439534"/>
                    <a:ext cx="0" cy="531132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C315058E-4BE2-F0AC-59B7-F6261CDEE9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776363" y="2375443"/>
                    <a:ext cx="0" cy="643927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37D45502-038C-48B1-1762-53C2410F13B4}"/>
                      </a:ext>
                    </a:extLst>
                  </p:cNvPr>
                  <p:cNvCxnSpPr/>
                  <p:nvPr/>
                </p:nvCxnSpPr>
                <p:spPr>
                  <a:xfrm>
                    <a:off x="3365500" y="2438400"/>
                    <a:ext cx="0" cy="520700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2CB68685-5862-57CA-9066-3B91109EF5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454400" y="2565614"/>
                    <a:ext cx="0" cy="263585"/>
                  </a:xfrm>
                  <a:prstGeom prst="line">
                    <a:avLst/>
                  </a:prstGeom>
                  <a:ln w="254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EBB3BF0-443D-AEE6-90DF-57AF066A31EC}"/>
                    </a:ext>
                  </a:extLst>
                </p:cNvPr>
                <p:cNvSpPr txBox="1"/>
                <p:nvPr/>
              </p:nvSpPr>
              <p:spPr>
                <a:xfrm>
                  <a:off x="3092558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+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F64E91D-34F0-3DBD-A981-0355A7446BFC}"/>
                    </a:ext>
                  </a:extLst>
                </p:cNvPr>
                <p:cNvSpPr txBox="1"/>
                <p:nvPr/>
              </p:nvSpPr>
              <p:spPr>
                <a:xfrm>
                  <a:off x="3408485" y="232410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–</a:t>
                  </a:r>
                </a:p>
              </p:txBody>
            </p:sp>
          </p:grp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04F52AE-7F80-BDE3-900C-F6B30FB972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8416" y="3229813"/>
                <a:ext cx="86446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E407E38-6A27-9BA9-5869-78271AA4A30B}"/>
                  </a:ext>
                </a:extLst>
              </p:cNvPr>
              <p:cNvSpPr txBox="1"/>
              <p:nvPr/>
            </p:nvSpPr>
            <p:spPr>
              <a:xfrm>
                <a:off x="7147399" y="2394670"/>
                <a:ext cx="370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CEABDC4-0857-175A-5369-B3AFD6A53041}"/>
                  </a:ext>
                </a:extLst>
              </p:cNvPr>
              <p:cNvSpPr txBox="1"/>
              <p:nvPr/>
            </p:nvSpPr>
            <p:spPr>
              <a:xfrm>
                <a:off x="8889736" y="3523964"/>
                <a:ext cx="4844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60E55A7-813C-D829-885B-85C287AD171A}"/>
                  </a:ext>
                </a:extLst>
              </p:cNvPr>
              <p:cNvSpPr txBox="1"/>
              <p:nvPr/>
            </p:nvSpPr>
            <p:spPr>
              <a:xfrm>
                <a:off x="10798154" y="2354762"/>
                <a:ext cx="4844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F58640-DE0D-3C79-C52A-2BFD76D17319}"/>
                  </a:ext>
                </a:extLst>
              </p:cNvPr>
              <p:cNvSpPr txBox="1"/>
              <p:nvPr/>
            </p:nvSpPr>
            <p:spPr>
              <a:xfrm>
                <a:off x="8916809" y="2573453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6B41B51-ACD1-9718-8211-589AEE3E6925}"/>
                  </a:ext>
                </a:extLst>
              </p:cNvPr>
              <p:cNvSpPr txBox="1"/>
              <p:nvPr/>
            </p:nvSpPr>
            <p:spPr>
              <a:xfrm>
                <a:off x="9966028" y="239466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846ED3C-33C5-0683-F82E-BC2F9DB806D8}"/>
                  </a:ext>
                </a:extLst>
              </p:cNvPr>
              <p:cNvSpPr txBox="1"/>
              <p:nvPr/>
            </p:nvSpPr>
            <p:spPr>
              <a:xfrm>
                <a:off x="8745926" y="1511514"/>
                <a:ext cx="2840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</a:p>
            </p:txBody>
          </p: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61A0B681-0E6D-DFD6-7276-7F619090B5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70235" y="1780164"/>
                <a:ext cx="416498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35CF40D-01F4-131B-D71F-DE7D944A6B72}"/>
                </a:ext>
              </a:extLst>
            </p:cNvPr>
            <p:cNvGrpSpPr/>
            <p:nvPr/>
          </p:nvGrpSpPr>
          <p:grpSpPr>
            <a:xfrm>
              <a:off x="8688043" y="2726277"/>
              <a:ext cx="1222429" cy="288985"/>
              <a:chOff x="3295685" y="2171587"/>
              <a:chExt cx="1222429" cy="288985"/>
            </a:xfrm>
          </p:grpSpPr>
          <p:grpSp>
            <p:nvGrpSpPr>
              <p:cNvPr id="4" name="Group 3" descr="Circuit diagram symbol for a resistor, shown as a continuous vertical zig-zag line with two horizontal connecting leads">
                <a:extLst>
                  <a:ext uri="{FF2B5EF4-FFF2-40B4-BE49-F238E27FC236}">
                    <a16:creationId xmlns:a16="http://schemas.microsoft.com/office/drawing/2014/main" id="{EFA17ED5-775F-D579-1D6B-8B66C3DDBBFF}"/>
                  </a:ext>
                </a:extLst>
              </p:cNvPr>
              <p:cNvGrpSpPr/>
              <p:nvPr/>
            </p:nvGrpSpPr>
            <p:grpSpPr>
              <a:xfrm>
                <a:off x="3295685" y="2171587"/>
                <a:ext cx="888023" cy="288985"/>
                <a:chOff x="6757665" y="2186795"/>
                <a:chExt cx="888023" cy="288985"/>
              </a:xfrm>
            </p:grpSpPr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51134296-5B94-2A59-C2BB-9014C6C2DA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5688" y="2195422"/>
                  <a:ext cx="0" cy="280358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6B6E5FB4-4943-FC31-56DA-1A7F416762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76842" y="2475780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6B62F27F-911E-A583-9CC4-303901EDE3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6842" y="2186795"/>
                  <a:ext cx="565349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EA3AE4F5-FBE3-514C-F93D-0904C4EA3B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76842" y="2191108"/>
                  <a:ext cx="0" cy="284672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14EB268E-CEDA-A909-59AB-21327E3689C0}"/>
                    </a:ext>
                  </a:extLst>
                </p:cNvPr>
                <p:cNvCxnSpPr/>
                <p:nvPr/>
              </p:nvCxnSpPr>
              <p:spPr>
                <a:xfrm>
                  <a:off x="6757665" y="2348424"/>
                  <a:ext cx="319177" cy="0"/>
                </a:xfrm>
                <a:prstGeom prst="line">
                  <a:avLst/>
                </a:prstGeom>
                <a:ln w="25400" cap="rnd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ABC04D6A-7DCC-7C3B-5CD2-517BA43D8FC9}"/>
                  </a:ext>
                </a:extLst>
              </p:cNvPr>
              <p:cNvCxnSpPr/>
              <p:nvPr/>
            </p:nvCxnSpPr>
            <p:spPr>
              <a:xfrm>
                <a:off x="4198937" y="2332569"/>
                <a:ext cx="319177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 descr="Circuit diagram symbol for a resistor, shown as a continuous vertical zig-zag line with two horizontal connecting leads">
              <a:extLst>
                <a:ext uri="{FF2B5EF4-FFF2-40B4-BE49-F238E27FC236}">
                  <a16:creationId xmlns:a16="http://schemas.microsoft.com/office/drawing/2014/main" id="{08467A71-28C0-F947-0A47-C7E3ED809F07}"/>
                </a:ext>
              </a:extLst>
            </p:cNvPr>
            <p:cNvGrpSpPr/>
            <p:nvPr/>
          </p:nvGrpSpPr>
          <p:grpSpPr>
            <a:xfrm rot="5400000">
              <a:off x="10446365" y="2107416"/>
              <a:ext cx="569920" cy="288985"/>
              <a:chOff x="7076842" y="2186795"/>
              <a:chExt cx="568846" cy="288985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C8A05F3-2715-786D-39D6-035B4D4EC4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5688" y="2195422"/>
                <a:ext cx="0" cy="280358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CE6C44D-B4A3-C01F-536A-EB45FD2A8C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76842" y="2475780"/>
                <a:ext cx="565349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117EB5AD-6C9F-C8FE-C1E1-087615FF0F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842" y="2186795"/>
                <a:ext cx="565349" cy="0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F327D39-A20A-83F6-6EFD-C2BF9F61C0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76842" y="2191108"/>
                <a:ext cx="0" cy="284672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9786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358E7-C4A6-3D4A-A6B4-6E71E40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Ohm’s Law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E12E5A-5724-44AA-EE2A-1CC985361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46801"/>
            <a:ext cx="6400801" cy="475805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dirty="0">
                <a:effectLst/>
                <a:ea typeface="Lato" panose="020F0502020204030203" pitchFamily="34" charset="0"/>
              </a:rPr>
              <a:t>An important formula used in electricity principles is </a:t>
            </a:r>
            <a:r>
              <a:rPr lang="en-GB" b="1" dirty="0">
                <a:effectLst/>
                <a:ea typeface="Lato" panose="020F0502020204030203" pitchFamily="34" charset="0"/>
              </a:rPr>
              <a:t>Ohm's Law.</a:t>
            </a:r>
            <a:endParaRPr lang="en-GB" dirty="0">
              <a:effectLst/>
              <a:ea typeface="Lato" panose="020F0502020204030203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dirty="0">
                <a:effectLst/>
                <a:ea typeface="Lato" panose="020F0502020204030203" pitchFamily="34" charset="0"/>
              </a:rPr>
              <a:t>This formula describes the relationship between </a:t>
            </a:r>
            <a:r>
              <a:rPr lang="en-GB" b="1" dirty="0">
                <a:effectLst/>
                <a:ea typeface="Lato" panose="020F0502020204030203" pitchFamily="34" charset="0"/>
              </a:rPr>
              <a:t>voltage</a:t>
            </a:r>
            <a:r>
              <a:rPr lang="en-GB" dirty="0">
                <a:effectLst/>
                <a:ea typeface="Lato" panose="020F0502020204030203" pitchFamily="34" charset="0"/>
              </a:rPr>
              <a:t>, </a:t>
            </a:r>
            <a:r>
              <a:rPr lang="en-GB" b="1" dirty="0">
                <a:effectLst/>
                <a:ea typeface="Lato" panose="020F0502020204030203" pitchFamily="34" charset="0"/>
              </a:rPr>
              <a:t>current</a:t>
            </a:r>
            <a:r>
              <a:rPr lang="en-GB" dirty="0">
                <a:effectLst/>
                <a:ea typeface="Lato" panose="020F0502020204030203" pitchFamily="34" charset="0"/>
              </a:rPr>
              <a:t> and </a:t>
            </a:r>
            <a:r>
              <a:rPr lang="en-GB" b="1" dirty="0">
                <a:effectLst/>
                <a:ea typeface="Lato" panose="020F0502020204030203" pitchFamily="34" charset="0"/>
              </a:rPr>
              <a:t>resistance</a:t>
            </a:r>
            <a:r>
              <a:rPr lang="en-GB" dirty="0">
                <a:effectLst/>
                <a:ea typeface="Lato" panose="020F0502020204030203" pitchFamily="34" charset="0"/>
              </a:rPr>
              <a:t>.</a:t>
            </a:r>
          </a:p>
          <a:p>
            <a:pPr marL="266700" indent="0">
              <a:lnSpc>
                <a:spcPct val="115000"/>
              </a:lnSpc>
              <a:spcAft>
                <a:spcPts val="600"/>
              </a:spcAft>
              <a:buNone/>
            </a:pPr>
            <a:endParaRPr lang="en-GB" dirty="0">
              <a:effectLst/>
              <a:ea typeface="Lato" panose="020F0502020204030203" pitchFamily="34" charset="0"/>
            </a:endParaRPr>
          </a:p>
          <a:p>
            <a:pPr marL="1249363" indent="88900">
              <a:lnSpc>
                <a:spcPct val="115000"/>
              </a:lnSpc>
              <a:spcAft>
                <a:spcPts val="600"/>
              </a:spcAft>
              <a:buNone/>
            </a:pPr>
            <a:endParaRPr lang="en-GB" dirty="0">
              <a:effectLst/>
              <a:ea typeface="Lato" panose="020F0502020204030203" pitchFamily="34" charset="0"/>
            </a:endParaRPr>
          </a:p>
          <a:p>
            <a:pPr marL="0" indent="0">
              <a:buNone/>
            </a:pPr>
            <a:r>
              <a:rPr lang="en-GB" dirty="0"/>
              <a:t>On site, we use a </a:t>
            </a:r>
            <a:r>
              <a:rPr lang="en-GB" dirty="0" err="1"/>
              <a:t>multimeter</a:t>
            </a:r>
            <a:r>
              <a:rPr lang="en-GB" dirty="0"/>
              <a:t> set to:</a:t>
            </a:r>
          </a:p>
          <a:p>
            <a:r>
              <a:rPr lang="en-GB" b="1" dirty="0"/>
              <a:t>Ω</a:t>
            </a:r>
            <a:r>
              <a:rPr lang="en-GB" dirty="0"/>
              <a:t> to find Resistance (Continuity Check). </a:t>
            </a:r>
          </a:p>
          <a:p>
            <a:r>
              <a:rPr lang="en-GB" b="1" dirty="0"/>
              <a:t>V</a:t>
            </a:r>
            <a:r>
              <a:rPr lang="en-GB" dirty="0"/>
              <a:t> to check if a circuit is Live (Safe Isolation).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sz="1200" dirty="0">
              <a:solidFill>
                <a:srgbClr val="89898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7920364" y="2803644"/>
                <a:ext cx="3700617" cy="3284134"/>
              </a:xfrm>
            </p:spPr>
            <p:txBody>
              <a:bodyPr>
                <a:normAutofit/>
              </a:bodyPr>
              <a:lstStyle/>
              <a:p>
                <a:pPr marL="355600" indent="-355600"/>
                <a:r>
                  <a:rPr lang="en-GB" dirty="0"/>
                  <a:t>Rearrange Ohm’s Law as:</a:t>
                </a:r>
              </a:p>
              <a:p>
                <a:pPr marL="355600" indent="-355600"/>
                <a:endParaRPr lang="en-GB" dirty="0"/>
              </a:p>
              <a:p>
                <a:pPr marL="355600" indent="-355600"/>
                <a14:m>
                  <m:oMathPara xmlns:m="http://schemas.openxmlformats.org/officeDocument/2006/math">
                    <m:oMath>
                      <m:r>
                        <a:rPr lang="en-GB" sz="2400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𝑉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𝐼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×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𝑅</m:t>
                      </m:r>
                    </m:oMath>
                  </m:oMathPara>
                </a14:m>
                <a:endParaRPr lang="en-GB" sz="2400" dirty="0"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marL="355600" indent="-355600"/>
                <a:r>
                  <a:rPr lang="en-GB" sz="200" dirty="0"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</a:p>
              <a:p>
                <a:pPr marL="355600" indent="-355600"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GB" sz="2400" dirty="0"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marL="355600" indent="-355600"/>
                <a:r>
                  <a:rPr lang="en-GB" sz="200" dirty="0"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</a:p>
              <a:p>
                <a:pPr marL="355600" indent="-355600"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Lato" panose="020F0502020204030203" pitchFamily="34" charset="0"/>
                              <a:cs typeface="Lato" panose="020F0502020204030203" pitchFamily="3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GB" sz="2400" dirty="0"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marL="355600" indent="-355600"/>
                <a:endParaRPr lang="en-GB" sz="2400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7920364" y="2803644"/>
                <a:ext cx="3700617" cy="3284134"/>
              </a:xfrm>
              <a:blipFill>
                <a:blip r:embed="rId3"/>
                <a:stretch>
                  <a:fillRect l="-1647" t="-9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AE403D-5598-BF13-ED3D-BC4681726F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365" y="2183133"/>
            <a:ext cx="2826383" cy="620511"/>
          </a:xfrm>
        </p:spPr>
        <p:txBody>
          <a:bodyPr>
            <a:normAutofit/>
          </a:bodyPr>
          <a:lstStyle/>
          <a:p>
            <a:r>
              <a:rPr lang="en-GB" dirty="0"/>
              <a:t>Practice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DDB0D31-23DB-BC20-EBC8-64E9FFA2BF7D}"/>
              </a:ext>
            </a:extLst>
          </p:cNvPr>
          <p:cNvSpPr txBox="1">
            <a:spLocks/>
          </p:cNvSpPr>
          <p:nvPr/>
        </p:nvSpPr>
        <p:spPr>
          <a:xfrm>
            <a:off x="838200" y="6356351"/>
            <a:ext cx="4711700" cy="36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00" b="0" dirty="0"/>
              <a:t>Resource 3: Key </a:t>
            </a:r>
            <a:r>
              <a:rPr lang="en-US" b="0" dirty="0"/>
              <a:t>mathematical electrical principles</a:t>
            </a:r>
            <a:endParaRPr lang="en-GB" b="0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FC71E79-DA95-5F80-C1CD-E10BE683A99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1696595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CBE4BB3A37E488EBA36778162DF73" ma:contentTypeVersion="14" ma:contentTypeDescription="Create a new document." ma:contentTypeScope="" ma:versionID="0fb43fb1aa4e59332d5b0f19b84463ad">
  <xsd:schema xmlns:xsd="http://www.w3.org/2001/XMLSchema" xmlns:xs="http://www.w3.org/2001/XMLSchema" xmlns:p="http://schemas.microsoft.com/office/2006/metadata/properties" xmlns:ns2="793c77ee-4b4c-4c71-81d8-13ade05a2728" xmlns:ns3="35bd0bae-f88e-4010-86b3-4f837abcc0be" targetNamespace="http://schemas.microsoft.com/office/2006/metadata/properties" ma:root="true" ma:fieldsID="72831a12c1f50ef4f14741b0b460a1ce" ns2:_="" ns3:_="">
    <xsd:import namespace="793c77ee-4b4c-4c71-81d8-13ade05a2728"/>
    <xsd:import namespace="35bd0bae-f88e-4010-86b3-4f837abcc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c77ee-4b4c-4c71-81d8-13ade05a2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5c323eb9-42bf-4c5f-9fdb-2be1ed835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0bae-f88e-4010-86b3-4f837abcc0b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28b4b58-1043-4966-96c8-0b089c760a9f}" ma:internalName="TaxCatchAll" ma:showField="CatchAllData" ma:web="35bd0bae-f88e-4010-86b3-4f837abcc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bd0bae-f88e-4010-86b3-4f837abcc0be" xsi:nil="true"/>
    <lcf76f155ced4ddcb4097134ff3c332f xmlns="793c77ee-4b4c-4c71-81d8-13ade05a27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7AF40A-EE99-46FF-8B5B-57151EA41941}"/>
</file>

<file path=customXml/itemProps2.xml><?xml version="1.0" encoding="utf-8"?>
<ds:datastoreItem xmlns:ds="http://schemas.openxmlformats.org/officeDocument/2006/customXml" ds:itemID="{567F3D42-7DB8-42E3-B90A-E3F33F39B040}"/>
</file>

<file path=customXml/itemProps3.xml><?xml version="1.0" encoding="utf-8"?>
<ds:datastoreItem xmlns:ds="http://schemas.openxmlformats.org/officeDocument/2006/customXml" ds:itemID="{91D9C79A-077B-4CC1-9AA1-F92161855ED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3218</Words>
  <Application>Microsoft Office PowerPoint</Application>
  <PresentationFormat>Widescreen</PresentationFormat>
  <Paragraphs>486</Paragraphs>
  <Slides>38</Slides>
  <Notes>33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Aptos</vt:lpstr>
      <vt:lpstr>Arial</vt:lpstr>
      <vt:lpstr>Arial Narrow</vt:lpstr>
      <vt:lpstr>Calibri</vt:lpstr>
      <vt:lpstr>Cambria Math</vt:lpstr>
      <vt:lpstr>Haffer</vt:lpstr>
      <vt:lpstr>Lato</vt:lpstr>
      <vt:lpstr>Times New Roman</vt:lpstr>
      <vt:lpstr>Office Theme</vt:lpstr>
      <vt:lpstr>Equation</vt:lpstr>
      <vt:lpstr>Building Services Engineering</vt:lpstr>
      <vt:lpstr>Key mathematical electricity principles for construction</vt:lpstr>
      <vt:lpstr>In this resource, we will:</vt:lpstr>
      <vt:lpstr>Electrical quantities</vt:lpstr>
      <vt:lpstr>Basic circuit components</vt:lpstr>
      <vt:lpstr>Parallel and series circuits</vt:lpstr>
      <vt:lpstr>Parallel circuits</vt:lpstr>
      <vt:lpstr>Series circuits</vt:lpstr>
      <vt:lpstr>Ohm’s Law</vt:lpstr>
      <vt:lpstr>Ohm’s Law in a parallel circuit</vt:lpstr>
      <vt:lpstr>Ohm’s Law in a parallel circuit: Answer</vt:lpstr>
      <vt:lpstr>Ohm’s Law in a series circuit</vt:lpstr>
      <vt:lpstr>Ohm’s law in a series circuit: Answer</vt:lpstr>
      <vt:lpstr>Ohm’s Law for identifying hazards</vt:lpstr>
      <vt:lpstr>Ohm’s Law for identifying hazards</vt:lpstr>
      <vt:lpstr>Ohm’s Law for identifying hazards: Answer</vt:lpstr>
      <vt:lpstr>What is power and how is it relevant?</vt:lpstr>
      <vt:lpstr>Calculating power</vt:lpstr>
      <vt:lpstr>Using the electrical power formula</vt:lpstr>
      <vt:lpstr>Using the electrical power formula: Answer</vt:lpstr>
      <vt:lpstr>What is power dissipation?</vt:lpstr>
      <vt:lpstr>Calculating power dissipation</vt:lpstr>
      <vt:lpstr>Calculating power dissipation: Answer</vt:lpstr>
      <vt:lpstr>Basics of a transformer</vt:lpstr>
      <vt:lpstr>Transformer formulae</vt:lpstr>
      <vt:lpstr>Transformer formulae</vt:lpstr>
      <vt:lpstr>Exam-style question 1</vt:lpstr>
      <vt:lpstr>Exam-style question 1: Answer</vt:lpstr>
      <vt:lpstr>Exam-style question 1: Answer</vt:lpstr>
      <vt:lpstr>Exam-style question 1: Answer</vt:lpstr>
      <vt:lpstr>Exam-style question 2</vt:lpstr>
      <vt:lpstr>Exam-style question 2: Answer</vt:lpstr>
      <vt:lpstr>Exam-style question 2: Answer</vt:lpstr>
      <vt:lpstr>Exam-style question 2: Answer</vt:lpstr>
      <vt:lpstr>Name the components</vt:lpstr>
      <vt:lpstr>Name the components: Answers</vt:lpstr>
      <vt:lpstr>In this resource, we have:</vt:lpstr>
      <vt:lpstr>Consolidation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2026-08-27T16:12:17Z</dcterms:created>
  <dcterms:modified xsi:type="dcterms:W3CDTF">2026-08-28T11:51:53Z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0x010100823CBE4BB3A37E488EBA36778162DF73</vt:lpwstr>
  </property>
</Properties>
</file>