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40"/>
  </p:notesMasterIdLst>
  <p:handoutMasterIdLst>
    <p:handoutMasterId r:id="rId41"/>
  </p:handoutMasterIdLst>
  <p:sldIdLst>
    <p:sldId id="267" r:id="rId2"/>
    <p:sldId id="359" r:id="rId3"/>
    <p:sldId id="258" r:id="rId4"/>
    <p:sldId id="345" r:id="rId5"/>
    <p:sldId id="346" r:id="rId6"/>
    <p:sldId id="272" r:id="rId7"/>
    <p:sldId id="337" r:id="rId8"/>
    <p:sldId id="338" r:id="rId9"/>
    <p:sldId id="280" r:id="rId10"/>
    <p:sldId id="333" r:id="rId11"/>
    <p:sldId id="347" r:id="rId12"/>
    <p:sldId id="332" r:id="rId13"/>
    <p:sldId id="348" r:id="rId14"/>
    <p:sldId id="331" r:id="rId15"/>
    <p:sldId id="329" r:id="rId16"/>
    <p:sldId id="349" r:id="rId17"/>
    <p:sldId id="320" r:id="rId18"/>
    <p:sldId id="322" r:id="rId19"/>
    <p:sldId id="328" r:id="rId20"/>
    <p:sldId id="350" r:id="rId21"/>
    <p:sldId id="276" r:id="rId22"/>
    <p:sldId id="323" r:id="rId23"/>
    <p:sldId id="351" r:id="rId24"/>
    <p:sldId id="336" r:id="rId25"/>
    <p:sldId id="354" r:id="rId26"/>
    <p:sldId id="353" r:id="rId27"/>
    <p:sldId id="308" r:id="rId28"/>
    <p:sldId id="339" r:id="rId29"/>
    <p:sldId id="334" r:id="rId30"/>
    <p:sldId id="335" r:id="rId31"/>
    <p:sldId id="343" r:id="rId32"/>
    <p:sldId id="341" r:id="rId33"/>
    <p:sldId id="342" r:id="rId34"/>
    <p:sldId id="352" r:id="rId35"/>
    <p:sldId id="344" r:id="rId36"/>
    <p:sldId id="356" r:id="rId37"/>
    <p:sldId id="357" r:id="rId38"/>
    <p:sldId id="358" r:id="rId3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32673"/>
    <a:srgbClr val="88A2FF"/>
    <a:srgbClr val="EBDDF4"/>
    <a:srgbClr val="534C29"/>
    <a:srgbClr val="FFF5C4"/>
    <a:srgbClr val="8E53EF"/>
    <a:srgbClr val="FF7575"/>
    <a:srgbClr val="466318"/>
    <a:srgbClr val="E2EEBE"/>
    <a:srgbClr val="F6FAE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898" autoAdjust="0"/>
    <p:restoredTop sz="87001" autoAdjust="0"/>
  </p:normalViewPr>
  <p:slideViewPr>
    <p:cSldViewPr snapToGrid="0">
      <p:cViewPr varScale="1">
        <p:scale>
          <a:sx n="60" d="100"/>
          <a:sy n="60" d="100"/>
        </p:scale>
        <p:origin x="988" y="56"/>
      </p:cViewPr>
      <p:guideLst/>
    </p:cSldViewPr>
  </p:slideViewPr>
  <p:outlineViewPr>
    <p:cViewPr>
      <p:scale>
        <a:sx n="33" d="100"/>
        <a:sy n="33" d="100"/>
      </p:scale>
      <p:origin x="0" y="-1176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2" d="100"/>
          <a:sy n="62" d="100"/>
        </p:scale>
        <p:origin x="3226" y="77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microsoft.com/office/2018/10/relationships/authors" Target="authors.xml"/><Relationship Id="rId20" Type="http://schemas.openxmlformats.org/officeDocument/2006/relationships/slide" Target="slides/slide19.xml"/><Relationship Id="rId41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3A41D0A8-53FF-630C-A836-51A3FCF6790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02E7DE2-9C0D-6BF3-1161-3FCE11A4D797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1090100-C4EB-4E88-91FA-DBDEB754A07B}" type="datetimeFigureOut">
              <a:rPr lang="en-GB" smtClean="0"/>
              <a:t>28/08/2026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0F8F44F-3644-328A-AC9D-5615F79C6CC9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19DFE00-70B8-9624-0D12-55AEF16C7C7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CDBE69C-86F9-4AFD-A89E-85F0E027EAC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1387707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5EAD9E-BB4A-40B0-BE7B-1946AA427F01}" type="datetimeFigureOut">
              <a:rPr lang="en-GB" smtClean="0"/>
              <a:t>28/08/2026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81C7CD-4980-4292-A97E-9E6021FEE90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677940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vimeo.com/1206421590/4643d373fd" TargetMode="External"/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Image © Shutterstock/</a:t>
            </a:r>
            <a:r>
              <a:rPr lang="en-GB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Gorodenkoff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81C7CD-4980-4292-A97E-9E6021FEE908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690130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3">
          <a:extLst>
            <a:ext uri="{FF2B5EF4-FFF2-40B4-BE49-F238E27FC236}">
              <a16:creationId xmlns:a16="http://schemas.microsoft.com/office/drawing/2014/main" id="{F3D7D76D-D1C8-E110-2A58-E92A1858BB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3:notes">
            <a:extLst>
              <a:ext uri="{FF2B5EF4-FFF2-40B4-BE49-F238E27FC236}">
                <a16:creationId xmlns:a16="http://schemas.microsoft.com/office/drawing/2014/main" id="{78BE2FC0-6099-BC69-F741-70C8319DF2CA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25" name="Google Shape;125;p3:notes">
            <a:extLst>
              <a:ext uri="{FF2B5EF4-FFF2-40B4-BE49-F238E27FC236}">
                <a16:creationId xmlns:a16="http://schemas.microsoft.com/office/drawing/2014/main" id="{DCDAC46C-E7E1-C8B3-7635-64C82F33AC39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/>
          </a:p>
        </p:txBody>
      </p:sp>
      <p:sp>
        <p:nvSpPr>
          <p:cNvPr id="126" name="Google Shape;126;p3:notes">
            <a:extLst>
              <a:ext uri="{FF2B5EF4-FFF2-40B4-BE49-F238E27FC236}">
                <a16:creationId xmlns:a16="http://schemas.microsoft.com/office/drawing/2014/main" id="{4870E1B4-F705-97A4-B5FF-90BBE61BC8C4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GB"/>
              <a:t>13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661484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81C7CD-4980-4292-A97E-9E6021FEE908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34832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en-GB" b="0" i="0" dirty="0">
                <a:effectLst/>
                <a:latin typeface="Haffer"/>
              </a:rPr>
              <a:t>Image © Shutterstock/</a:t>
            </a:r>
            <a:r>
              <a:rPr lang="en-GB" b="0" i="0" dirty="0" err="1">
                <a:effectLst/>
                <a:latin typeface="Haffer"/>
              </a:rPr>
              <a:t>maroke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81C7CD-4980-4292-A97E-9E6021FEE908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0472697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DF16CE-C267-12C3-A321-AFF734D6CD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C29599C-A4E9-9948-4C4A-0393F4E0A63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BFFF4D1-C527-CC48-75E7-E4C9C9AE195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en-GB" b="0" i="0" dirty="0">
                <a:effectLst/>
                <a:latin typeface="Haffer"/>
              </a:rPr>
              <a:t>.</a:t>
            </a:r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5811C60-D414-8520-6F32-ED9F6809162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81C7CD-4980-4292-A97E-9E6021FEE908}" type="slidenum">
              <a:rPr lang="en-GB" smtClean="0"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5074755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en-GB" sz="1200" b="0" i="0" dirty="0">
                <a:solidFill>
                  <a:srgbClr val="FF0000"/>
                </a:solidFill>
                <a:effectLst/>
                <a:latin typeface="Haffer"/>
              </a:rPr>
              <a:t>Image © Shutterstock/</a:t>
            </a:r>
            <a:r>
              <a:rPr lang="en-GB" sz="1200" b="0" i="0" dirty="0" err="1">
                <a:solidFill>
                  <a:srgbClr val="FF0000"/>
                </a:solidFill>
                <a:effectLst/>
                <a:latin typeface="Haffer"/>
              </a:rPr>
              <a:t>arturnichiporenko</a:t>
            </a:r>
            <a:endParaRPr lang="en-GB" sz="1200" b="0" i="0" dirty="0">
              <a:solidFill>
                <a:srgbClr val="FF0000"/>
              </a:solidFill>
              <a:effectLst/>
              <a:latin typeface="Haffer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81C7CD-4980-4292-A97E-9E6021FEE908}" type="slidenum">
              <a:rPr lang="en-GB" smtClean="0"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794389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81C7CD-4980-4292-A97E-9E6021FEE908}" type="slidenum">
              <a:rPr lang="en-GB" smtClean="0"/>
              <a:t>18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2366595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81C7CD-4980-4292-A97E-9E6021FEE908}" type="slidenum">
              <a:rPr lang="en-GB" smtClean="0"/>
              <a:t>19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4255553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754E6D-99DB-1CA3-AF42-BA980EE607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9592BA3-441C-E839-DD7E-69BBBAAE43C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139DA11-E04C-D2F7-CDF9-1F5B2131B51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A039811-27A3-0579-2F7D-065D1268804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81C7CD-4980-4292-A97E-9E6021FEE908}" type="slidenum">
              <a:rPr lang="en-GB" smtClean="0"/>
              <a:t>20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041407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en-GB" b="0" i="0" dirty="0">
                <a:effectLst/>
                <a:latin typeface="Haffer"/>
              </a:rPr>
              <a:t>Image © Shutterstock/puha </a:t>
            </a:r>
            <a:r>
              <a:rPr lang="en-GB" b="0" i="0" dirty="0" err="1">
                <a:effectLst/>
                <a:latin typeface="Haffer"/>
              </a:rPr>
              <a:t>dorin</a:t>
            </a:r>
            <a:endParaRPr lang="en-GB" sz="1200" b="0" i="0" dirty="0">
              <a:solidFill>
                <a:srgbClr val="FF0000"/>
              </a:solidFill>
              <a:effectLst/>
              <a:latin typeface="Haffer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81C7CD-4980-4292-A97E-9E6021FEE908}" type="slidenum">
              <a:rPr lang="en-GB" smtClean="0"/>
              <a:t>21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5309109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81C7CD-4980-4292-A97E-9E6021FEE908}" type="slidenum">
              <a:rPr lang="en-GB" smtClean="0"/>
              <a:t>22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412873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Key mathematical electricity principles for construction video: </a:t>
            </a:r>
            <a:r>
              <a:rPr lang="en-GB" sz="120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https://vimeo.com/1206421590/4643d373fd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81C7CD-4980-4292-A97E-9E6021FEE908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2705512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C18CA64-863B-057D-CB28-4819F9138E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E251031-267E-E261-9D68-1405C368D99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D15E80C-6593-6B69-A8B6-7FF2DC37847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D250C50-1D50-61D3-FB21-D2787CBF7AD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81C7CD-4980-4292-A97E-9E6021FEE908}" type="slidenum">
              <a:rPr lang="en-GB" smtClean="0"/>
              <a:t>23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5292221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Image © Shutterstock/</a:t>
            </a:r>
            <a:r>
              <a:rPr lang="en-GB" dirty="0" err="1"/>
              <a:t>VectorMine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81C7CD-4980-4292-A97E-9E6021FEE908}" type="slidenum">
              <a:rPr lang="en-GB" smtClean="0"/>
              <a:t>24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9088881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E5DFB83-E3D3-DF95-26AD-F980CEF7DE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9952CFD-85DC-A1DC-621F-AA32C386481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2B65FF4-CBA0-3406-AE15-73BE44DB85F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Image © Shutterstock/</a:t>
            </a:r>
            <a:r>
              <a:rPr lang="en-GB" dirty="0" err="1"/>
              <a:t>VectorMine</a:t>
            </a:r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FF9FD12-BF2F-FBDF-A1E9-85EDF00B23A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81C7CD-4980-4292-A97E-9E6021FEE908}" type="slidenum">
              <a:rPr lang="en-GB" smtClean="0"/>
              <a:t>25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2086129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E848D6-8163-C327-81C2-B7DA6B453F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535007B-E7E1-C591-D591-64972CF69AD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A6F7DFD-2447-9E03-79FB-B906A82E097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Image © Shutterstock/</a:t>
            </a:r>
            <a:r>
              <a:rPr lang="en-GB" dirty="0" err="1"/>
              <a:t>VectorMine</a:t>
            </a:r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4C46872-2AA4-0005-513F-9C964026B29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81C7CD-4980-4292-A97E-9E6021FEE908}" type="slidenum">
              <a:rPr lang="en-GB" smtClean="0"/>
              <a:t>26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9652185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81C7CD-4980-4292-A97E-9E6021FEE908}" type="slidenum">
              <a:rPr lang="en-GB" smtClean="0"/>
              <a:t>27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7729374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8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Image © Shutterstock/</a:t>
            </a:r>
            <a:r>
              <a:rPr lang="en-GB" sz="1800" kern="100" dirty="0" err="1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ASyamil</a:t>
            </a:r>
            <a:endParaRPr lang="en-GB" sz="18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81C7CD-4980-4292-A97E-9E6021FEE908}" type="slidenum">
              <a:rPr lang="en-GB" smtClean="0"/>
              <a:t>28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8641903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81C7CD-4980-4292-A97E-9E6021FEE908}" type="slidenum">
              <a:rPr lang="en-GB" smtClean="0"/>
              <a:t>29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1058128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81C7CD-4980-4292-A97E-9E6021FEE908}" type="slidenum">
              <a:rPr lang="en-GB" smtClean="0"/>
              <a:t>30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75417137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81C7CD-4980-4292-A97E-9E6021FEE908}" type="slidenum">
              <a:rPr lang="en-GB" smtClean="0"/>
              <a:t>31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11693438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81C7CD-4980-4292-A97E-9E6021FEE908}" type="slidenum">
              <a:rPr lang="en-GB" smtClean="0"/>
              <a:t>32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812651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algn="l">
              <a:buNone/>
            </a:pPr>
            <a:r>
              <a:rPr lang="en-GB" sz="1200" b="0" i="0" dirty="0">
                <a:solidFill>
                  <a:srgbClr val="FF0000"/>
                </a:solidFill>
                <a:effectLst/>
                <a:latin typeface="Haffer"/>
              </a:rPr>
              <a:t>Image © Shutterstock/Jesus Linares</a:t>
            </a:r>
            <a:endParaRPr lang="pt-BR" sz="1200" dirty="0">
              <a:solidFill>
                <a:srgbClr val="FF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81C7CD-4980-4292-A97E-9E6021FEE908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63514253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81C7CD-4980-4292-A97E-9E6021FEE908}" type="slidenum">
              <a:rPr lang="en-GB" smtClean="0"/>
              <a:t>33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43327997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7466D3C-A68F-119B-351C-EF62CAC0B1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D9386FF-41EC-E4D7-11DC-58C17475CAD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EEB2232-DD0B-16BD-2BAD-FF763D65592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9A05E5B-9F01-A328-780C-1C193B7FE2F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81C7CD-4980-4292-A97E-9E6021FEE908}" type="slidenum">
              <a:rPr lang="en-GB" smtClean="0"/>
              <a:t>34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3099874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800" b="0" kern="100" dirty="0">
                <a:solidFill>
                  <a:srgbClr val="FF0000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Image © Shutterstock/</a:t>
            </a:r>
            <a:r>
              <a:rPr lang="en-GB" sz="1800" b="0" kern="100" dirty="0" err="1">
                <a:solidFill>
                  <a:srgbClr val="FF0000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Mohamad_Trend</a:t>
            </a:r>
            <a:endParaRPr lang="en-GB" sz="1800" b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81C7CD-4980-4292-A97E-9E6021FEE908}" type="slidenum">
              <a:rPr lang="en-GB" smtClean="0"/>
              <a:t>35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28854602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37CE473-0DEF-9023-1497-4691B78F4C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13D9984-3DBB-398F-CF7D-A45BCF5DE84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D1C5DBD-8FA4-A987-6DCC-A293C0B0A95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800" b="0" kern="100" dirty="0">
                <a:solidFill>
                  <a:srgbClr val="FF0000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Image © Shutterstock/</a:t>
            </a:r>
            <a:r>
              <a:rPr lang="en-GB" sz="1800" b="0" kern="100" dirty="0" err="1">
                <a:solidFill>
                  <a:srgbClr val="FF0000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Mohamad_Trend</a:t>
            </a:r>
            <a:endParaRPr lang="en-GB" b="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F00D392-C579-758A-D682-249D871E3F7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81C7CD-4980-4292-A97E-9E6021FEE908}" type="slidenum">
              <a:rPr lang="en-GB" smtClean="0"/>
              <a:t>36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3507030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algn="l">
              <a:buNone/>
            </a:pPr>
            <a:endParaRPr lang="pt-BR" sz="1200" dirty="0">
              <a:solidFill>
                <a:srgbClr val="FF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81C7CD-4980-4292-A97E-9E6021FEE908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5922287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algn="l">
              <a:buNone/>
            </a:pPr>
            <a:endParaRPr lang="pt-BR" sz="1200" dirty="0">
              <a:solidFill>
                <a:srgbClr val="FF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81C7CD-4980-4292-A97E-9E6021FEE908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7166008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81C7CD-4980-4292-A97E-9E6021FEE908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1965150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25" name="Google Shape;125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/>
          </a:p>
        </p:txBody>
      </p:sp>
      <p:sp>
        <p:nvSpPr>
          <p:cNvPr id="126" name="Google Shape;126;p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GB"/>
              <a:t>10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77501638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3">
          <a:extLst>
            <a:ext uri="{FF2B5EF4-FFF2-40B4-BE49-F238E27FC236}">
              <a16:creationId xmlns:a16="http://schemas.microsoft.com/office/drawing/2014/main" id="{20DA657D-7418-C110-F078-A08A5DDFE8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3:notes">
            <a:extLst>
              <a:ext uri="{FF2B5EF4-FFF2-40B4-BE49-F238E27FC236}">
                <a16:creationId xmlns:a16="http://schemas.microsoft.com/office/drawing/2014/main" id="{F23EC236-270C-F3B6-67D1-27F4CD90C46E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25" name="Google Shape;125;p3:notes">
            <a:extLst>
              <a:ext uri="{FF2B5EF4-FFF2-40B4-BE49-F238E27FC236}">
                <a16:creationId xmlns:a16="http://schemas.microsoft.com/office/drawing/2014/main" id="{82875905-CD72-D1ED-9747-E1DEB739561C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/>
          </a:p>
        </p:txBody>
      </p:sp>
      <p:sp>
        <p:nvSpPr>
          <p:cNvPr id="126" name="Google Shape;126;p3:notes">
            <a:extLst>
              <a:ext uri="{FF2B5EF4-FFF2-40B4-BE49-F238E27FC236}">
                <a16:creationId xmlns:a16="http://schemas.microsoft.com/office/drawing/2014/main" id="{0795415C-45FD-3563-ABEB-668F469EF043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GB"/>
              <a:t>11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7783105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25" name="Google Shape;125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/>
          </a:p>
        </p:txBody>
      </p:sp>
      <p:sp>
        <p:nvSpPr>
          <p:cNvPr id="126" name="Google Shape;126;p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GB"/>
              <a:t>12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895AC876-8457-0CDA-45CF-1526E5089A2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475" y="0"/>
            <a:ext cx="12192000" cy="363855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F0436F5-4759-CE02-9A1C-07D30041419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475" y="542925"/>
            <a:ext cx="12192000" cy="6858001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01A01DBF-6845-8111-1CE3-3D349B59292F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085508" y="1762344"/>
            <a:ext cx="1811433" cy="1799998"/>
          </a:xfrm>
          <a:prstGeom prst="rect">
            <a:avLst/>
          </a:prstGeom>
        </p:spPr>
      </p:pic>
      <p:pic>
        <p:nvPicPr>
          <p:cNvPr id="2" name="Picture 1" descr="A purple line art of a hammer and screwdriver&#10;&#10;Description automatically generated">
            <a:extLst>
              <a:ext uri="{FF2B5EF4-FFF2-40B4-BE49-F238E27FC236}">
                <a16:creationId xmlns:a16="http://schemas.microsoft.com/office/drawing/2014/main" id="{F9A2B2EA-5855-63E1-F142-636DF3EEE51B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03436" y="2137977"/>
            <a:ext cx="975575" cy="949577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2AE04597-155A-6B3A-1944-370275A2C24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3835106"/>
            <a:ext cx="9144000" cy="875845"/>
          </a:xfrm>
        </p:spPr>
        <p:txBody>
          <a:bodyPr anchor="b" anchorCtr="0">
            <a:noAutofit/>
          </a:bodyPr>
          <a:lstStyle>
            <a:lvl1pPr algn="ctr">
              <a:defRPr sz="5200" b="1">
                <a:solidFill>
                  <a:srgbClr val="43267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7DDE4753-3D21-8D68-A3C9-DBE0C643A3D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903189"/>
            <a:ext cx="9144000" cy="583211"/>
          </a:xfrm>
        </p:spPr>
        <p:txBody>
          <a:bodyPr>
            <a:noAutofit/>
          </a:bodyPr>
          <a:lstStyle>
            <a:lvl1pPr marL="0" indent="0" algn="ctr">
              <a:buNone/>
              <a:defRPr sz="2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E33622E4-CEE5-F34B-4F3F-C30CEBF6A7A0}"/>
              </a:ext>
            </a:extLst>
          </p:cNvPr>
          <p:cNvSpPr txBox="1">
            <a:spLocks/>
          </p:cNvSpPr>
          <p:nvPr userDrawn="1"/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Gatsby Technical Education Projects 2026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Version 1.1, September 2026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382D39ED-89CE-10BF-CA4F-114ADD68CA6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096000" y="2820459"/>
            <a:ext cx="5623668" cy="534189"/>
          </a:xfrm>
        </p:spPr>
        <p:txBody>
          <a:bodyPr>
            <a:noAutofit/>
          </a:bodyPr>
          <a:lstStyle>
            <a:lvl1pPr marL="0" indent="0" algn="r">
              <a:buNone/>
              <a:defRPr sz="2000" b="1" i="0" u="none">
                <a:solidFill>
                  <a:srgbClr val="432673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4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46EF1A25-418E-44D5-1531-10C67B17DD4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524000" y="5625863"/>
            <a:ext cx="9144000" cy="458004"/>
          </a:xfrm>
        </p:spPr>
        <p:txBody>
          <a:bodyPr>
            <a:noAutofit/>
          </a:bodyPr>
          <a:lstStyle>
            <a:lvl1pPr marL="0" indent="0" algn="ctr">
              <a:buNone/>
              <a:defRPr sz="24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2" name="Picture 11" descr="A picture containing screenshot, graphics, pattern, circle&#10;&#10;Description automatically generated">
            <a:extLst>
              <a:ext uri="{FF2B5EF4-FFF2-40B4-BE49-F238E27FC236}">
                <a16:creationId xmlns:a16="http://schemas.microsoft.com/office/drawing/2014/main" id="{0AB31EAA-B3FD-B9A5-574E-4FE687C7AD57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1738" y="2271619"/>
            <a:ext cx="2049637" cy="860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95073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ctivity_answ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urple and black file folder&#10;&#10;Description automatically generated">
            <a:extLst>
              <a:ext uri="{FF2B5EF4-FFF2-40B4-BE49-F238E27FC236}">
                <a16:creationId xmlns:a16="http://schemas.microsoft.com/office/drawing/2014/main" id="{F16B8672-3324-2BD0-DC4A-76ED051556E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56311" y="1610866"/>
            <a:ext cx="4635689" cy="524713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F9BF35E-4FF2-56EA-FEEA-82EBBA1503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412059-CE26-DF3F-AEE5-9C0A0884B4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199" y="1825625"/>
            <a:ext cx="6400801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F59635E-39ED-F784-26B0-6A6520D6ADE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175008" y="2892829"/>
            <a:ext cx="3507474" cy="3284134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rgbClr val="10283A"/>
                </a:solidFill>
              </a:defRPr>
            </a:lvl1pPr>
            <a:lvl2pPr marL="457200" indent="0">
              <a:buNone/>
              <a:defRPr sz="2000">
                <a:solidFill>
                  <a:srgbClr val="10283A"/>
                </a:solidFill>
              </a:defRPr>
            </a:lvl2pPr>
            <a:lvl3pPr marL="914400" indent="0">
              <a:buNone/>
              <a:defRPr sz="2000">
                <a:solidFill>
                  <a:srgbClr val="10283A"/>
                </a:solidFill>
              </a:defRPr>
            </a:lvl3pPr>
            <a:lvl4pPr marL="1371600" indent="0">
              <a:buNone/>
              <a:defRPr sz="2000">
                <a:solidFill>
                  <a:srgbClr val="10283A"/>
                </a:solidFill>
              </a:defRPr>
            </a:lvl4pPr>
            <a:lvl5pPr marL="1828800" indent="0">
              <a:buNone/>
              <a:defRPr sz="2000">
                <a:solidFill>
                  <a:srgbClr val="10283A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EEAC885B-A4A4-DCB2-7EAC-A1F1A996CE75}"/>
              </a:ext>
            </a:extLst>
          </p:cNvPr>
          <p:cNvSpPr txBox="1">
            <a:spLocks/>
          </p:cNvSpPr>
          <p:nvPr userDrawn="1"/>
        </p:nvSpPr>
        <p:spPr>
          <a:xfrm>
            <a:off x="72390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Gatsby Technical Education Projects 2026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Version 1.1, September 2026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 Placeholder 4">
            <a:extLst>
              <a:ext uri="{FF2B5EF4-FFF2-40B4-BE49-F238E27FC236}">
                <a16:creationId xmlns:a16="http://schemas.microsoft.com/office/drawing/2014/main" id="{614E3177-C0BC-55FC-4E39-B45CD33145B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175008" y="2055812"/>
            <a:ext cx="2689727" cy="620511"/>
          </a:xfrm>
        </p:spPr>
        <p:txBody>
          <a:bodyPr>
            <a:normAutofit/>
          </a:bodyPr>
          <a:lstStyle>
            <a:lvl1pPr marL="0" indent="0">
              <a:buNone/>
              <a:defRPr sz="2800" b="1">
                <a:solidFill>
                  <a:srgbClr val="10283A"/>
                </a:solidFill>
              </a:defRPr>
            </a:lvl1pPr>
            <a:lvl2pPr marL="457200" indent="0">
              <a:buNone/>
              <a:defRPr sz="2000">
                <a:solidFill>
                  <a:srgbClr val="FF0000"/>
                </a:solidFill>
              </a:defRPr>
            </a:lvl2pPr>
            <a:lvl3pPr marL="914400" indent="0">
              <a:buNone/>
              <a:defRPr sz="2000">
                <a:solidFill>
                  <a:srgbClr val="FF0000"/>
                </a:solidFill>
              </a:defRPr>
            </a:lvl3pPr>
            <a:lvl4pPr marL="1371600" indent="0">
              <a:buNone/>
              <a:defRPr sz="2000">
                <a:solidFill>
                  <a:srgbClr val="FF0000"/>
                </a:solidFill>
              </a:defRPr>
            </a:lvl4pPr>
            <a:lvl5pPr marL="1828800" indent="0">
              <a:buNone/>
              <a:defRPr sz="2000">
                <a:solidFill>
                  <a:srgbClr val="FF0000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Text Placeholder 5">
            <a:extLst>
              <a:ext uri="{FF2B5EF4-FFF2-40B4-BE49-F238E27FC236}">
                <a16:creationId xmlns:a16="http://schemas.microsoft.com/office/drawing/2014/main" id="{E5E4C997-4AE7-5413-8EBD-5D3A204E831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</p:spPr>
        <p:txBody>
          <a:bodyPr>
            <a:noAutofit/>
          </a:bodyPr>
          <a:lstStyle>
            <a:lvl1pPr marL="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2pPr>
            <a:lvl3pPr marL="9144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3pPr>
            <a:lvl4pPr marL="13716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4pPr>
            <a:lvl5pPr marL="18288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Text Placeholder 12">
            <a:extLst>
              <a:ext uri="{FF2B5EF4-FFF2-40B4-BE49-F238E27FC236}">
                <a16:creationId xmlns:a16="http://schemas.microsoft.com/office/drawing/2014/main" id="{38E42E70-E1D6-307E-10B0-2F5B246987F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38200" y="6356349"/>
            <a:ext cx="4210050" cy="365125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200">
                <a:solidFill>
                  <a:srgbClr val="898989"/>
                </a:solidFill>
              </a:defRPr>
            </a:lvl1pPr>
            <a:lvl2pPr marL="457200" indent="0">
              <a:buNone/>
              <a:defRPr sz="1200">
                <a:solidFill>
                  <a:srgbClr val="898989"/>
                </a:solidFill>
              </a:defRPr>
            </a:lvl2pPr>
            <a:lvl3pPr marL="914400" indent="0">
              <a:buNone/>
              <a:defRPr sz="1200">
                <a:solidFill>
                  <a:srgbClr val="898989"/>
                </a:solidFill>
              </a:defRPr>
            </a:lvl3pPr>
            <a:lvl4pPr marL="1371600" indent="0">
              <a:buNone/>
              <a:defRPr sz="1200">
                <a:solidFill>
                  <a:srgbClr val="898989"/>
                </a:solidFill>
              </a:defRPr>
            </a:lvl4pPr>
            <a:lvl5pPr marL="1828800" indent="0">
              <a:buNone/>
              <a:defRPr sz="1200">
                <a:solidFill>
                  <a:srgbClr val="898989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14581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ctivity_text+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3">
            <a:extLst>
              <a:ext uri="{FF2B5EF4-FFF2-40B4-BE49-F238E27FC236}">
                <a16:creationId xmlns:a16="http://schemas.microsoft.com/office/drawing/2014/main" id="{81CF4477-6D3D-2D7E-2E3D-CAC0483B27E4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839788" y="1872343"/>
            <a:ext cx="3932238" cy="3988707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2D7E2D6-6541-EB56-B25E-8362BF1544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255486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B401A65-36E9-75E7-2C99-A3E54302453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1284514"/>
            <a:ext cx="5762398" cy="457653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42425175-C340-950A-69CF-C6171BA23D5C}"/>
              </a:ext>
            </a:extLst>
          </p:cNvPr>
          <p:cNvSpPr txBox="1">
            <a:spLocks/>
          </p:cNvSpPr>
          <p:nvPr userDrawn="1"/>
        </p:nvSpPr>
        <p:spPr>
          <a:xfrm>
            <a:off x="72390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Gatsby Technical Education Projects 2026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Version 1.1, September 2026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4B12EA37-2B28-33A5-1D17-A7374800F6F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38200" y="6356349"/>
            <a:ext cx="4210050" cy="365125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200">
                <a:solidFill>
                  <a:srgbClr val="898989"/>
                </a:solidFill>
              </a:defRPr>
            </a:lvl1pPr>
            <a:lvl2pPr marL="457200" indent="0">
              <a:buNone/>
              <a:defRPr sz="1200">
                <a:solidFill>
                  <a:srgbClr val="898989"/>
                </a:solidFill>
              </a:defRPr>
            </a:lvl2pPr>
            <a:lvl3pPr marL="914400" indent="0">
              <a:buNone/>
              <a:defRPr sz="1200">
                <a:solidFill>
                  <a:srgbClr val="898989"/>
                </a:solidFill>
              </a:defRPr>
            </a:lvl3pPr>
            <a:lvl4pPr marL="1371600" indent="0">
              <a:buNone/>
              <a:defRPr sz="1200">
                <a:solidFill>
                  <a:srgbClr val="898989"/>
                </a:solidFill>
              </a:defRPr>
            </a:lvl4pPr>
            <a:lvl5pPr marL="1828800" indent="0">
              <a:buNone/>
              <a:defRPr sz="1200">
                <a:solidFill>
                  <a:srgbClr val="898989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Text Placeholder 5">
            <a:extLst>
              <a:ext uri="{FF2B5EF4-FFF2-40B4-BE49-F238E27FC236}">
                <a16:creationId xmlns:a16="http://schemas.microsoft.com/office/drawing/2014/main" id="{2B62C6E0-46EF-437B-CFEB-4B65E34ADC2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</p:spPr>
        <p:txBody>
          <a:bodyPr>
            <a:noAutofit/>
          </a:bodyPr>
          <a:lstStyle>
            <a:lvl1pPr marL="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2pPr>
            <a:lvl3pPr marL="9144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3pPr>
            <a:lvl4pPr marL="13716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4pPr>
            <a:lvl5pPr marL="18288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4694834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ctivity_two 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E28D89-88F2-7B76-6175-229131C103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F886DD7F-EBE6-95A7-5C4D-FB522DE24B7B}"/>
              </a:ext>
            </a:extLst>
          </p:cNvPr>
          <p:cNvSpPr txBox="1">
            <a:spLocks/>
          </p:cNvSpPr>
          <p:nvPr userDrawn="1"/>
        </p:nvSpPr>
        <p:spPr>
          <a:xfrm>
            <a:off x="72390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Gatsby Technical Education Projects 2026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Version 1.1, September 2026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D15544B-F175-9EAE-3425-9D9811AB2A77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838200" y="1978025"/>
            <a:ext cx="5196840" cy="4351338"/>
          </a:xfrm>
          <a:noFill/>
          <a:ln w="28575">
            <a:solidFill>
              <a:srgbClr val="EBDDF4"/>
            </a:solidFill>
          </a:ln>
        </p:spPr>
        <p:txBody>
          <a:bodyPr lIns="180000" tIns="180000" rIns="180000" bIns="18000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401330FB-8399-C74E-BF60-F600FDC5CC02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6168046" y="1978025"/>
            <a:ext cx="5196840" cy="4351338"/>
          </a:xfrm>
          <a:noFill/>
          <a:ln w="28575">
            <a:solidFill>
              <a:srgbClr val="EBDDF4"/>
            </a:solidFill>
          </a:ln>
        </p:spPr>
        <p:txBody>
          <a:bodyPr lIns="180000" tIns="180000" rIns="180000" bIns="18000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E5148E20-5D43-7AC1-2CBA-646804B0C41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838200" y="6356349"/>
            <a:ext cx="4210050" cy="365125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200">
                <a:solidFill>
                  <a:srgbClr val="898989"/>
                </a:solidFill>
              </a:defRPr>
            </a:lvl1pPr>
            <a:lvl2pPr marL="457200" indent="0">
              <a:buNone/>
              <a:defRPr sz="1200">
                <a:solidFill>
                  <a:srgbClr val="898989"/>
                </a:solidFill>
              </a:defRPr>
            </a:lvl2pPr>
            <a:lvl3pPr marL="914400" indent="0">
              <a:buNone/>
              <a:defRPr sz="1200">
                <a:solidFill>
                  <a:srgbClr val="898989"/>
                </a:solidFill>
              </a:defRPr>
            </a:lvl3pPr>
            <a:lvl4pPr marL="1371600" indent="0">
              <a:buNone/>
              <a:defRPr sz="1200">
                <a:solidFill>
                  <a:srgbClr val="898989"/>
                </a:solidFill>
              </a:defRPr>
            </a:lvl4pPr>
            <a:lvl5pPr marL="1828800" indent="0">
              <a:buNone/>
              <a:defRPr sz="1200">
                <a:solidFill>
                  <a:srgbClr val="898989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Text Placeholder 5">
            <a:extLst>
              <a:ext uri="{FF2B5EF4-FFF2-40B4-BE49-F238E27FC236}">
                <a16:creationId xmlns:a16="http://schemas.microsoft.com/office/drawing/2014/main" id="{DE05CFA6-FB5A-1E49-1F0A-E11C421F4B8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</p:spPr>
        <p:txBody>
          <a:bodyPr>
            <a:noAutofit/>
          </a:bodyPr>
          <a:lstStyle>
            <a:lvl1pPr marL="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2pPr>
            <a:lvl3pPr marL="9144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3pPr>
            <a:lvl4pPr marL="13716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4pPr>
            <a:lvl5pPr marL="18288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37132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ctivity_text+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E28D89-88F2-7B76-6175-229131C103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71D481-6A8A-F2BA-8418-1DA5365089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7083829" cy="4351338"/>
          </a:xfrm>
          <a:solidFill>
            <a:schemeClr val="bg1"/>
          </a:solidFill>
        </p:spPr>
        <p:txBody>
          <a:bodyPr lIns="180000" tIns="180000" rIns="180000" bIns="18000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F886DD7F-EBE6-95A7-5C4D-FB522DE24B7B}"/>
              </a:ext>
            </a:extLst>
          </p:cNvPr>
          <p:cNvSpPr txBox="1">
            <a:spLocks/>
          </p:cNvSpPr>
          <p:nvPr userDrawn="1"/>
        </p:nvSpPr>
        <p:spPr>
          <a:xfrm>
            <a:off x="72390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Gatsby Technical Education Projects 2026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Version 1.1, September 2026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5360CA8-9563-DFF9-85DA-504D23632949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8179724" y="1825625"/>
            <a:ext cx="3174076" cy="4351338"/>
          </a:xfrm>
          <a:custGeom>
            <a:avLst/>
            <a:gdLst>
              <a:gd name="connsiteX0" fmla="*/ 0 w 3174076"/>
              <a:gd name="connsiteY0" fmla="*/ 0 h 4351338"/>
              <a:gd name="connsiteX1" fmla="*/ 539593 w 3174076"/>
              <a:gd name="connsiteY1" fmla="*/ 0 h 4351338"/>
              <a:gd name="connsiteX2" fmla="*/ 1079186 w 3174076"/>
              <a:gd name="connsiteY2" fmla="*/ 0 h 4351338"/>
              <a:gd name="connsiteX3" fmla="*/ 1650520 w 3174076"/>
              <a:gd name="connsiteY3" fmla="*/ 0 h 4351338"/>
              <a:gd name="connsiteX4" fmla="*/ 2253594 w 3174076"/>
              <a:gd name="connsiteY4" fmla="*/ 0 h 4351338"/>
              <a:gd name="connsiteX5" fmla="*/ 3174076 w 3174076"/>
              <a:gd name="connsiteY5" fmla="*/ 0 h 4351338"/>
              <a:gd name="connsiteX6" fmla="*/ 3174076 w 3174076"/>
              <a:gd name="connsiteY6" fmla="*/ 708646 h 4351338"/>
              <a:gd name="connsiteX7" fmla="*/ 3174076 w 3174076"/>
              <a:gd name="connsiteY7" fmla="*/ 1199726 h 4351338"/>
              <a:gd name="connsiteX8" fmla="*/ 3174076 w 3174076"/>
              <a:gd name="connsiteY8" fmla="*/ 1734319 h 4351338"/>
              <a:gd name="connsiteX9" fmla="*/ 3174076 w 3174076"/>
              <a:gd name="connsiteY9" fmla="*/ 2312425 h 4351338"/>
              <a:gd name="connsiteX10" fmla="*/ 3174076 w 3174076"/>
              <a:gd name="connsiteY10" fmla="*/ 2890532 h 4351338"/>
              <a:gd name="connsiteX11" fmla="*/ 3174076 w 3174076"/>
              <a:gd name="connsiteY11" fmla="*/ 3425125 h 4351338"/>
              <a:gd name="connsiteX12" fmla="*/ 3174076 w 3174076"/>
              <a:gd name="connsiteY12" fmla="*/ 4351338 h 4351338"/>
              <a:gd name="connsiteX13" fmla="*/ 2475779 w 3174076"/>
              <a:gd name="connsiteY13" fmla="*/ 4351338 h 4351338"/>
              <a:gd name="connsiteX14" fmla="*/ 1809223 w 3174076"/>
              <a:gd name="connsiteY14" fmla="*/ 4351338 h 4351338"/>
              <a:gd name="connsiteX15" fmla="*/ 1206149 w 3174076"/>
              <a:gd name="connsiteY15" fmla="*/ 4351338 h 4351338"/>
              <a:gd name="connsiteX16" fmla="*/ 0 w 3174076"/>
              <a:gd name="connsiteY16" fmla="*/ 4351338 h 4351338"/>
              <a:gd name="connsiteX17" fmla="*/ 0 w 3174076"/>
              <a:gd name="connsiteY17" fmla="*/ 3642692 h 4351338"/>
              <a:gd name="connsiteX18" fmla="*/ 0 w 3174076"/>
              <a:gd name="connsiteY18" fmla="*/ 3151612 h 4351338"/>
              <a:gd name="connsiteX19" fmla="*/ 0 w 3174076"/>
              <a:gd name="connsiteY19" fmla="*/ 2486479 h 4351338"/>
              <a:gd name="connsiteX20" fmla="*/ 0 w 3174076"/>
              <a:gd name="connsiteY20" fmla="*/ 1995399 h 4351338"/>
              <a:gd name="connsiteX21" fmla="*/ 0 w 3174076"/>
              <a:gd name="connsiteY21" fmla="*/ 1286753 h 4351338"/>
              <a:gd name="connsiteX22" fmla="*/ 0 w 3174076"/>
              <a:gd name="connsiteY22" fmla="*/ 665133 h 4351338"/>
              <a:gd name="connsiteX23" fmla="*/ 0 w 3174076"/>
              <a:gd name="connsiteY23" fmla="*/ 0 h 43513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3174076" h="4351338" fill="none" extrusionOk="0">
                <a:moveTo>
                  <a:pt x="0" y="0"/>
                </a:moveTo>
                <a:cubicBezTo>
                  <a:pt x="268416" y="-23827"/>
                  <a:pt x="352197" y="24648"/>
                  <a:pt x="539593" y="0"/>
                </a:cubicBezTo>
                <a:cubicBezTo>
                  <a:pt x="726989" y="-24648"/>
                  <a:pt x="971240" y="-20080"/>
                  <a:pt x="1079186" y="0"/>
                </a:cubicBezTo>
                <a:cubicBezTo>
                  <a:pt x="1187132" y="20080"/>
                  <a:pt x="1440798" y="-18762"/>
                  <a:pt x="1650520" y="0"/>
                </a:cubicBezTo>
                <a:cubicBezTo>
                  <a:pt x="1860242" y="18762"/>
                  <a:pt x="2083458" y="-8389"/>
                  <a:pt x="2253594" y="0"/>
                </a:cubicBezTo>
                <a:cubicBezTo>
                  <a:pt x="2423730" y="8389"/>
                  <a:pt x="2941083" y="-37671"/>
                  <a:pt x="3174076" y="0"/>
                </a:cubicBezTo>
                <a:cubicBezTo>
                  <a:pt x="3171503" y="328352"/>
                  <a:pt x="3162404" y="507417"/>
                  <a:pt x="3174076" y="708646"/>
                </a:cubicBezTo>
                <a:cubicBezTo>
                  <a:pt x="3185748" y="909875"/>
                  <a:pt x="3188485" y="1079887"/>
                  <a:pt x="3174076" y="1199726"/>
                </a:cubicBezTo>
                <a:cubicBezTo>
                  <a:pt x="3159667" y="1319565"/>
                  <a:pt x="3151895" y="1579508"/>
                  <a:pt x="3174076" y="1734319"/>
                </a:cubicBezTo>
                <a:cubicBezTo>
                  <a:pt x="3196257" y="1889130"/>
                  <a:pt x="3195829" y="2045705"/>
                  <a:pt x="3174076" y="2312425"/>
                </a:cubicBezTo>
                <a:cubicBezTo>
                  <a:pt x="3152323" y="2579145"/>
                  <a:pt x="3169865" y="2685824"/>
                  <a:pt x="3174076" y="2890532"/>
                </a:cubicBezTo>
                <a:cubicBezTo>
                  <a:pt x="3178287" y="3095240"/>
                  <a:pt x="3171104" y="3213803"/>
                  <a:pt x="3174076" y="3425125"/>
                </a:cubicBezTo>
                <a:cubicBezTo>
                  <a:pt x="3177048" y="3636447"/>
                  <a:pt x="3154403" y="4108609"/>
                  <a:pt x="3174076" y="4351338"/>
                </a:cubicBezTo>
                <a:cubicBezTo>
                  <a:pt x="3031832" y="4321705"/>
                  <a:pt x="2622579" y="4372546"/>
                  <a:pt x="2475779" y="4351338"/>
                </a:cubicBezTo>
                <a:cubicBezTo>
                  <a:pt x="2328979" y="4330130"/>
                  <a:pt x="2072231" y="4349691"/>
                  <a:pt x="1809223" y="4351338"/>
                </a:cubicBezTo>
                <a:cubicBezTo>
                  <a:pt x="1546215" y="4352985"/>
                  <a:pt x="1343102" y="4378518"/>
                  <a:pt x="1206149" y="4351338"/>
                </a:cubicBezTo>
                <a:cubicBezTo>
                  <a:pt x="1069196" y="4324158"/>
                  <a:pt x="376438" y="4330080"/>
                  <a:pt x="0" y="4351338"/>
                </a:cubicBezTo>
                <a:cubicBezTo>
                  <a:pt x="32564" y="4157387"/>
                  <a:pt x="11478" y="3815685"/>
                  <a:pt x="0" y="3642692"/>
                </a:cubicBezTo>
                <a:cubicBezTo>
                  <a:pt x="-11478" y="3469699"/>
                  <a:pt x="-17769" y="3356878"/>
                  <a:pt x="0" y="3151612"/>
                </a:cubicBezTo>
                <a:cubicBezTo>
                  <a:pt x="17769" y="2946346"/>
                  <a:pt x="12578" y="2797666"/>
                  <a:pt x="0" y="2486479"/>
                </a:cubicBezTo>
                <a:cubicBezTo>
                  <a:pt x="-12578" y="2175292"/>
                  <a:pt x="-9907" y="2104087"/>
                  <a:pt x="0" y="1995399"/>
                </a:cubicBezTo>
                <a:cubicBezTo>
                  <a:pt x="9907" y="1886711"/>
                  <a:pt x="11327" y="1512831"/>
                  <a:pt x="0" y="1286753"/>
                </a:cubicBezTo>
                <a:cubicBezTo>
                  <a:pt x="-11327" y="1060675"/>
                  <a:pt x="5859" y="832266"/>
                  <a:pt x="0" y="665133"/>
                </a:cubicBezTo>
                <a:cubicBezTo>
                  <a:pt x="-5859" y="498000"/>
                  <a:pt x="75" y="259686"/>
                  <a:pt x="0" y="0"/>
                </a:cubicBezTo>
                <a:close/>
              </a:path>
              <a:path w="3174076" h="4351338" stroke="0" extrusionOk="0">
                <a:moveTo>
                  <a:pt x="0" y="0"/>
                </a:moveTo>
                <a:cubicBezTo>
                  <a:pt x="238831" y="14723"/>
                  <a:pt x="480051" y="-10538"/>
                  <a:pt x="698297" y="0"/>
                </a:cubicBezTo>
                <a:cubicBezTo>
                  <a:pt x="916543" y="10538"/>
                  <a:pt x="1154726" y="13383"/>
                  <a:pt x="1301371" y="0"/>
                </a:cubicBezTo>
                <a:cubicBezTo>
                  <a:pt x="1448016" y="-13383"/>
                  <a:pt x="1807132" y="-30"/>
                  <a:pt x="1999668" y="0"/>
                </a:cubicBezTo>
                <a:cubicBezTo>
                  <a:pt x="2192204" y="30"/>
                  <a:pt x="2655866" y="13746"/>
                  <a:pt x="3174076" y="0"/>
                </a:cubicBezTo>
                <a:cubicBezTo>
                  <a:pt x="3154416" y="328479"/>
                  <a:pt x="3156727" y="507405"/>
                  <a:pt x="3174076" y="665133"/>
                </a:cubicBezTo>
                <a:cubicBezTo>
                  <a:pt x="3191425" y="822861"/>
                  <a:pt x="3193977" y="1042506"/>
                  <a:pt x="3174076" y="1199726"/>
                </a:cubicBezTo>
                <a:cubicBezTo>
                  <a:pt x="3154175" y="1356946"/>
                  <a:pt x="3183847" y="1517591"/>
                  <a:pt x="3174076" y="1821346"/>
                </a:cubicBezTo>
                <a:cubicBezTo>
                  <a:pt x="3164305" y="2125101"/>
                  <a:pt x="3194528" y="2073601"/>
                  <a:pt x="3174076" y="2312425"/>
                </a:cubicBezTo>
                <a:cubicBezTo>
                  <a:pt x="3153624" y="2551249"/>
                  <a:pt x="3185805" y="2772558"/>
                  <a:pt x="3174076" y="2934045"/>
                </a:cubicBezTo>
                <a:cubicBezTo>
                  <a:pt x="3162347" y="3095532"/>
                  <a:pt x="3155247" y="3369274"/>
                  <a:pt x="3174076" y="3599178"/>
                </a:cubicBezTo>
                <a:cubicBezTo>
                  <a:pt x="3192905" y="3829082"/>
                  <a:pt x="3154199" y="4122520"/>
                  <a:pt x="3174076" y="4351338"/>
                </a:cubicBezTo>
                <a:cubicBezTo>
                  <a:pt x="2875561" y="4332635"/>
                  <a:pt x="2778934" y="4334576"/>
                  <a:pt x="2571002" y="4351338"/>
                </a:cubicBezTo>
                <a:cubicBezTo>
                  <a:pt x="2363070" y="4368100"/>
                  <a:pt x="2267472" y="4359571"/>
                  <a:pt x="2031409" y="4351338"/>
                </a:cubicBezTo>
                <a:cubicBezTo>
                  <a:pt x="1795346" y="4343105"/>
                  <a:pt x="1673628" y="4348935"/>
                  <a:pt x="1396593" y="4351338"/>
                </a:cubicBezTo>
                <a:cubicBezTo>
                  <a:pt x="1119558" y="4353741"/>
                  <a:pt x="1036303" y="4351322"/>
                  <a:pt x="793519" y="4351338"/>
                </a:cubicBezTo>
                <a:cubicBezTo>
                  <a:pt x="550735" y="4351354"/>
                  <a:pt x="330547" y="4384738"/>
                  <a:pt x="0" y="4351338"/>
                </a:cubicBezTo>
                <a:cubicBezTo>
                  <a:pt x="12507" y="4129693"/>
                  <a:pt x="4998" y="4047075"/>
                  <a:pt x="0" y="3860258"/>
                </a:cubicBezTo>
                <a:cubicBezTo>
                  <a:pt x="-4998" y="3673441"/>
                  <a:pt x="3114" y="3407381"/>
                  <a:pt x="0" y="3151612"/>
                </a:cubicBezTo>
                <a:cubicBezTo>
                  <a:pt x="-3114" y="2895843"/>
                  <a:pt x="16768" y="2799560"/>
                  <a:pt x="0" y="2617019"/>
                </a:cubicBezTo>
                <a:cubicBezTo>
                  <a:pt x="-16768" y="2434478"/>
                  <a:pt x="-28652" y="2250010"/>
                  <a:pt x="0" y="1908373"/>
                </a:cubicBezTo>
                <a:cubicBezTo>
                  <a:pt x="28652" y="1566736"/>
                  <a:pt x="-2930" y="1442324"/>
                  <a:pt x="0" y="1199726"/>
                </a:cubicBezTo>
                <a:cubicBezTo>
                  <a:pt x="2930" y="957128"/>
                  <a:pt x="8576" y="401800"/>
                  <a:pt x="0" y="0"/>
                </a:cubicBezTo>
                <a:close/>
              </a:path>
            </a:pathLst>
          </a:custGeom>
          <a:solidFill>
            <a:srgbClr val="EBDDF4"/>
          </a:solidFill>
          <a:ln w="19050" cap="sq">
            <a:solidFill>
              <a:srgbClr val="432673"/>
            </a:solidFill>
            <a:extLst>
              <a:ext uri="{C807C97D-BFC1-408E-A445-0C87EB9F89A2}">
                <ask:lineSketchStyleProps xmlns:ask="http://schemas.microsoft.com/office/drawing/2018/sketchyshapes" sd="809461488">
                  <ask:type>
                    <ask:lineSketchFreehand/>
                  </ask:type>
                </ask:lineSketchStyleProps>
              </a:ext>
            </a:extLst>
          </a:ln>
        </p:spPr>
        <p:txBody>
          <a:bodyPr lIns="180000" tIns="180000" rIns="180000" bIns="18000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Text Placeholder 12">
            <a:extLst>
              <a:ext uri="{FF2B5EF4-FFF2-40B4-BE49-F238E27FC236}">
                <a16:creationId xmlns:a16="http://schemas.microsoft.com/office/drawing/2014/main" id="{6EB070F2-6F26-BF10-67CE-69E180ABB02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38200" y="6356349"/>
            <a:ext cx="4210050" cy="365125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200">
                <a:solidFill>
                  <a:srgbClr val="898989"/>
                </a:solidFill>
              </a:defRPr>
            </a:lvl1pPr>
            <a:lvl2pPr marL="457200" indent="0">
              <a:buNone/>
              <a:defRPr sz="1200">
                <a:solidFill>
                  <a:srgbClr val="898989"/>
                </a:solidFill>
              </a:defRPr>
            </a:lvl2pPr>
            <a:lvl3pPr marL="914400" indent="0">
              <a:buNone/>
              <a:defRPr sz="1200">
                <a:solidFill>
                  <a:srgbClr val="898989"/>
                </a:solidFill>
              </a:defRPr>
            </a:lvl3pPr>
            <a:lvl4pPr marL="1371600" indent="0">
              <a:buNone/>
              <a:defRPr sz="1200">
                <a:solidFill>
                  <a:srgbClr val="898989"/>
                </a:solidFill>
              </a:defRPr>
            </a:lvl4pPr>
            <a:lvl5pPr marL="1828800" indent="0">
              <a:buNone/>
              <a:defRPr sz="1200">
                <a:solidFill>
                  <a:srgbClr val="898989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Text Placeholder 5">
            <a:extLst>
              <a:ext uri="{FF2B5EF4-FFF2-40B4-BE49-F238E27FC236}">
                <a16:creationId xmlns:a16="http://schemas.microsoft.com/office/drawing/2014/main" id="{78F13B2F-E75D-A0E3-4CBA-ECA797356F7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</p:spPr>
        <p:txBody>
          <a:bodyPr>
            <a:noAutofit/>
          </a:bodyPr>
          <a:lstStyle>
            <a:lvl1pPr marL="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2pPr>
            <a:lvl3pPr marL="9144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3pPr>
            <a:lvl4pPr marL="13716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4pPr>
            <a:lvl5pPr marL="18288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8158071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solid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E28D89-88F2-7B76-6175-229131C103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71D481-6A8A-F2BA-8418-1DA5365089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10515599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DC2ED04E-677C-C92B-8D41-838378B5328C}"/>
              </a:ext>
            </a:extLst>
          </p:cNvPr>
          <p:cNvSpPr txBox="1">
            <a:spLocks/>
          </p:cNvSpPr>
          <p:nvPr userDrawn="1"/>
        </p:nvSpPr>
        <p:spPr>
          <a:xfrm>
            <a:off x="72390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Gatsby Technical Education Projects 2026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Version 1.1, September 2026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 Placeholder 5">
            <a:extLst>
              <a:ext uri="{FF2B5EF4-FFF2-40B4-BE49-F238E27FC236}">
                <a16:creationId xmlns:a16="http://schemas.microsoft.com/office/drawing/2014/main" id="{FF5D3C5C-5B7F-CBEB-FEEC-39FE9832DEA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E53EF"/>
          </a:solidFill>
        </p:spPr>
        <p:txBody>
          <a:bodyPr>
            <a:noAutofit/>
          </a:bodyPr>
          <a:lstStyle>
            <a:lvl1pPr marL="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2pPr>
            <a:lvl3pPr marL="9144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3pPr>
            <a:lvl4pPr marL="13716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4pPr>
            <a:lvl5pPr marL="18288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EBB2B898-75E4-BA92-0EDE-F8F75E140AC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38200" y="6356349"/>
            <a:ext cx="4210050" cy="365125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200">
                <a:solidFill>
                  <a:srgbClr val="898989"/>
                </a:solidFill>
              </a:defRPr>
            </a:lvl1pPr>
            <a:lvl2pPr marL="457200" indent="0">
              <a:buNone/>
              <a:defRPr sz="1200">
                <a:solidFill>
                  <a:srgbClr val="898989"/>
                </a:solidFill>
              </a:defRPr>
            </a:lvl2pPr>
            <a:lvl3pPr marL="914400" indent="0">
              <a:buNone/>
              <a:defRPr sz="1200">
                <a:solidFill>
                  <a:srgbClr val="898989"/>
                </a:solidFill>
              </a:defRPr>
            </a:lvl3pPr>
            <a:lvl4pPr marL="1371600" indent="0">
              <a:buNone/>
              <a:defRPr sz="1200">
                <a:solidFill>
                  <a:srgbClr val="898989"/>
                </a:solidFill>
              </a:defRPr>
            </a:lvl4pPr>
            <a:lvl5pPr marL="1828800" indent="0">
              <a:buNone/>
              <a:defRPr sz="1200">
                <a:solidFill>
                  <a:srgbClr val="898989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52047606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ntro_3">
  <p:cSld name="1_Intro_3">
    <p:spTree>
      <p:nvGrpSpPr>
        <p:cNvPr id="1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4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4"/>
          <p:cNvSpPr txBox="1">
            <a:spLocks noGrp="1"/>
          </p:cNvSpPr>
          <p:nvPr>
            <p:ph type="body" idx="1"/>
          </p:nvPr>
        </p:nvSpPr>
        <p:spPr>
          <a:xfrm>
            <a:off x="838199" y="1825625"/>
            <a:ext cx="5921829" cy="4351338"/>
          </a:xfrm>
          <a:prstGeom prst="rect">
            <a:avLst/>
          </a:prstGeom>
          <a:solidFill>
            <a:srgbClr val="EBDDF4"/>
          </a:solidFill>
          <a:ln>
            <a:noFill/>
          </a:ln>
        </p:spPr>
        <p:txBody>
          <a:bodyPr spcFirstLastPara="1" wrap="square" lIns="180000" tIns="180000" rIns="180000" bIns="180000" anchor="t" anchorCtr="0">
            <a:normAutofit/>
          </a:bodyPr>
          <a:lstStyle>
            <a:lvl1pPr marL="457200" lvl="0" indent="-3429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3" name="Google Shape;33;p4"/>
          <p:cNvSpPr>
            <a:spLocks noGrp="1"/>
          </p:cNvSpPr>
          <p:nvPr>
            <p:ph type="body" idx="2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4" name="Google Shape;34;p4"/>
          <p:cNvSpPr>
            <a:spLocks noGrp="1"/>
          </p:cNvSpPr>
          <p:nvPr>
            <p:ph type="pic" idx="3"/>
          </p:nvPr>
        </p:nvSpPr>
        <p:spPr>
          <a:xfrm>
            <a:off x="6989083" y="1825625"/>
            <a:ext cx="4364717" cy="4351338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35" name="Google Shape;35;p4"/>
          <p:cNvSpPr txBox="1">
            <a:spLocks noGrp="1"/>
          </p:cNvSpPr>
          <p:nvPr>
            <p:ph type="body" idx="4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6" name="Google Shape;36;p4"/>
          <p:cNvSpPr txBox="1"/>
          <p:nvPr/>
        </p:nvSpPr>
        <p:spPr>
          <a:xfrm>
            <a:off x="72390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2026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1.1, September 2026</a:t>
            </a:r>
            <a:endParaRPr sz="1200" b="0" i="0" u="none" strike="noStrike" cap="none" dirty="0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83680875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Activity_video+caption">
  <p:cSld name="2_Activity_video+caption"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35"/>
          <p:cNvSpPr>
            <a:spLocks noGrp="1"/>
          </p:cNvSpPr>
          <p:nvPr>
            <p:ph type="body" idx="1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8" name="Google Shape;98;p3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9" name="Google Shape;99;p35"/>
          <p:cNvSpPr>
            <a:spLocks noGrp="1"/>
          </p:cNvSpPr>
          <p:nvPr>
            <p:ph type="media" idx="2"/>
          </p:nvPr>
        </p:nvSpPr>
        <p:spPr>
          <a:xfrm>
            <a:off x="838200" y="1825625"/>
            <a:ext cx="10515600" cy="37141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534C29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0" name="Google Shape;100;p35"/>
          <p:cNvSpPr txBox="1"/>
          <p:nvPr/>
        </p:nvSpPr>
        <p:spPr>
          <a:xfrm>
            <a:off x="72390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2026</a:t>
            </a:r>
            <a:endParaRPr dirty="0"/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1.1, September 2026</a:t>
            </a:r>
            <a:endParaRPr sz="1200" b="0" i="0" u="none" strike="noStrike" cap="none" dirty="0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1" name="Google Shape;101;p35"/>
          <p:cNvSpPr txBox="1">
            <a:spLocks noGrp="1"/>
          </p:cNvSpPr>
          <p:nvPr>
            <p:ph type="body" idx="3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02" name="Google Shape;102;p35"/>
          <p:cNvSpPr txBox="1">
            <a:spLocks noGrp="1"/>
          </p:cNvSpPr>
          <p:nvPr>
            <p:ph type="body" idx="4"/>
          </p:nvPr>
        </p:nvSpPr>
        <p:spPr>
          <a:xfrm>
            <a:off x="838199" y="5744095"/>
            <a:ext cx="10515599" cy="4328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  <a:defRPr sz="1800"/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8788524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sson pau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9C12956-E59C-41DF-E0EF-CAF9E24B3F6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2603"/>
            <a:ext cx="12192000" cy="6858001"/>
          </a:xfrm>
          <a:prstGeom prst="rect">
            <a:avLst/>
          </a:prstGeom>
        </p:spPr>
      </p:pic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1FE61FDA-5E2B-208F-5A20-01FC775E7B9F}"/>
              </a:ext>
            </a:extLst>
          </p:cNvPr>
          <p:cNvSpPr txBox="1">
            <a:spLocks/>
          </p:cNvSpPr>
          <p:nvPr userDrawn="1"/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Gatsby Technical Education Projects 2026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Version 1.1, September 2026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2A84B42-8716-CE90-6869-48F287E44CE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3835106"/>
            <a:ext cx="9144000" cy="875845"/>
          </a:xfrm>
        </p:spPr>
        <p:txBody>
          <a:bodyPr anchor="b" anchorCtr="0">
            <a:noAutofit/>
          </a:bodyPr>
          <a:lstStyle>
            <a:lvl1pPr algn="ctr">
              <a:defRPr sz="5200" b="1">
                <a:solidFill>
                  <a:srgbClr val="43267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CC25522E-F1EB-D453-3C62-8C88FCE29CD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903189"/>
            <a:ext cx="9144000" cy="1316636"/>
          </a:xfrm>
        </p:spPr>
        <p:txBody>
          <a:bodyPr>
            <a:noAutofit/>
          </a:bodyPr>
          <a:lstStyle>
            <a:lvl1pPr marL="0" indent="0" algn="ctr">
              <a:buNone/>
              <a:defRPr sz="2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5" name="Picture 4" descr="A picture containing screenshot, graphics, pattern, circle&#10;&#10;Description automatically generated">
            <a:extLst>
              <a:ext uri="{FF2B5EF4-FFF2-40B4-BE49-F238E27FC236}">
                <a16:creationId xmlns:a16="http://schemas.microsoft.com/office/drawing/2014/main" id="{8437C381-8074-A17F-F687-533B90ACEC0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83453" y="491318"/>
            <a:ext cx="2178305" cy="91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34703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ro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E28D89-88F2-7B76-6175-229131C103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71D481-6A8A-F2BA-8418-1DA5365089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64008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DC2ED04E-677C-C92B-8D41-838378B5328C}"/>
              </a:ext>
            </a:extLst>
          </p:cNvPr>
          <p:cNvSpPr txBox="1">
            <a:spLocks/>
          </p:cNvSpPr>
          <p:nvPr userDrawn="1"/>
        </p:nvSpPr>
        <p:spPr>
          <a:xfrm>
            <a:off x="72390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Gatsby Technical Education Projects 2026</a:t>
            </a:r>
          </a:p>
          <a:p>
            <a:pPr algn="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Version 1.1, September 2026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A5DD11EB-73B6-9FA1-9358-3BB8241E05F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530353" y="1825625"/>
            <a:ext cx="3823447" cy="4351338"/>
          </a:xfrm>
          <a:solidFill>
            <a:schemeClr val="bg1"/>
          </a:solidFill>
          <a:ln w="28575">
            <a:solidFill>
              <a:srgbClr val="88A2FF"/>
            </a:solidFill>
          </a:ln>
        </p:spPr>
        <p:txBody>
          <a:bodyPr lIns="180000" tIns="144000" rIns="180000" bIns="144000">
            <a:no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800"/>
            </a:lvl2pPr>
            <a:lvl3pPr marL="914400" indent="0">
              <a:buNone/>
              <a:defRPr sz="18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" name="Text Placeholder 5">
            <a:extLst>
              <a:ext uri="{FF2B5EF4-FFF2-40B4-BE49-F238E27FC236}">
                <a16:creationId xmlns:a16="http://schemas.microsoft.com/office/drawing/2014/main" id="{FF5D3C5C-5B7F-CBEB-FEEC-39FE9832DEA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</p:spPr>
        <p:txBody>
          <a:bodyPr>
            <a:noAutofit/>
          </a:bodyPr>
          <a:lstStyle>
            <a:lvl1pPr marL="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2pPr>
            <a:lvl3pPr marL="9144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3pPr>
            <a:lvl4pPr marL="13716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4pPr>
            <a:lvl5pPr marL="18288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Text Placeholder 12">
            <a:extLst>
              <a:ext uri="{FF2B5EF4-FFF2-40B4-BE49-F238E27FC236}">
                <a16:creationId xmlns:a16="http://schemas.microsoft.com/office/drawing/2014/main" id="{35391365-8BD4-3948-009B-4610525006B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38200" y="6356349"/>
            <a:ext cx="4210050" cy="365125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200">
                <a:solidFill>
                  <a:srgbClr val="898989"/>
                </a:solidFill>
              </a:defRPr>
            </a:lvl1pPr>
            <a:lvl2pPr marL="457200" indent="0">
              <a:buNone/>
              <a:defRPr sz="1200">
                <a:solidFill>
                  <a:srgbClr val="898989"/>
                </a:solidFill>
              </a:defRPr>
            </a:lvl2pPr>
            <a:lvl3pPr marL="914400" indent="0">
              <a:buNone/>
              <a:defRPr sz="1200">
                <a:solidFill>
                  <a:srgbClr val="898989"/>
                </a:solidFill>
              </a:defRPr>
            </a:lvl3pPr>
            <a:lvl4pPr marL="1371600" indent="0">
              <a:buNone/>
              <a:defRPr sz="1200">
                <a:solidFill>
                  <a:srgbClr val="898989"/>
                </a:solidFill>
              </a:defRPr>
            </a:lvl4pPr>
            <a:lvl5pPr marL="1828800" indent="0">
              <a:buNone/>
              <a:defRPr sz="1200">
                <a:solidFill>
                  <a:srgbClr val="898989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94610314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ro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E28D89-88F2-7B76-6175-229131C103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71D481-6A8A-F2BA-8418-1DA536508979}"/>
              </a:ext>
            </a:extLst>
          </p:cNvPr>
          <p:cNvSpPr>
            <a:spLocks noGrp="1"/>
          </p:cNvSpPr>
          <p:nvPr>
            <p:ph idx="1"/>
          </p:nvPr>
        </p:nvSpPr>
        <p:spPr>
          <a:solidFill>
            <a:srgbClr val="EBDDF4"/>
          </a:solidFill>
        </p:spPr>
        <p:txBody>
          <a:bodyPr lIns="180000" tIns="180000" rIns="180000" bIns="18000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F886DD7F-EBE6-95A7-5C4D-FB522DE24B7B}"/>
              </a:ext>
            </a:extLst>
          </p:cNvPr>
          <p:cNvSpPr txBox="1">
            <a:spLocks/>
          </p:cNvSpPr>
          <p:nvPr userDrawn="1"/>
        </p:nvSpPr>
        <p:spPr>
          <a:xfrm>
            <a:off x="72390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Gatsby Technical Education Projects 2026</a:t>
            </a:r>
          </a:p>
          <a:p>
            <a:pPr algn="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Version 1.1, September 2026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D3389DC1-D122-5083-AC82-273A6F5C1A1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</p:spPr>
        <p:txBody>
          <a:bodyPr>
            <a:noAutofit/>
          </a:bodyPr>
          <a:lstStyle>
            <a:lvl1pPr marL="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2pPr>
            <a:lvl3pPr marL="9144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3pPr>
            <a:lvl4pPr marL="13716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4pPr>
            <a:lvl5pPr marL="18288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Text Placeholder 12">
            <a:extLst>
              <a:ext uri="{FF2B5EF4-FFF2-40B4-BE49-F238E27FC236}">
                <a16:creationId xmlns:a16="http://schemas.microsoft.com/office/drawing/2014/main" id="{927FA953-FAA1-35E6-D6EB-E529BDA03F7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38200" y="6356349"/>
            <a:ext cx="4210050" cy="365125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200">
                <a:solidFill>
                  <a:srgbClr val="898989"/>
                </a:solidFill>
              </a:defRPr>
            </a:lvl1pPr>
            <a:lvl2pPr marL="457200" indent="0">
              <a:buNone/>
              <a:defRPr sz="1200">
                <a:solidFill>
                  <a:srgbClr val="898989"/>
                </a:solidFill>
              </a:defRPr>
            </a:lvl2pPr>
            <a:lvl3pPr marL="914400" indent="0">
              <a:buNone/>
              <a:defRPr sz="1200">
                <a:solidFill>
                  <a:srgbClr val="898989"/>
                </a:solidFill>
              </a:defRPr>
            </a:lvl3pPr>
            <a:lvl4pPr marL="1371600" indent="0">
              <a:buNone/>
              <a:defRPr sz="1200">
                <a:solidFill>
                  <a:srgbClr val="898989"/>
                </a:solidFill>
              </a:defRPr>
            </a:lvl4pPr>
            <a:lvl5pPr marL="1828800" indent="0">
              <a:buNone/>
              <a:defRPr sz="1200">
                <a:solidFill>
                  <a:srgbClr val="898989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244703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ro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E28D89-88F2-7B76-6175-229131C103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71D481-6A8A-F2BA-8418-1DA5365089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5921829" cy="4351338"/>
          </a:xfrm>
          <a:solidFill>
            <a:srgbClr val="EBDDF4"/>
          </a:solidFill>
        </p:spPr>
        <p:txBody>
          <a:bodyPr lIns="180000" tIns="180000" rIns="180000" bIns="18000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F886DD7F-EBE6-95A7-5C4D-FB522DE24B7B}"/>
              </a:ext>
            </a:extLst>
          </p:cNvPr>
          <p:cNvSpPr txBox="1">
            <a:spLocks/>
          </p:cNvSpPr>
          <p:nvPr userDrawn="1"/>
        </p:nvSpPr>
        <p:spPr>
          <a:xfrm>
            <a:off x="72390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Gatsby Technical Education Projects 2026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Version 1.1, September 2026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D3389DC1-D122-5083-AC82-273A6F5C1A1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</p:spPr>
        <p:txBody>
          <a:bodyPr>
            <a:noAutofit/>
          </a:bodyPr>
          <a:lstStyle>
            <a:lvl1pPr marL="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2pPr>
            <a:lvl3pPr marL="9144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3pPr>
            <a:lvl4pPr marL="13716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4pPr>
            <a:lvl5pPr marL="18288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42D77770-603A-956D-71F8-59FAB1C35913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989083" y="1825625"/>
            <a:ext cx="4364717" cy="4351338"/>
          </a:xfrm>
        </p:spPr>
        <p:txBody>
          <a:bodyPr/>
          <a:lstStyle/>
          <a:p>
            <a:endParaRPr lang="en-GB"/>
          </a:p>
        </p:txBody>
      </p:sp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75581552-1077-6B8E-2257-50FA8352213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38200" y="6356349"/>
            <a:ext cx="4210050" cy="365125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200">
                <a:solidFill>
                  <a:srgbClr val="898989"/>
                </a:solidFill>
              </a:defRPr>
            </a:lvl1pPr>
            <a:lvl2pPr marL="457200" indent="0">
              <a:buNone/>
              <a:defRPr sz="1200">
                <a:solidFill>
                  <a:srgbClr val="898989"/>
                </a:solidFill>
              </a:defRPr>
            </a:lvl2pPr>
            <a:lvl3pPr marL="914400" indent="0">
              <a:buNone/>
              <a:defRPr sz="1200">
                <a:solidFill>
                  <a:srgbClr val="898989"/>
                </a:solidFill>
              </a:defRPr>
            </a:lvl3pPr>
            <a:lvl4pPr marL="1371600" indent="0">
              <a:buNone/>
              <a:defRPr sz="1200">
                <a:solidFill>
                  <a:srgbClr val="898989"/>
                </a:solidFill>
              </a:defRPr>
            </a:lvl4pPr>
            <a:lvl5pPr marL="1828800" indent="0">
              <a:buNone/>
              <a:defRPr sz="1200">
                <a:solidFill>
                  <a:srgbClr val="898989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218740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ro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E28D89-88F2-7B76-6175-229131C103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71D481-6A8A-F2BA-8418-1DA536508979}"/>
              </a:ext>
            </a:extLst>
          </p:cNvPr>
          <p:cNvSpPr>
            <a:spLocks noGrp="1"/>
          </p:cNvSpPr>
          <p:nvPr>
            <p:ph idx="1"/>
          </p:nvPr>
        </p:nvSpPr>
        <p:spPr>
          <a:noFill/>
          <a:ln w="28575">
            <a:solidFill>
              <a:srgbClr val="EBDDF4"/>
            </a:solidFill>
          </a:ln>
        </p:spPr>
        <p:txBody>
          <a:bodyPr lIns="180000" tIns="180000" rIns="180000" bIns="18000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F886DD7F-EBE6-95A7-5C4D-FB522DE24B7B}"/>
              </a:ext>
            </a:extLst>
          </p:cNvPr>
          <p:cNvSpPr txBox="1">
            <a:spLocks/>
          </p:cNvSpPr>
          <p:nvPr userDrawn="1"/>
        </p:nvSpPr>
        <p:spPr>
          <a:xfrm>
            <a:off x="72390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Gatsby Technical Education Projects 2026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Version 1.1, September 2026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6456402D-9FD0-4E90-15E7-18D5BE69865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</p:spPr>
        <p:txBody>
          <a:bodyPr>
            <a:noAutofit/>
          </a:bodyPr>
          <a:lstStyle>
            <a:lvl1pPr marL="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2pPr>
            <a:lvl3pPr marL="9144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3pPr>
            <a:lvl4pPr marL="13716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4pPr>
            <a:lvl5pPr marL="18288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Text Placeholder 12">
            <a:extLst>
              <a:ext uri="{FF2B5EF4-FFF2-40B4-BE49-F238E27FC236}">
                <a16:creationId xmlns:a16="http://schemas.microsoft.com/office/drawing/2014/main" id="{EB95CEFE-2254-582E-AA71-BEC4140C9FB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38200" y="6356349"/>
            <a:ext cx="4210050" cy="365125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200">
                <a:solidFill>
                  <a:srgbClr val="898989"/>
                </a:solidFill>
              </a:defRPr>
            </a:lvl1pPr>
            <a:lvl2pPr marL="457200" indent="0">
              <a:buNone/>
              <a:defRPr sz="1200">
                <a:solidFill>
                  <a:srgbClr val="898989"/>
                </a:solidFill>
              </a:defRPr>
            </a:lvl2pPr>
            <a:lvl3pPr marL="914400" indent="0">
              <a:buNone/>
              <a:defRPr sz="1200">
                <a:solidFill>
                  <a:srgbClr val="898989"/>
                </a:solidFill>
              </a:defRPr>
            </a:lvl3pPr>
            <a:lvl4pPr marL="1371600" indent="0">
              <a:buNone/>
              <a:defRPr sz="1200">
                <a:solidFill>
                  <a:srgbClr val="898989"/>
                </a:solidFill>
              </a:defRPr>
            </a:lvl4pPr>
            <a:lvl5pPr marL="1828800" indent="0">
              <a:buNone/>
              <a:defRPr sz="1200">
                <a:solidFill>
                  <a:srgbClr val="898989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621000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ctivity_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484CE04A-DDCC-591C-6176-D8C409627AF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</p:spPr>
        <p:txBody>
          <a:bodyPr>
            <a:noAutofit/>
          </a:bodyPr>
          <a:lstStyle>
            <a:lvl1pPr marL="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2pPr>
            <a:lvl3pPr marL="9144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3pPr>
            <a:lvl4pPr marL="13716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4pPr>
            <a:lvl5pPr marL="18288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AE28D89-88F2-7B76-6175-229131C103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10" name="Media Placeholder 9">
            <a:extLst>
              <a:ext uri="{FF2B5EF4-FFF2-40B4-BE49-F238E27FC236}">
                <a16:creationId xmlns:a16="http://schemas.microsoft.com/office/drawing/2014/main" id="{0095BD2F-F391-2580-EF45-78A8400DE8A8}"/>
              </a:ext>
            </a:extLst>
          </p:cNvPr>
          <p:cNvSpPr>
            <a:spLocks noGrp="1"/>
          </p:cNvSpPr>
          <p:nvPr>
            <p:ph type="media" sz="quarter" idx="12"/>
          </p:nvPr>
        </p:nvSpPr>
        <p:spPr>
          <a:xfrm>
            <a:off x="1345277" y="1825625"/>
            <a:ext cx="2863468" cy="2014538"/>
          </a:xfrm>
        </p:spPr>
        <p:txBody>
          <a:bodyPr/>
          <a:lstStyle/>
          <a:p>
            <a:endParaRPr lang="en-GB"/>
          </a:p>
        </p:txBody>
      </p:sp>
      <p:sp>
        <p:nvSpPr>
          <p:cNvPr id="14" name="Footer Placeholder 4">
            <a:extLst>
              <a:ext uri="{FF2B5EF4-FFF2-40B4-BE49-F238E27FC236}">
                <a16:creationId xmlns:a16="http://schemas.microsoft.com/office/drawing/2014/main" id="{42B8CCDF-DB6F-8C00-F908-1C017D9AF93B}"/>
              </a:ext>
            </a:extLst>
          </p:cNvPr>
          <p:cNvSpPr txBox="1">
            <a:spLocks/>
          </p:cNvSpPr>
          <p:nvPr userDrawn="1"/>
        </p:nvSpPr>
        <p:spPr>
          <a:xfrm>
            <a:off x="72390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Gatsby Technical Education Projects 2026</a:t>
            </a:r>
          </a:p>
          <a:p>
            <a:pPr algn="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Version 1.1, September 2026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 Placeholder 12">
            <a:extLst>
              <a:ext uri="{FF2B5EF4-FFF2-40B4-BE49-F238E27FC236}">
                <a16:creationId xmlns:a16="http://schemas.microsoft.com/office/drawing/2014/main" id="{2528ACA5-1D17-0F9C-8E33-B422C18BAE2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38200" y="6356349"/>
            <a:ext cx="4210050" cy="365125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200">
                <a:solidFill>
                  <a:srgbClr val="898989"/>
                </a:solidFill>
              </a:defRPr>
            </a:lvl1pPr>
            <a:lvl2pPr marL="457200" indent="0">
              <a:buNone/>
              <a:defRPr sz="1200">
                <a:solidFill>
                  <a:srgbClr val="898989"/>
                </a:solidFill>
              </a:defRPr>
            </a:lvl2pPr>
            <a:lvl3pPr marL="914400" indent="0">
              <a:buNone/>
              <a:defRPr sz="1200">
                <a:solidFill>
                  <a:srgbClr val="898989"/>
                </a:solidFill>
              </a:defRPr>
            </a:lvl3pPr>
            <a:lvl4pPr marL="1371600" indent="0">
              <a:buNone/>
              <a:defRPr sz="1200">
                <a:solidFill>
                  <a:srgbClr val="898989"/>
                </a:solidFill>
              </a:defRPr>
            </a:lvl4pPr>
            <a:lvl5pPr marL="1828800" indent="0">
              <a:buNone/>
              <a:defRPr sz="1200">
                <a:solidFill>
                  <a:srgbClr val="898989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Media Placeholder 9">
            <a:extLst>
              <a:ext uri="{FF2B5EF4-FFF2-40B4-BE49-F238E27FC236}">
                <a16:creationId xmlns:a16="http://schemas.microsoft.com/office/drawing/2014/main" id="{7C2FE202-B601-6147-0FB5-4AB7192AC6B6}"/>
              </a:ext>
            </a:extLst>
          </p:cNvPr>
          <p:cNvSpPr>
            <a:spLocks noGrp="1"/>
          </p:cNvSpPr>
          <p:nvPr>
            <p:ph type="media" sz="quarter" idx="16"/>
          </p:nvPr>
        </p:nvSpPr>
        <p:spPr>
          <a:xfrm>
            <a:off x="4913252" y="1825625"/>
            <a:ext cx="2868020" cy="2014538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11" name="Media Placeholder 9">
            <a:extLst>
              <a:ext uri="{FF2B5EF4-FFF2-40B4-BE49-F238E27FC236}">
                <a16:creationId xmlns:a16="http://schemas.microsoft.com/office/drawing/2014/main" id="{F0776623-6A70-FD98-13E7-8CFD1D7A8CD8}"/>
              </a:ext>
            </a:extLst>
          </p:cNvPr>
          <p:cNvSpPr>
            <a:spLocks noGrp="1"/>
          </p:cNvSpPr>
          <p:nvPr>
            <p:ph type="media" sz="quarter" idx="17"/>
          </p:nvPr>
        </p:nvSpPr>
        <p:spPr>
          <a:xfrm>
            <a:off x="8485779" y="1825625"/>
            <a:ext cx="2868020" cy="2014538"/>
          </a:xfrm>
        </p:spPr>
        <p:txBody>
          <a:bodyPr/>
          <a:lstStyle/>
          <a:p>
            <a:endParaRPr lang="en-GB"/>
          </a:p>
        </p:txBody>
      </p:sp>
      <p:sp>
        <p:nvSpPr>
          <p:cNvPr id="15" name="Media Placeholder 9">
            <a:extLst>
              <a:ext uri="{FF2B5EF4-FFF2-40B4-BE49-F238E27FC236}">
                <a16:creationId xmlns:a16="http://schemas.microsoft.com/office/drawing/2014/main" id="{80610CF5-9B18-B334-BD20-03A5707860BB}"/>
              </a:ext>
            </a:extLst>
          </p:cNvPr>
          <p:cNvSpPr>
            <a:spLocks noGrp="1"/>
          </p:cNvSpPr>
          <p:nvPr>
            <p:ph type="media" sz="quarter" idx="18"/>
          </p:nvPr>
        </p:nvSpPr>
        <p:spPr>
          <a:xfrm>
            <a:off x="3128522" y="4046026"/>
            <a:ext cx="2869506" cy="2014538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16" name="Media Placeholder 9">
            <a:extLst>
              <a:ext uri="{FF2B5EF4-FFF2-40B4-BE49-F238E27FC236}">
                <a16:creationId xmlns:a16="http://schemas.microsoft.com/office/drawing/2014/main" id="{97A3AAEF-B4B9-1F0C-2696-3B9A63ECF378}"/>
              </a:ext>
            </a:extLst>
          </p:cNvPr>
          <p:cNvSpPr>
            <a:spLocks noGrp="1"/>
          </p:cNvSpPr>
          <p:nvPr>
            <p:ph type="media" sz="quarter" idx="19"/>
          </p:nvPr>
        </p:nvSpPr>
        <p:spPr>
          <a:xfrm>
            <a:off x="6701049" y="4046026"/>
            <a:ext cx="2869506" cy="2014538"/>
          </a:xfrm>
        </p:spPr>
        <p:txBody>
          <a:bodyPr/>
          <a:lstStyle/>
          <a:p>
            <a:endParaRPr lang="en-GB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3B25DEF2-95E9-AF12-BA85-B95BD95DF635}"/>
              </a:ext>
            </a:extLst>
          </p:cNvPr>
          <p:cNvSpPr/>
          <p:nvPr userDrawn="1"/>
        </p:nvSpPr>
        <p:spPr>
          <a:xfrm>
            <a:off x="838200" y="1825625"/>
            <a:ext cx="507077" cy="507077"/>
          </a:xfrm>
          <a:prstGeom prst="ellipse">
            <a:avLst/>
          </a:prstGeom>
          <a:solidFill>
            <a:srgbClr val="43267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E458A704-8E63-8F81-D087-D63DDA59B5B6}"/>
              </a:ext>
            </a:extLst>
          </p:cNvPr>
          <p:cNvSpPr/>
          <p:nvPr userDrawn="1"/>
        </p:nvSpPr>
        <p:spPr>
          <a:xfrm>
            <a:off x="4406175" y="1825625"/>
            <a:ext cx="507077" cy="507077"/>
          </a:xfrm>
          <a:prstGeom prst="ellipse">
            <a:avLst/>
          </a:prstGeom>
          <a:solidFill>
            <a:srgbClr val="43267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F33E243A-5AF3-2E4C-DF7E-DFCFF2A8F8EF}"/>
              </a:ext>
            </a:extLst>
          </p:cNvPr>
          <p:cNvSpPr/>
          <p:nvPr userDrawn="1"/>
        </p:nvSpPr>
        <p:spPr>
          <a:xfrm>
            <a:off x="7983254" y="1825625"/>
            <a:ext cx="507077" cy="507077"/>
          </a:xfrm>
          <a:prstGeom prst="ellipse">
            <a:avLst/>
          </a:prstGeom>
          <a:solidFill>
            <a:srgbClr val="43267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B7C2A6B0-34D4-2DD9-9C4C-3A414954B402}"/>
              </a:ext>
            </a:extLst>
          </p:cNvPr>
          <p:cNvSpPr/>
          <p:nvPr userDrawn="1"/>
        </p:nvSpPr>
        <p:spPr>
          <a:xfrm>
            <a:off x="2621445" y="4046026"/>
            <a:ext cx="507077" cy="507077"/>
          </a:xfrm>
          <a:prstGeom prst="ellipse">
            <a:avLst/>
          </a:prstGeom>
          <a:solidFill>
            <a:srgbClr val="43267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E5FF401B-B15A-7261-E346-3FFC29F079E8}"/>
              </a:ext>
            </a:extLst>
          </p:cNvPr>
          <p:cNvSpPr/>
          <p:nvPr userDrawn="1"/>
        </p:nvSpPr>
        <p:spPr>
          <a:xfrm>
            <a:off x="6193974" y="4046026"/>
            <a:ext cx="507077" cy="507077"/>
          </a:xfrm>
          <a:prstGeom prst="ellipse">
            <a:avLst/>
          </a:prstGeom>
          <a:solidFill>
            <a:srgbClr val="43267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13122564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Activity_video+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484CE04A-DDCC-591C-6176-D8C409627AF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</p:spPr>
        <p:txBody>
          <a:bodyPr>
            <a:noAutofit/>
          </a:bodyPr>
          <a:lstStyle>
            <a:lvl1pPr marL="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2pPr>
            <a:lvl3pPr marL="9144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3pPr>
            <a:lvl4pPr marL="13716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4pPr>
            <a:lvl5pPr marL="18288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AE28D89-88F2-7B76-6175-229131C103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10" name="Media Placeholder 9">
            <a:extLst>
              <a:ext uri="{FF2B5EF4-FFF2-40B4-BE49-F238E27FC236}">
                <a16:creationId xmlns:a16="http://schemas.microsoft.com/office/drawing/2014/main" id="{0095BD2F-F391-2580-EF45-78A8400DE8A8}"/>
              </a:ext>
            </a:extLst>
          </p:cNvPr>
          <p:cNvSpPr>
            <a:spLocks noGrp="1"/>
          </p:cNvSpPr>
          <p:nvPr>
            <p:ph type="media" sz="quarter" idx="12"/>
          </p:nvPr>
        </p:nvSpPr>
        <p:spPr>
          <a:xfrm>
            <a:off x="838200" y="1825625"/>
            <a:ext cx="10515600" cy="3714142"/>
          </a:xfrm>
        </p:spPr>
        <p:txBody>
          <a:bodyPr/>
          <a:lstStyle/>
          <a:p>
            <a:endParaRPr lang="en-GB"/>
          </a:p>
        </p:txBody>
      </p:sp>
      <p:sp>
        <p:nvSpPr>
          <p:cNvPr id="14" name="Footer Placeholder 4">
            <a:extLst>
              <a:ext uri="{FF2B5EF4-FFF2-40B4-BE49-F238E27FC236}">
                <a16:creationId xmlns:a16="http://schemas.microsoft.com/office/drawing/2014/main" id="{42B8CCDF-DB6F-8C00-F908-1C017D9AF93B}"/>
              </a:ext>
            </a:extLst>
          </p:cNvPr>
          <p:cNvSpPr txBox="1">
            <a:spLocks/>
          </p:cNvSpPr>
          <p:nvPr userDrawn="1"/>
        </p:nvSpPr>
        <p:spPr>
          <a:xfrm>
            <a:off x="72390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Gatsby Technical Education Projects 2026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Version 1.1, September 2026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 Placeholder 12">
            <a:extLst>
              <a:ext uri="{FF2B5EF4-FFF2-40B4-BE49-F238E27FC236}">
                <a16:creationId xmlns:a16="http://schemas.microsoft.com/office/drawing/2014/main" id="{2528ACA5-1D17-0F9C-8E33-B422C18BAE2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38200" y="6356349"/>
            <a:ext cx="4210050" cy="365125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200">
                <a:solidFill>
                  <a:srgbClr val="898989"/>
                </a:solidFill>
              </a:defRPr>
            </a:lvl1pPr>
            <a:lvl2pPr marL="457200" indent="0">
              <a:buNone/>
              <a:defRPr sz="1200">
                <a:solidFill>
                  <a:srgbClr val="898989"/>
                </a:solidFill>
              </a:defRPr>
            </a:lvl2pPr>
            <a:lvl3pPr marL="914400" indent="0">
              <a:buNone/>
              <a:defRPr sz="1200">
                <a:solidFill>
                  <a:srgbClr val="898989"/>
                </a:solidFill>
              </a:defRPr>
            </a:lvl3pPr>
            <a:lvl4pPr marL="1371600" indent="0">
              <a:buNone/>
              <a:defRPr sz="1200">
                <a:solidFill>
                  <a:srgbClr val="898989"/>
                </a:solidFill>
              </a:defRPr>
            </a:lvl4pPr>
            <a:lvl5pPr marL="1828800" indent="0">
              <a:buNone/>
              <a:defRPr sz="1200">
                <a:solidFill>
                  <a:srgbClr val="898989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9AF71F1-E160-0253-6C35-1902EF17E1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5744095"/>
            <a:ext cx="10515599" cy="432867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16483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ctivity_ques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urple and black file folder&#10;&#10;Description automatically generated">
            <a:extLst>
              <a:ext uri="{FF2B5EF4-FFF2-40B4-BE49-F238E27FC236}">
                <a16:creationId xmlns:a16="http://schemas.microsoft.com/office/drawing/2014/main" id="{1A04C1A7-760C-7839-B507-D31074C407A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56311" y="1610866"/>
            <a:ext cx="4635689" cy="524713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F9BF35E-4FF2-56EA-FEEA-82EBBA1503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412059-CE26-DF3F-AEE5-9C0A0884B4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199" y="1825625"/>
            <a:ext cx="6400801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5A4879B2-B6EE-DE7B-2C83-25EEB102F0BB}"/>
              </a:ext>
            </a:extLst>
          </p:cNvPr>
          <p:cNvSpPr txBox="1">
            <a:spLocks/>
          </p:cNvSpPr>
          <p:nvPr userDrawn="1"/>
        </p:nvSpPr>
        <p:spPr>
          <a:xfrm>
            <a:off x="72390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Gatsby Technical Education Projects 2026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Version 1.1, September 2026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 Placeholder 5">
            <a:extLst>
              <a:ext uri="{FF2B5EF4-FFF2-40B4-BE49-F238E27FC236}">
                <a16:creationId xmlns:a16="http://schemas.microsoft.com/office/drawing/2014/main" id="{56F986DF-3D2A-678C-B7BA-42B8340E3DC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</p:spPr>
        <p:txBody>
          <a:bodyPr>
            <a:noAutofit/>
          </a:bodyPr>
          <a:lstStyle>
            <a:lvl1pPr marL="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2pPr>
            <a:lvl3pPr marL="9144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3pPr>
            <a:lvl4pPr marL="13716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4pPr>
            <a:lvl5pPr marL="18288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1F936F32-0F00-143C-23D0-72E9A6BD48B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38200" y="6356349"/>
            <a:ext cx="4210050" cy="365125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200">
                <a:solidFill>
                  <a:srgbClr val="898989"/>
                </a:solidFill>
              </a:defRPr>
            </a:lvl1pPr>
            <a:lvl2pPr marL="457200" indent="0">
              <a:buNone/>
              <a:defRPr sz="1200">
                <a:solidFill>
                  <a:srgbClr val="898989"/>
                </a:solidFill>
              </a:defRPr>
            </a:lvl2pPr>
            <a:lvl3pPr marL="914400" indent="0">
              <a:buNone/>
              <a:defRPr sz="1200">
                <a:solidFill>
                  <a:srgbClr val="898989"/>
                </a:solidFill>
              </a:defRPr>
            </a:lvl3pPr>
            <a:lvl4pPr marL="1371600" indent="0">
              <a:buNone/>
              <a:defRPr sz="1200">
                <a:solidFill>
                  <a:srgbClr val="898989"/>
                </a:solidFill>
              </a:defRPr>
            </a:lvl4pPr>
            <a:lvl5pPr marL="1828800" indent="0">
              <a:buNone/>
              <a:defRPr sz="1200">
                <a:solidFill>
                  <a:srgbClr val="898989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47574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D72BFA8-2D39-244F-4F2A-031D91E2EE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D84677-D669-F58E-69CC-70B9AE12C1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752935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0" r:id="rId2"/>
    <p:sldLayoutId id="2147483650" r:id="rId3"/>
    <p:sldLayoutId id="2147483661" r:id="rId4"/>
    <p:sldLayoutId id="2147483670" r:id="rId5"/>
    <p:sldLayoutId id="2147483665" r:id="rId6"/>
    <p:sldLayoutId id="2147483662" r:id="rId7"/>
    <p:sldLayoutId id="2147483671" r:id="rId8"/>
    <p:sldLayoutId id="2147483652" r:id="rId9"/>
    <p:sldLayoutId id="2147483664" r:id="rId10"/>
    <p:sldLayoutId id="2147483657" r:id="rId11"/>
    <p:sldLayoutId id="2147483667" r:id="rId12"/>
    <p:sldLayoutId id="2147483668" r:id="rId13"/>
    <p:sldLayoutId id="2147483669" r:id="rId14"/>
    <p:sldLayoutId id="2147483672" r:id="rId15"/>
    <p:sldLayoutId id="2147483673" r:id="rId1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>
              <a:lumMod val="85000"/>
              <a:lumOff val="15000"/>
            </a:schemeClr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108000"/>
        </a:lnSpc>
        <a:spcBef>
          <a:spcPts val="1000"/>
        </a:spcBef>
        <a:buClr>
          <a:srgbClr val="432673"/>
        </a:buClr>
        <a:buFont typeface="Arial" panose="020B0604020202020204" pitchFamily="34" charset="0"/>
        <a:buChar char="•"/>
        <a:defRPr sz="2400" kern="1200">
          <a:solidFill>
            <a:schemeClr val="tx1">
              <a:lumMod val="85000"/>
              <a:lumOff val="1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108000"/>
        </a:lnSpc>
        <a:spcBef>
          <a:spcPts val="500"/>
        </a:spcBef>
        <a:buClr>
          <a:srgbClr val="432673"/>
        </a:buClr>
        <a:buFont typeface="Arial" panose="020B0604020202020204" pitchFamily="34" charset="0"/>
        <a:buChar char="•"/>
        <a:defRPr sz="2000" kern="1200">
          <a:solidFill>
            <a:schemeClr val="tx1">
              <a:lumMod val="85000"/>
              <a:lumOff val="1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108000"/>
        </a:lnSpc>
        <a:spcBef>
          <a:spcPts val="500"/>
        </a:spcBef>
        <a:buClr>
          <a:srgbClr val="432673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85000"/>
              <a:lumOff val="1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108000"/>
        </a:lnSpc>
        <a:spcBef>
          <a:spcPts val="500"/>
        </a:spcBef>
        <a:buClr>
          <a:srgbClr val="432673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108000"/>
        </a:lnSpc>
        <a:spcBef>
          <a:spcPts val="500"/>
        </a:spcBef>
        <a:buClr>
          <a:srgbClr val="432673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6.xml"/><Relationship Id="rId1" Type="http://schemas.openxmlformats.org/officeDocument/2006/relationships/video" Target="https://player.vimeo.com/video/1206421590?h=4643d373fd&amp;amp;app_id=122963" TargetMode="External"/><Relationship Id="rId4" Type="http://schemas.openxmlformats.org/officeDocument/2006/relationships/image" Target="../media/image8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0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2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5.png"/><Relationship Id="rId5" Type="http://schemas.openxmlformats.org/officeDocument/2006/relationships/image" Target="../media/image17.png"/><Relationship Id="rId4" Type="http://schemas.openxmlformats.org/officeDocument/2006/relationships/image" Target="../media/image24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19.em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360.png"/><Relationship Id="rId4" Type="http://schemas.openxmlformats.org/officeDocument/2006/relationships/image" Target="../media/image36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3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3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9DCE04C9-F46F-4224-A880-738B1633B56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3765105"/>
            <a:ext cx="9144000" cy="875845"/>
          </a:xfrm>
        </p:spPr>
        <p:txBody>
          <a:bodyPr>
            <a:normAutofit fontScale="90000"/>
          </a:bodyPr>
          <a:lstStyle/>
          <a:p>
            <a:r>
              <a:rPr lang="en-US" dirty="0"/>
              <a:t>Building Services Engineering</a:t>
            </a:r>
            <a:endParaRPr lang="en-GB" dirty="0"/>
          </a:p>
        </p:txBody>
      </p:sp>
      <p:sp>
        <p:nvSpPr>
          <p:cNvPr id="7" name="Subtitle 6">
            <a:extLst>
              <a:ext uri="{FF2B5EF4-FFF2-40B4-BE49-F238E27FC236}">
                <a16:creationId xmlns:a16="http://schemas.microsoft.com/office/drawing/2014/main" id="{1F5EADF3-A590-4AFE-1185-A6960C9D1B6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903189"/>
            <a:ext cx="9144000" cy="583211"/>
          </a:xfrm>
        </p:spPr>
        <p:txBody>
          <a:bodyPr>
            <a:normAutofit/>
          </a:bodyPr>
          <a:lstStyle/>
          <a:p>
            <a:r>
              <a:rPr lang="en-US" dirty="0"/>
              <a:t>Topic: Practical mathematics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7867F5A-5A0F-C526-6E2A-AC6C470A9D3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096000" y="2894811"/>
            <a:ext cx="5623668" cy="534189"/>
          </a:xfrm>
        </p:spPr>
        <p:txBody>
          <a:bodyPr/>
          <a:lstStyle/>
          <a:p>
            <a:r>
              <a:rPr lang="en-GB" dirty="0"/>
              <a:t>Route: </a:t>
            </a:r>
            <a:r>
              <a:rPr lang="en-US" dirty="0"/>
              <a:t>Construction</a:t>
            </a:r>
            <a:endParaRPr lang="en-GB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7751806-CAEB-6B9E-B21F-4278168228F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524000" y="5625863"/>
            <a:ext cx="9144000" cy="458004"/>
          </a:xfrm>
        </p:spPr>
        <p:txBody>
          <a:bodyPr/>
          <a:lstStyle/>
          <a:p>
            <a:r>
              <a:rPr lang="en-GB" dirty="0"/>
              <a:t>Resource 3: Key mathematical electricity principles</a:t>
            </a:r>
          </a:p>
        </p:txBody>
      </p:sp>
    </p:spTree>
    <p:extLst>
      <p:ext uri="{BB962C8B-B14F-4D97-AF65-F5344CB8AC3E}">
        <p14:creationId xmlns:p14="http://schemas.microsoft.com/office/powerpoint/2010/main" val="192407548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1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GB" dirty="0"/>
              <a:t>Ohm’s Law in a parallel circuit</a:t>
            </a:r>
            <a:endParaRPr dirty="0"/>
          </a:p>
        </p:txBody>
      </p:sp>
      <p:sp>
        <p:nvSpPr>
          <p:cNvPr id="129" name="Google Shape;129;p17"/>
          <p:cNvSpPr txBox="1">
            <a:spLocks noGrp="1"/>
          </p:cNvSpPr>
          <p:nvPr>
            <p:ph type="body" idx="1"/>
          </p:nvPr>
        </p:nvSpPr>
        <p:spPr>
          <a:xfrm>
            <a:off x="582930" y="1463040"/>
            <a:ext cx="6503670" cy="44821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0000" tIns="180000" rIns="180000" bIns="180000" anchor="t" anchorCtr="0">
            <a:normAutofit/>
          </a:bodyPr>
          <a:lstStyle/>
          <a:p>
            <a:pPr marL="114300" indent="0">
              <a:buClr>
                <a:srgbClr val="432673"/>
              </a:buClr>
              <a:buSzPts val="2400"/>
              <a:buNone/>
            </a:pPr>
            <a:r>
              <a:rPr lang="en-GB" dirty="0"/>
              <a:t>Consider the diagram. If a total current of </a:t>
            </a:r>
            <a:br>
              <a:rPr lang="en-GB" dirty="0"/>
            </a:br>
            <a:r>
              <a:rPr lang="en-GB" dirty="0"/>
              <a:t>9</a:t>
            </a:r>
            <a:r>
              <a:rPr lang="en-GB" baseline="30000" dirty="0"/>
              <a:t> </a:t>
            </a:r>
            <a:r>
              <a:rPr lang="en-GB" dirty="0"/>
              <a:t>A is required, what is the required voltage?</a:t>
            </a:r>
          </a:p>
          <a:p>
            <a:pPr marL="114300" indent="0">
              <a:buClr>
                <a:srgbClr val="432673"/>
              </a:buClr>
              <a:buSzPts val="2400"/>
              <a:buNone/>
            </a:pPr>
            <a:endParaRPr lang="en-GB" b="1" dirty="0"/>
          </a:p>
          <a:p>
            <a:pPr marL="114300" indent="0">
              <a:buClr>
                <a:srgbClr val="432673"/>
              </a:buClr>
              <a:buSzPts val="2400"/>
              <a:buNone/>
            </a:pPr>
            <a:r>
              <a:rPr lang="en-GB" b="1" dirty="0"/>
              <a:t>Hint</a:t>
            </a:r>
            <a:r>
              <a:rPr lang="en-GB" dirty="0"/>
              <a:t>: first find the equivalent resistance of the circuit.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70534E0F-DAB4-8569-BCDF-570C127BCB6A}"/>
              </a:ext>
            </a:extLst>
          </p:cNvPr>
          <p:cNvSpPr txBox="1"/>
          <p:nvPr/>
        </p:nvSpPr>
        <p:spPr>
          <a:xfrm>
            <a:off x="7186566" y="3411151"/>
            <a:ext cx="37061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i="1" dirty="0">
                <a:latin typeface="Cambria Math" panose="02040503050406030204" pitchFamily="18" charset="0"/>
                <a:ea typeface="Cambria Math" panose="02040503050406030204" pitchFamily="18" charset="0"/>
              </a:rPr>
              <a:t>V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EBFF13E6-C899-1AB4-3BCF-C5255256C827}"/>
              </a:ext>
            </a:extLst>
          </p:cNvPr>
          <p:cNvSpPr txBox="1"/>
          <p:nvPr/>
        </p:nvSpPr>
        <p:spPr>
          <a:xfrm>
            <a:off x="8480660" y="2233250"/>
            <a:ext cx="28405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i="1" dirty="0">
                <a:latin typeface="Cambria Math" panose="02040503050406030204" pitchFamily="18" charset="0"/>
                <a:ea typeface="Cambria Math" panose="02040503050406030204" pitchFamily="18" charset="0"/>
              </a:rPr>
              <a:t>I</a:t>
            </a:r>
          </a:p>
        </p:txBody>
      </p:sp>
      <p:cxnSp>
        <p:nvCxnSpPr>
          <p:cNvPr id="46" name="Straight Arrow Connector 45">
            <a:extLst>
              <a:ext uri="{FF2B5EF4-FFF2-40B4-BE49-F238E27FC236}">
                <a16:creationId xmlns:a16="http://schemas.microsoft.com/office/drawing/2014/main" id="{1F2F6D7F-44F4-BF7E-D5E7-B2CD61BD618C}"/>
              </a:ext>
            </a:extLst>
          </p:cNvPr>
          <p:cNvCxnSpPr>
            <a:cxnSpLocks/>
          </p:cNvCxnSpPr>
          <p:nvPr/>
        </p:nvCxnSpPr>
        <p:spPr>
          <a:xfrm>
            <a:off x="8904969" y="2501900"/>
            <a:ext cx="416498" cy="0"/>
          </a:xfrm>
          <a:prstGeom prst="straightConnector1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TextBox 48">
            <a:extLst>
              <a:ext uri="{FF2B5EF4-FFF2-40B4-BE49-F238E27FC236}">
                <a16:creationId xmlns:a16="http://schemas.microsoft.com/office/drawing/2014/main" id="{5E1704C3-210E-8130-85AB-22DE538C4A09}"/>
              </a:ext>
            </a:extLst>
          </p:cNvPr>
          <p:cNvSpPr txBox="1"/>
          <p:nvPr/>
        </p:nvSpPr>
        <p:spPr>
          <a:xfrm>
            <a:off x="8982690" y="4678840"/>
            <a:ext cx="127631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i="1" dirty="0">
                <a:latin typeface="Cambria Math" panose="02040503050406030204" pitchFamily="18" charset="0"/>
                <a:ea typeface="Cambria Math" panose="02040503050406030204" pitchFamily="18" charset="0"/>
              </a:rPr>
              <a:t>R</a:t>
            </a:r>
            <a:r>
              <a:rPr lang="en-US" sz="2400" baseline="-25000" dirty="0">
                <a:latin typeface="Cambria Math" panose="02040503050406030204" pitchFamily="18" charset="0"/>
                <a:ea typeface="Cambria Math" panose="02040503050406030204" pitchFamily="18" charset="0"/>
              </a:rPr>
              <a:t>1 </a:t>
            </a:r>
            <a:r>
              <a:rPr lang="en-US" sz="2400" dirty="0">
                <a:latin typeface="Cambria Math" panose="02040503050406030204" pitchFamily="18" charset="0"/>
                <a:ea typeface="Cambria Math" panose="02040503050406030204" pitchFamily="18" charset="0"/>
              </a:rPr>
              <a:t>= 6 Ω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3003595D-3207-CA29-BA6B-23176010B5B9}"/>
              </a:ext>
            </a:extLst>
          </p:cNvPr>
          <p:cNvSpPr txBox="1"/>
          <p:nvPr/>
        </p:nvSpPr>
        <p:spPr>
          <a:xfrm>
            <a:off x="10365785" y="4667135"/>
            <a:ext cx="127631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i="1" dirty="0">
                <a:latin typeface="Cambria Math" panose="02040503050406030204" pitchFamily="18" charset="0"/>
                <a:ea typeface="Cambria Math" panose="02040503050406030204" pitchFamily="18" charset="0"/>
              </a:rPr>
              <a:t>R</a:t>
            </a:r>
            <a:r>
              <a:rPr lang="en-US" sz="2400" baseline="-25000" dirty="0">
                <a:latin typeface="Cambria Math" panose="02040503050406030204" pitchFamily="18" charset="0"/>
                <a:ea typeface="Cambria Math" panose="02040503050406030204" pitchFamily="18" charset="0"/>
              </a:rPr>
              <a:t>2 </a:t>
            </a:r>
            <a:r>
              <a:rPr lang="en-US" sz="2400" dirty="0">
                <a:latin typeface="Cambria Math" panose="02040503050406030204" pitchFamily="18" charset="0"/>
                <a:ea typeface="Cambria Math" panose="02040503050406030204" pitchFamily="18" charset="0"/>
              </a:rPr>
              <a:t>= 3 Ω</a:t>
            </a:r>
          </a:p>
        </p:txBody>
      </p:sp>
      <p:sp>
        <p:nvSpPr>
          <p:cNvPr id="41" name="Text Placeholder 14">
            <a:extLst>
              <a:ext uri="{FF2B5EF4-FFF2-40B4-BE49-F238E27FC236}">
                <a16:creationId xmlns:a16="http://schemas.microsoft.com/office/drawing/2014/main" id="{2C338F36-5966-DB68-54DD-02FE2152D971}"/>
              </a:ext>
            </a:extLst>
          </p:cNvPr>
          <p:cNvSpPr txBox="1">
            <a:spLocks/>
          </p:cNvSpPr>
          <p:nvPr/>
        </p:nvSpPr>
        <p:spPr>
          <a:xfrm>
            <a:off x="838200" y="6356351"/>
            <a:ext cx="4711700" cy="361950"/>
          </a:xfrm>
          <a:prstGeom prst="rect">
            <a:avLst/>
          </a:prstGeom>
        </p:spPr>
        <p:txBody>
          <a:bodyPr vert="horz" lIns="91440" tIns="45720" rIns="91440" bIns="45720" rtlCol="0">
            <a:normAutofit fontScale="55000" lnSpcReduction="20000"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2800" b="1" kern="1200">
                <a:solidFill>
                  <a:srgbClr val="10283A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2000" kern="120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2000" kern="120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2000" kern="120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2000" kern="120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0" dirty="0"/>
              <a:t>Resource 3: Key mathematical electrical principles</a:t>
            </a:r>
            <a:endParaRPr lang="en-GB" b="0" dirty="0"/>
          </a:p>
        </p:txBody>
      </p:sp>
      <p:sp>
        <p:nvSpPr>
          <p:cNvPr id="2" name="Text Placeholder 5">
            <a:extLst>
              <a:ext uri="{FF2B5EF4-FFF2-40B4-BE49-F238E27FC236}">
                <a16:creationId xmlns:a16="http://schemas.microsoft.com/office/drawing/2014/main" id="{73B0FA92-AD60-F000-8B8E-E24804EA0E60}"/>
              </a:ext>
            </a:extLst>
          </p:cNvPr>
          <p:cNvSpPr txBox="1">
            <a:spLocks/>
          </p:cNvSpPr>
          <p:nvPr/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ED7D31"/>
          </a:solidFill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Ohm’s Law</a:t>
            </a:r>
          </a:p>
        </p:txBody>
      </p:sp>
      <p:grpSp>
        <p:nvGrpSpPr>
          <p:cNvPr id="62" name="Group 61">
            <a:extLst>
              <a:ext uri="{FF2B5EF4-FFF2-40B4-BE49-F238E27FC236}">
                <a16:creationId xmlns:a16="http://schemas.microsoft.com/office/drawing/2014/main" id="{5B3686C9-B95A-383E-3261-CDB46D0616C7}"/>
              </a:ext>
            </a:extLst>
          </p:cNvPr>
          <p:cNvGrpSpPr/>
          <p:nvPr/>
        </p:nvGrpSpPr>
        <p:grpSpPr>
          <a:xfrm>
            <a:off x="7747195" y="2768597"/>
            <a:ext cx="3339332" cy="1783473"/>
            <a:chOff x="7747195" y="2768597"/>
            <a:chExt cx="3339332" cy="1783473"/>
          </a:xfrm>
        </p:grpSpPr>
        <p:grpSp>
          <p:nvGrpSpPr>
            <p:cNvPr id="4" name="Group 3" descr="Diagram of a parallel circuit, with two separate loops. There is one battery for the circuit, next to which is the label 'V'.  There are two resistors - one on each loop. Below the resistor on the first loop is the following label - R1 =6Ω. Below the resistor on the first loop is the following label - R2 =3Ω">
              <a:extLst>
                <a:ext uri="{FF2B5EF4-FFF2-40B4-BE49-F238E27FC236}">
                  <a16:creationId xmlns:a16="http://schemas.microsoft.com/office/drawing/2014/main" id="{8E99CD1B-941E-63B6-3AF7-10A53200E139}"/>
                </a:ext>
              </a:extLst>
            </p:cNvPr>
            <p:cNvGrpSpPr/>
            <p:nvPr/>
          </p:nvGrpSpPr>
          <p:grpSpPr>
            <a:xfrm>
              <a:off x="7747195" y="2768597"/>
              <a:ext cx="3183729" cy="1783473"/>
              <a:chOff x="7643825" y="3866444"/>
              <a:chExt cx="2260189" cy="1266122"/>
            </a:xfrm>
          </p:grpSpPr>
          <p:grpSp>
            <p:nvGrpSpPr>
              <p:cNvPr id="5" name="Group 4">
                <a:extLst>
                  <a:ext uri="{FF2B5EF4-FFF2-40B4-BE49-F238E27FC236}">
                    <a16:creationId xmlns:a16="http://schemas.microsoft.com/office/drawing/2014/main" id="{F5DA0770-B97D-94C1-CFEF-9EAA1F179C83}"/>
                  </a:ext>
                </a:extLst>
              </p:cNvPr>
              <p:cNvGrpSpPr/>
              <p:nvPr/>
            </p:nvGrpSpPr>
            <p:grpSpPr>
              <a:xfrm>
                <a:off x="7643825" y="3866444"/>
                <a:ext cx="2260189" cy="1266122"/>
                <a:chOff x="7345619" y="2939344"/>
                <a:chExt cx="2260189" cy="1266122"/>
              </a:xfrm>
            </p:grpSpPr>
            <p:cxnSp>
              <p:nvCxnSpPr>
                <p:cNvPr id="7" name="Straight Connector 6">
                  <a:extLst>
                    <a:ext uri="{FF2B5EF4-FFF2-40B4-BE49-F238E27FC236}">
                      <a16:creationId xmlns:a16="http://schemas.microsoft.com/office/drawing/2014/main" id="{CAF24112-F886-4420-5567-D97B728F41F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7594531" y="2941502"/>
                  <a:ext cx="1002401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8" name="Group 7">
                  <a:extLst>
                    <a:ext uri="{FF2B5EF4-FFF2-40B4-BE49-F238E27FC236}">
                      <a16:creationId xmlns:a16="http://schemas.microsoft.com/office/drawing/2014/main" id="{F7848504-D1B2-5AD5-FD0B-C14B91CF185E}"/>
                    </a:ext>
                  </a:extLst>
                </p:cNvPr>
                <p:cNvGrpSpPr/>
                <p:nvPr/>
              </p:nvGrpSpPr>
              <p:grpSpPr>
                <a:xfrm rot="5400000">
                  <a:off x="7969927" y="3577998"/>
                  <a:ext cx="1254477" cy="460"/>
                  <a:chOff x="6757665" y="2341612"/>
                  <a:chExt cx="1254477" cy="460"/>
                </a:xfrm>
              </p:grpSpPr>
              <p:cxnSp>
                <p:nvCxnSpPr>
                  <p:cNvPr id="31" name="Straight Connector 30">
                    <a:extLst>
                      <a:ext uri="{FF2B5EF4-FFF2-40B4-BE49-F238E27FC236}">
                        <a16:creationId xmlns:a16="http://schemas.microsoft.com/office/drawing/2014/main" id="{49C996AD-E134-CB0F-BDCB-DEC4ADF063F3}"/>
                      </a:ext>
                    </a:extLst>
                  </p:cNvPr>
                  <p:cNvCxnSpPr/>
                  <p:nvPr/>
                </p:nvCxnSpPr>
                <p:spPr>
                  <a:xfrm>
                    <a:off x="7692965" y="2342072"/>
                    <a:ext cx="319177" cy="0"/>
                  </a:xfrm>
                  <a:prstGeom prst="line">
                    <a:avLst/>
                  </a:prstGeom>
                  <a:ln w="25400" cap="rnd"/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9" name="Straight Connector 38">
                    <a:extLst>
                      <a:ext uri="{FF2B5EF4-FFF2-40B4-BE49-F238E27FC236}">
                        <a16:creationId xmlns:a16="http://schemas.microsoft.com/office/drawing/2014/main" id="{2CEF0DBE-9904-5BB2-AFA7-A10E349CA29C}"/>
                      </a:ext>
                    </a:extLst>
                  </p:cNvPr>
                  <p:cNvCxnSpPr/>
                  <p:nvPr/>
                </p:nvCxnSpPr>
                <p:spPr>
                  <a:xfrm>
                    <a:off x="6757665" y="2341612"/>
                    <a:ext cx="319177" cy="0"/>
                  </a:xfrm>
                  <a:prstGeom prst="line">
                    <a:avLst/>
                  </a:prstGeom>
                  <a:ln w="25400" cap="rnd"/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9" name="Straight Connector 8">
                  <a:extLst>
                    <a:ext uri="{FF2B5EF4-FFF2-40B4-BE49-F238E27FC236}">
                      <a16:creationId xmlns:a16="http://schemas.microsoft.com/office/drawing/2014/main" id="{B2F0D6C6-1BF6-A2DC-DFD4-E08D0DDEF3C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7598325" y="4205204"/>
                  <a:ext cx="998607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10" name="Group 9">
                  <a:extLst>
                    <a:ext uri="{FF2B5EF4-FFF2-40B4-BE49-F238E27FC236}">
                      <a16:creationId xmlns:a16="http://schemas.microsoft.com/office/drawing/2014/main" id="{45B505AB-DDF3-EFFC-5B28-9AB2A919DA76}"/>
                    </a:ext>
                  </a:extLst>
                </p:cNvPr>
                <p:cNvGrpSpPr/>
                <p:nvPr/>
              </p:nvGrpSpPr>
              <p:grpSpPr>
                <a:xfrm rot="5400000">
                  <a:off x="7031140" y="3253823"/>
                  <a:ext cx="1263958" cy="635000"/>
                  <a:chOff x="2834368" y="2324100"/>
                  <a:chExt cx="1263958" cy="635000"/>
                </a:xfrm>
              </p:grpSpPr>
              <p:grpSp>
                <p:nvGrpSpPr>
                  <p:cNvPr id="23" name="Group 22">
                    <a:extLst>
                      <a:ext uri="{FF2B5EF4-FFF2-40B4-BE49-F238E27FC236}">
                        <a16:creationId xmlns:a16="http://schemas.microsoft.com/office/drawing/2014/main" id="{EFC18CA7-3421-A1B0-C69C-4D25F3A11374}"/>
                      </a:ext>
                    </a:extLst>
                  </p:cNvPr>
                  <p:cNvGrpSpPr/>
                  <p:nvPr/>
                </p:nvGrpSpPr>
                <p:grpSpPr>
                  <a:xfrm>
                    <a:off x="2834368" y="2438400"/>
                    <a:ext cx="1263958" cy="520700"/>
                    <a:chOff x="2834368" y="2438400"/>
                    <a:chExt cx="1263958" cy="520700"/>
                  </a:xfrm>
                </p:grpSpPr>
                <p:cxnSp>
                  <p:nvCxnSpPr>
                    <p:cNvPr id="26" name="Straight Connector 25">
                      <a:extLst>
                        <a:ext uri="{FF2B5EF4-FFF2-40B4-BE49-F238E27FC236}">
                          <a16:creationId xmlns:a16="http://schemas.microsoft.com/office/drawing/2014/main" id="{0D2D30CE-BAE2-5957-6D33-F8419ACCD71B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rot="16200000">
                      <a:off x="3099934" y="2439534"/>
                      <a:ext cx="0" cy="531132"/>
                    </a:xfrm>
                    <a:prstGeom prst="line">
                      <a:avLst/>
                    </a:prstGeom>
                    <a:ln w="25400" cap="rnd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7" name="Straight Connector 26">
                      <a:extLst>
                        <a:ext uri="{FF2B5EF4-FFF2-40B4-BE49-F238E27FC236}">
                          <a16:creationId xmlns:a16="http://schemas.microsoft.com/office/drawing/2014/main" id="{EEA5C102-17F7-44A3-160E-07ADD045F310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rot="16200000">
                      <a:off x="3776363" y="2375443"/>
                      <a:ext cx="0" cy="643927"/>
                    </a:xfrm>
                    <a:prstGeom prst="line">
                      <a:avLst/>
                    </a:prstGeom>
                    <a:ln w="25400" cap="rnd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8" name="Straight Connector 27">
                      <a:extLst>
                        <a:ext uri="{FF2B5EF4-FFF2-40B4-BE49-F238E27FC236}">
                          <a16:creationId xmlns:a16="http://schemas.microsoft.com/office/drawing/2014/main" id="{4617CF3C-BF1A-62D0-A202-513E87DDA466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3365500" y="2438400"/>
                      <a:ext cx="0" cy="520700"/>
                    </a:xfrm>
                    <a:prstGeom prst="line">
                      <a:avLst/>
                    </a:prstGeom>
                    <a:ln w="25400" cap="rnd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9" name="Straight Connector 28">
                      <a:extLst>
                        <a:ext uri="{FF2B5EF4-FFF2-40B4-BE49-F238E27FC236}">
                          <a16:creationId xmlns:a16="http://schemas.microsoft.com/office/drawing/2014/main" id="{C7F66BDF-F1C3-E6F0-9073-8B4EE0EA2015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3454400" y="2565614"/>
                      <a:ext cx="0" cy="263585"/>
                    </a:xfrm>
                    <a:prstGeom prst="line">
                      <a:avLst/>
                    </a:prstGeom>
                    <a:ln w="25400" cap="rnd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sp>
                <p:nvSpPr>
                  <p:cNvPr id="24" name="TextBox 23">
                    <a:extLst>
                      <a:ext uri="{FF2B5EF4-FFF2-40B4-BE49-F238E27FC236}">
                        <a16:creationId xmlns:a16="http://schemas.microsoft.com/office/drawing/2014/main" id="{077C5424-0BF3-7779-476D-921F34BBFAE9}"/>
                      </a:ext>
                    </a:extLst>
                  </p:cNvPr>
                  <p:cNvSpPr txBox="1"/>
                  <p:nvPr/>
                </p:nvSpPr>
                <p:spPr>
                  <a:xfrm>
                    <a:off x="3092558" y="2324100"/>
                    <a:ext cx="300082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n-US" dirty="0"/>
                      <a:t>+</a:t>
                    </a:r>
                  </a:p>
                </p:txBody>
              </p:sp>
              <p:sp>
                <p:nvSpPr>
                  <p:cNvPr id="25" name="TextBox 24">
                    <a:extLst>
                      <a:ext uri="{FF2B5EF4-FFF2-40B4-BE49-F238E27FC236}">
                        <a16:creationId xmlns:a16="http://schemas.microsoft.com/office/drawing/2014/main" id="{2EEC800E-E9FC-BC3F-FB9E-88519A46D79B}"/>
                      </a:ext>
                    </a:extLst>
                  </p:cNvPr>
                  <p:cNvSpPr txBox="1"/>
                  <p:nvPr/>
                </p:nvSpPr>
                <p:spPr>
                  <a:xfrm>
                    <a:off x="3408485" y="2324100"/>
                    <a:ext cx="300082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n-US" dirty="0"/>
                      <a:t>–</a:t>
                    </a:r>
                  </a:p>
                </p:txBody>
              </p:sp>
            </p:grpSp>
            <p:cxnSp>
              <p:nvCxnSpPr>
                <p:cNvPr id="11" name="Straight Connector 10">
                  <a:extLst>
                    <a:ext uri="{FF2B5EF4-FFF2-40B4-BE49-F238E27FC236}">
                      <a16:creationId xmlns:a16="http://schemas.microsoft.com/office/drawing/2014/main" id="{DA51841E-D8F3-0970-316F-30B40B7AD32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8592022" y="2939344"/>
                  <a:ext cx="1013783" cy="3794"/>
                </a:xfrm>
                <a:prstGeom prst="line">
                  <a:avLst/>
                </a:prstGeom>
                <a:ln w="25400" cap="rnd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12" name="Group 11">
                  <a:extLst>
                    <a:ext uri="{FF2B5EF4-FFF2-40B4-BE49-F238E27FC236}">
                      <a16:creationId xmlns:a16="http://schemas.microsoft.com/office/drawing/2014/main" id="{66F2A9B3-E155-A4D5-B125-E38AAB447ADF}"/>
                    </a:ext>
                  </a:extLst>
                </p:cNvPr>
                <p:cNvGrpSpPr/>
                <p:nvPr/>
              </p:nvGrpSpPr>
              <p:grpSpPr>
                <a:xfrm rot="5400000">
                  <a:off x="8978262" y="3575762"/>
                  <a:ext cx="1254477" cy="615"/>
                  <a:chOff x="6757665" y="2342072"/>
                  <a:chExt cx="1254477" cy="615"/>
                </a:xfrm>
              </p:grpSpPr>
              <p:cxnSp>
                <p:nvCxnSpPr>
                  <p:cNvPr id="14" name="Straight Connector 13">
                    <a:extLst>
                      <a:ext uri="{FF2B5EF4-FFF2-40B4-BE49-F238E27FC236}">
                        <a16:creationId xmlns:a16="http://schemas.microsoft.com/office/drawing/2014/main" id="{4D282756-9F47-B581-BB15-E2CA2469CF55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16200000">
                    <a:off x="7850851" y="2181395"/>
                    <a:ext cx="614" cy="321969"/>
                  </a:xfrm>
                  <a:prstGeom prst="line">
                    <a:avLst/>
                  </a:prstGeom>
                  <a:ln w="25400" cap="rnd"/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2" name="Straight Connector 21">
                    <a:extLst>
                      <a:ext uri="{FF2B5EF4-FFF2-40B4-BE49-F238E27FC236}">
                        <a16:creationId xmlns:a16="http://schemas.microsoft.com/office/drawing/2014/main" id="{566DE63A-6980-9CC4-77B8-330AD0E07683}"/>
                      </a:ext>
                    </a:extLst>
                  </p:cNvPr>
                  <p:cNvCxnSpPr/>
                  <p:nvPr/>
                </p:nvCxnSpPr>
                <p:spPr>
                  <a:xfrm>
                    <a:off x="6757665" y="2342072"/>
                    <a:ext cx="319177" cy="0"/>
                  </a:xfrm>
                  <a:prstGeom prst="line">
                    <a:avLst/>
                  </a:prstGeom>
                  <a:ln w="25400" cap="rnd"/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</p:grpSp>
          </p:grpSp>
          <p:cxnSp>
            <p:nvCxnSpPr>
              <p:cNvPr id="6" name="Straight Connector 5">
                <a:extLst>
                  <a:ext uri="{FF2B5EF4-FFF2-40B4-BE49-F238E27FC236}">
                    <a16:creationId xmlns:a16="http://schemas.microsoft.com/office/drawing/2014/main" id="{E011004F-F564-AF7E-656A-E6AF13F8A50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895138" y="5130403"/>
                <a:ext cx="1008873" cy="0"/>
              </a:xfrm>
              <a:prstGeom prst="line">
                <a:avLst/>
              </a:prstGeom>
              <a:ln w="25400" cap="rnd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0B55913B-08C4-517A-218D-8FF2BA611067}"/>
                </a:ext>
              </a:extLst>
            </p:cNvPr>
            <p:cNvGrpSpPr/>
            <p:nvPr/>
          </p:nvGrpSpPr>
          <p:grpSpPr>
            <a:xfrm rot="5400000">
              <a:off x="8909835" y="3524044"/>
              <a:ext cx="1222429" cy="288985"/>
              <a:chOff x="3295685" y="2171587"/>
              <a:chExt cx="1222429" cy="288985"/>
            </a:xfrm>
          </p:grpSpPr>
          <p:grpSp>
            <p:nvGrpSpPr>
              <p:cNvPr id="42" name="Group 41" descr="Circuit diagram symbol for a resistor, shown as a continuous vertical zig-zag line with two horizontal connecting leads">
                <a:extLst>
                  <a:ext uri="{FF2B5EF4-FFF2-40B4-BE49-F238E27FC236}">
                    <a16:creationId xmlns:a16="http://schemas.microsoft.com/office/drawing/2014/main" id="{7B77B847-BBA4-09D8-FF49-39AF85903D88}"/>
                  </a:ext>
                </a:extLst>
              </p:cNvPr>
              <p:cNvGrpSpPr/>
              <p:nvPr/>
            </p:nvGrpSpPr>
            <p:grpSpPr>
              <a:xfrm>
                <a:off x="3295685" y="2171587"/>
                <a:ext cx="888023" cy="288985"/>
                <a:chOff x="6757665" y="2186795"/>
                <a:chExt cx="888023" cy="288985"/>
              </a:xfrm>
            </p:grpSpPr>
            <p:cxnSp>
              <p:nvCxnSpPr>
                <p:cNvPr id="45" name="Straight Connector 44">
                  <a:extLst>
                    <a:ext uri="{FF2B5EF4-FFF2-40B4-BE49-F238E27FC236}">
                      <a16:creationId xmlns:a16="http://schemas.microsoft.com/office/drawing/2014/main" id="{7320E4F1-E769-21D2-EE64-6A999428680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7645688" y="2195422"/>
                  <a:ext cx="0" cy="280358"/>
                </a:xfrm>
                <a:prstGeom prst="line">
                  <a:avLst/>
                </a:prstGeom>
                <a:ln w="25400" cap="rnd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47" name="Straight Connector 46">
                  <a:extLst>
                    <a:ext uri="{FF2B5EF4-FFF2-40B4-BE49-F238E27FC236}">
                      <a16:creationId xmlns:a16="http://schemas.microsoft.com/office/drawing/2014/main" id="{0E9CAF1B-9B26-2D77-9562-ECB5D184BDB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7076842" y="2475780"/>
                  <a:ext cx="565349" cy="0"/>
                </a:xfrm>
                <a:prstGeom prst="line">
                  <a:avLst/>
                </a:prstGeom>
                <a:ln w="25400" cap="rnd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48" name="Straight Connector 47">
                  <a:extLst>
                    <a:ext uri="{FF2B5EF4-FFF2-40B4-BE49-F238E27FC236}">
                      <a16:creationId xmlns:a16="http://schemas.microsoft.com/office/drawing/2014/main" id="{1AD66E7D-5733-985F-3E4A-0C5369E033A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7076842" y="2186795"/>
                  <a:ext cx="565349" cy="0"/>
                </a:xfrm>
                <a:prstGeom prst="line">
                  <a:avLst/>
                </a:prstGeom>
                <a:ln w="25400" cap="rnd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50" name="Straight Connector 49">
                  <a:extLst>
                    <a:ext uri="{FF2B5EF4-FFF2-40B4-BE49-F238E27FC236}">
                      <a16:creationId xmlns:a16="http://schemas.microsoft.com/office/drawing/2014/main" id="{FAA0A39F-9DBF-7F1C-614F-A3B07341362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7076842" y="2191108"/>
                  <a:ext cx="0" cy="284672"/>
                </a:xfrm>
                <a:prstGeom prst="line">
                  <a:avLst/>
                </a:prstGeom>
                <a:ln w="25400" cap="rnd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52" name="Straight Connector 51">
                  <a:extLst>
                    <a:ext uri="{FF2B5EF4-FFF2-40B4-BE49-F238E27FC236}">
                      <a16:creationId xmlns:a16="http://schemas.microsoft.com/office/drawing/2014/main" id="{861088CD-93F9-EA1F-D015-AD5219D1A46A}"/>
                    </a:ext>
                  </a:extLst>
                </p:cNvPr>
                <p:cNvCxnSpPr/>
                <p:nvPr/>
              </p:nvCxnSpPr>
              <p:spPr>
                <a:xfrm>
                  <a:off x="6757665" y="2342072"/>
                  <a:ext cx="319177" cy="0"/>
                </a:xfrm>
                <a:prstGeom prst="line">
                  <a:avLst/>
                </a:prstGeom>
                <a:ln w="25400" cap="rnd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44" name="Straight Connector 43">
                <a:extLst>
                  <a:ext uri="{FF2B5EF4-FFF2-40B4-BE49-F238E27FC236}">
                    <a16:creationId xmlns:a16="http://schemas.microsoft.com/office/drawing/2014/main" id="{185AF4C4-D7CB-E2DD-C35C-C08AA799DBC2}"/>
                  </a:ext>
                </a:extLst>
              </p:cNvPr>
              <p:cNvCxnSpPr/>
              <p:nvPr/>
            </p:nvCxnSpPr>
            <p:spPr>
              <a:xfrm>
                <a:off x="4198937" y="2327805"/>
                <a:ext cx="319177" cy="0"/>
              </a:xfrm>
              <a:prstGeom prst="line">
                <a:avLst/>
              </a:prstGeom>
              <a:ln w="25400" cap="rnd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53" name="Group 52">
              <a:extLst>
                <a:ext uri="{FF2B5EF4-FFF2-40B4-BE49-F238E27FC236}">
                  <a16:creationId xmlns:a16="http://schemas.microsoft.com/office/drawing/2014/main" id="{D29AC432-8D79-596E-8BFE-FC34105A26EE}"/>
                </a:ext>
              </a:extLst>
            </p:cNvPr>
            <p:cNvGrpSpPr/>
            <p:nvPr/>
          </p:nvGrpSpPr>
          <p:grpSpPr>
            <a:xfrm rot="5400000">
              <a:off x="10330820" y="3516991"/>
              <a:ext cx="1222429" cy="288985"/>
              <a:chOff x="3295685" y="2171587"/>
              <a:chExt cx="1222429" cy="288985"/>
            </a:xfrm>
          </p:grpSpPr>
          <p:grpSp>
            <p:nvGrpSpPr>
              <p:cNvPr id="54" name="Group 53" descr="Circuit diagram symbol for a resistor, shown as a continuous vertical zig-zag line with two horizontal connecting leads">
                <a:extLst>
                  <a:ext uri="{FF2B5EF4-FFF2-40B4-BE49-F238E27FC236}">
                    <a16:creationId xmlns:a16="http://schemas.microsoft.com/office/drawing/2014/main" id="{3E0FBD0E-9CAC-C062-9525-AA9D59CEDF7D}"/>
                  </a:ext>
                </a:extLst>
              </p:cNvPr>
              <p:cNvGrpSpPr/>
              <p:nvPr/>
            </p:nvGrpSpPr>
            <p:grpSpPr>
              <a:xfrm>
                <a:off x="3295685" y="2171587"/>
                <a:ext cx="888023" cy="288985"/>
                <a:chOff x="6757665" y="2186795"/>
                <a:chExt cx="888023" cy="288985"/>
              </a:xfrm>
            </p:grpSpPr>
            <p:cxnSp>
              <p:nvCxnSpPr>
                <p:cNvPr id="56" name="Straight Connector 55">
                  <a:extLst>
                    <a:ext uri="{FF2B5EF4-FFF2-40B4-BE49-F238E27FC236}">
                      <a16:creationId xmlns:a16="http://schemas.microsoft.com/office/drawing/2014/main" id="{807B6FC5-85E6-BAF5-2BA1-6756C34B46A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7645688" y="2195422"/>
                  <a:ext cx="0" cy="280358"/>
                </a:xfrm>
                <a:prstGeom prst="line">
                  <a:avLst/>
                </a:prstGeom>
                <a:ln w="25400" cap="rnd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57" name="Straight Connector 56">
                  <a:extLst>
                    <a:ext uri="{FF2B5EF4-FFF2-40B4-BE49-F238E27FC236}">
                      <a16:creationId xmlns:a16="http://schemas.microsoft.com/office/drawing/2014/main" id="{264D71C4-80A8-05A9-0179-F475174224D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7076842" y="2475780"/>
                  <a:ext cx="565349" cy="0"/>
                </a:xfrm>
                <a:prstGeom prst="line">
                  <a:avLst/>
                </a:prstGeom>
                <a:ln w="25400" cap="rnd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58" name="Straight Connector 57">
                  <a:extLst>
                    <a:ext uri="{FF2B5EF4-FFF2-40B4-BE49-F238E27FC236}">
                      <a16:creationId xmlns:a16="http://schemas.microsoft.com/office/drawing/2014/main" id="{6A2F07CF-8DB0-1AC9-3262-6075D893F41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7076842" y="2186795"/>
                  <a:ext cx="565349" cy="0"/>
                </a:xfrm>
                <a:prstGeom prst="line">
                  <a:avLst/>
                </a:prstGeom>
                <a:ln w="25400" cap="rnd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59" name="Straight Connector 58">
                  <a:extLst>
                    <a:ext uri="{FF2B5EF4-FFF2-40B4-BE49-F238E27FC236}">
                      <a16:creationId xmlns:a16="http://schemas.microsoft.com/office/drawing/2014/main" id="{98485CE6-DE3D-2209-A89D-729CB22966C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7076842" y="2191108"/>
                  <a:ext cx="0" cy="284672"/>
                </a:xfrm>
                <a:prstGeom prst="line">
                  <a:avLst/>
                </a:prstGeom>
                <a:ln w="25400" cap="rnd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60" name="Straight Connector 59">
                  <a:extLst>
                    <a:ext uri="{FF2B5EF4-FFF2-40B4-BE49-F238E27FC236}">
                      <a16:creationId xmlns:a16="http://schemas.microsoft.com/office/drawing/2014/main" id="{36D32AED-AB0C-AA23-B69D-126714D02E38}"/>
                    </a:ext>
                  </a:extLst>
                </p:cNvPr>
                <p:cNvCxnSpPr/>
                <p:nvPr/>
              </p:nvCxnSpPr>
              <p:spPr>
                <a:xfrm>
                  <a:off x="6757665" y="2342072"/>
                  <a:ext cx="319177" cy="0"/>
                </a:xfrm>
                <a:prstGeom prst="line">
                  <a:avLst/>
                </a:prstGeom>
                <a:ln w="25400" cap="rnd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55" name="Straight Connector 54">
                <a:extLst>
                  <a:ext uri="{FF2B5EF4-FFF2-40B4-BE49-F238E27FC236}">
                    <a16:creationId xmlns:a16="http://schemas.microsoft.com/office/drawing/2014/main" id="{1883C418-9B66-5328-8D81-BE58B3178B47}"/>
                  </a:ext>
                </a:extLst>
              </p:cNvPr>
              <p:cNvCxnSpPr/>
              <p:nvPr/>
            </p:nvCxnSpPr>
            <p:spPr>
              <a:xfrm>
                <a:off x="4198937" y="2327805"/>
                <a:ext cx="319177" cy="0"/>
              </a:xfrm>
              <a:prstGeom prst="line">
                <a:avLst/>
              </a:prstGeom>
              <a:ln w="25400" cap="rnd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94311849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7">
          <a:extLst>
            <a:ext uri="{FF2B5EF4-FFF2-40B4-BE49-F238E27FC236}">
              <a16:creationId xmlns:a16="http://schemas.microsoft.com/office/drawing/2014/main" id="{4BDA2A6C-7B44-8FA2-B6E4-0D50274584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17">
            <a:extLst>
              <a:ext uri="{FF2B5EF4-FFF2-40B4-BE49-F238E27FC236}">
                <a16:creationId xmlns:a16="http://schemas.microsoft.com/office/drawing/2014/main" id="{01586980-FBF4-086A-EDAC-E5560CC16969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GB" dirty="0"/>
              <a:t>Ohm’s Law in a parallel circuit: </a:t>
            </a:r>
            <a:r>
              <a:rPr lang="en-GB" dirty="0">
                <a:solidFill>
                  <a:schemeClr val="accent1"/>
                </a:solidFill>
              </a:rPr>
              <a:t>Answer</a:t>
            </a:r>
            <a:endParaRPr dirty="0">
              <a:solidFill>
                <a:schemeClr val="accent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9" name="Google Shape;129;p17">
                <a:extLst>
                  <a:ext uri="{FF2B5EF4-FFF2-40B4-BE49-F238E27FC236}">
                    <a16:creationId xmlns:a16="http://schemas.microsoft.com/office/drawing/2014/main" id="{4DA68F86-27C4-62EB-0F77-3DA06DFD0ABC}"/>
                  </a:ext>
                </a:extLst>
              </p:cNvPr>
              <p:cNvSpPr txBox="1">
                <a:spLocks noGrp="1"/>
              </p:cNvSpPr>
              <p:nvPr>
                <p:ph type="body" idx="1"/>
              </p:nvPr>
            </p:nvSpPr>
            <p:spPr>
              <a:xfrm>
                <a:off x="582930" y="1463040"/>
                <a:ext cx="6503670" cy="448214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180000" tIns="180000" rIns="180000" bIns="180000" anchor="t" anchorCtr="0">
                <a:normAutofit/>
              </a:bodyPr>
              <a:lstStyle/>
              <a:p>
                <a:pPr marL="114300" indent="0">
                  <a:buClr>
                    <a:srgbClr val="432673"/>
                  </a:buClr>
                  <a:buSzPts val="2400"/>
                  <a:buNone/>
                </a:pPr>
                <a:r>
                  <a:rPr lang="en-GB" dirty="0"/>
                  <a:t>Consider the diagram. If a total current of </a:t>
                </a:r>
                <a:br>
                  <a:rPr lang="en-GB" dirty="0"/>
                </a:br>
                <a:r>
                  <a:rPr lang="en-GB" dirty="0"/>
                  <a:t>9</a:t>
                </a:r>
                <a:r>
                  <a:rPr lang="en-GB" baseline="30000" dirty="0"/>
                  <a:t> </a:t>
                </a:r>
                <a:r>
                  <a:rPr lang="en-GB" dirty="0"/>
                  <a:t>A is required, what is the required voltage?</a:t>
                </a:r>
              </a:p>
              <a:p>
                <a:pPr marL="114300" indent="0">
                  <a:buClr>
                    <a:srgbClr val="432673"/>
                  </a:buClr>
                  <a:buSzPts val="2400"/>
                  <a:buNone/>
                </a:pPr>
                <a:endParaRPr lang="en-GB" dirty="0"/>
              </a:p>
              <a:p>
                <a:pPr marL="114300" indent="0">
                  <a:buClr>
                    <a:srgbClr val="432673"/>
                  </a:buClr>
                  <a:buSzPts val="2400"/>
                  <a:buNone/>
                </a:pPr>
                <a:r>
                  <a:rPr lang="en-GB" dirty="0"/>
                  <a:t>First find the equivalent resistance:</a:t>
                </a:r>
              </a:p>
              <a:p>
                <a:pPr marL="114300" indent="0">
                  <a:buClr>
                    <a:srgbClr val="432673"/>
                  </a:buClr>
                  <a:buSzPts val="2400"/>
                  <a:buNone/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𝑅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en-US" i="0">
                                <a:latin typeface="Cambria Math" panose="02040503050406030204" pitchFamily="18" charset="0"/>
                              </a:rPr>
                              <m:t>total</m:t>
                            </m:r>
                          </m:sub>
                        </m:sSub>
                      </m:den>
                    </m:f>
                    <m:r>
                      <a:rPr lang="en-US" i="1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𝑅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den>
                    </m:f>
                    <m:r>
                      <a:rPr lang="en-US" i="1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US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𝑅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den>
                    </m:f>
                    <m:r>
                      <a:rPr lang="en-US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6</m:t>
                        </m:r>
                      </m:den>
                    </m:f>
                    <m:r>
                      <a:rPr lang="en-US" b="0" i="1" smtClean="0">
                        <a:latin typeface="Cambria Math" panose="02040503050406030204" pitchFamily="18" charset="0"/>
                      </a:rPr>
                      <m:t>+</m:t>
                    </m:r>
                    <m:f>
                      <m:f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  <m:r>
                      <a:rPr lang="en-US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i="1">
                            <a:latin typeface="Cambria Math" panose="02040503050406030204" pitchFamily="18" charset="0"/>
                          </a:rPr>
                          <m:t>6</m:t>
                        </m:r>
                      </m:den>
                    </m:f>
                    <m:r>
                      <a:rPr lang="en-US" i="1">
                        <a:latin typeface="Cambria Math" panose="02040503050406030204" pitchFamily="18" charset="0"/>
                      </a:rPr>
                      <m:t>+</m:t>
                    </m:r>
                    <m:f>
                      <m:f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6</m:t>
                        </m:r>
                      </m:den>
                    </m:f>
                    <m:r>
                      <a:rPr lang="en-US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6</m:t>
                        </m:r>
                      </m:den>
                    </m:f>
                    <m:r>
                      <a:rPr lang="en-US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GB" dirty="0"/>
                  <a:t>, so</a:t>
                </a:r>
              </a:p>
              <a:p>
                <a:pPr marL="114300" indent="0">
                  <a:buClr>
                    <a:srgbClr val="432673"/>
                  </a:buClr>
                  <a:buSzPts val="2400"/>
                  <a:buNone/>
                </a:pPr>
                <a14:m>
                  <m:oMathPara xmlns:m="http://schemas.openxmlformats.org/officeDocument/2006/math">
                    <m:oMath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𝑅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en-US" b="0" i="0" smtClean="0">
                              <a:latin typeface="Cambria Math" panose="02040503050406030204" pitchFamily="18" charset="0"/>
                            </a:rPr>
                            <m:t>total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=2</m:t>
                      </m:r>
                      <m:r>
                        <a:rPr lang="en-US" b="0" i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US" dirty="0">
                          <a:latin typeface="Cambria Math" panose="02040503050406030204" pitchFamily="18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m:t>Ω</m:t>
                      </m:r>
                    </m:oMath>
                  </m:oMathPara>
                </a14:m>
                <a:endParaRPr lang="en-GB" dirty="0"/>
              </a:p>
              <a:p>
                <a:pPr marL="114300" indent="0">
                  <a:buClr>
                    <a:srgbClr val="432673"/>
                  </a:buClr>
                  <a:buSzPts val="2400"/>
                  <a:buNone/>
                </a:pPr>
                <a:r>
                  <a:rPr lang="en-GB" dirty="0"/>
                  <a:t>Use Ohm’s Law to calculate the voltage:</a:t>
                </a:r>
              </a:p>
              <a:p>
                <a:pPr marL="114300" indent="0">
                  <a:buClr>
                    <a:srgbClr val="432673"/>
                  </a:buClr>
                  <a:buSzPts val="2400"/>
                  <a:buNone/>
                </a:pPr>
                <a14:m>
                  <m:oMathPara xmlns:m="http://schemas.openxmlformats.org/officeDocument/2006/math">
                    <m:oMath>
                      <m:r>
                        <a:rPr lang="en-GB" i="1" dirty="0" smtClean="0">
                          <a:effectLst/>
                          <a:latin typeface="Cambria Math" panose="02040503050406030204" pitchFamily="18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m:t>𝑉</m:t>
                      </m:r>
                      <m:r>
                        <a:rPr lang="en-GB" i="1" dirty="0" smtClean="0">
                          <a:effectLst/>
                          <a:latin typeface="Cambria Math" panose="02040503050406030204" pitchFamily="18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m:t>=</m:t>
                      </m:r>
                      <m:r>
                        <a:rPr lang="en-GB" i="1" dirty="0">
                          <a:effectLst/>
                          <a:latin typeface="Cambria Math" panose="02040503050406030204" pitchFamily="18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m:t>𝐼</m:t>
                      </m:r>
                      <m:r>
                        <a:rPr lang="en-GB" i="1" dirty="0">
                          <a:effectLst/>
                          <a:latin typeface="Cambria Math" panose="02040503050406030204" pitchFamily="18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m:t>×</m:t>
                      </m:r>
                      <m:sSub>
                        <m:sSubPr>
                          <m:ctrlPr>
                            <a:rPr lang="en-US" b="0" i="1" dirty="0" smtClean="0">
                              <a:effectLst/>
                              <a:latin typeface="Cambria Math" panose="02040503050406030204" pitchFamily="18" charset="0"/>
                              <a:ea typeface="Lato" panose="020F0502020204030203" pitchFamily="34" charset="0"/>
                              <a:cs typeface="Lato" panose="020F0502020204030203" pitchFamily="34" charset="0"/>
                            </a:rPr>
                          </m:ctrlPr>
                        </m:sSubPr>
                        <m:e>
                          <m:r>
                            <a:rPr lang="en-US" b="0" i="1" dirty="0" smtClean="0">
                              <a:effectLst/>
                              <a:latin typeface="Cambria Math" panose="02040503050406030204" pitchFamily="18" charset="0"/>
                              <a:ea typeface="Lato" panose="020F0502020204030203" pitchFamily="34" charset="0"/>
                              <a:cs typeface="Lato" panose="020F0502020204030203" pitchFamily="34" charset="0"/>
                            </a:rPr>
                            <m:t>𝑅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en-US" b="0" i="0" dirty="0" smtClean="0">
                              <a:effectLst/>
                              <a:latin typeface="Cambria Math" panose="02040503050406030204" pitchFamily="18" charset="0"/>
                              <a:ea typeface="Lato" panose="020F0502020204030203" pitchFamily="34" charset="0"/>
                              <a:cs typeface="Lato" panose="020F0502020204030203" pitchFamily="34" charset="0"/>
                            </a:rPr>
                            <m:t>total</m:t>
                          </m:r>
                        </m:sub>
                      </m:sSub>
                      <m:r>
                        <a:rPr lang="en-US" b="0" i="1" dirty="0" smtClean="0">
                          <a:effectLst/>
                          <a:latin typeface="Cambria Math" panose="02040503050406030204" pitchFamily="18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m:t>=9 </m:t>
                      </m:r>
                      <m:r>
                        <m:rPr>
                          <m:nor/>
                        </m:rPr>
                        <a:rPr lang="en-US" b="0" i="0" dirty="0" smtClean="0">
                          <a:effectLst/>
                          <a:latin typeface="Cambria Math" panose="02040503050406030204" pitchFamily="18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m:t>A</m:t>
                      </m:r>
                      <m:r>
                        <a:rPr lang="en-US" b="0" i="1" dirty="0" smtClean="0">
                          <a:effectLst/>
                          <a:latin typeface="Cambria Math" panose="02040503050406030204" pitchFamily="18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m:t>×2 </m:t>
                      </m:r>
                      <m:r>
                        <m:rPr>
                          <m:sty m:val="p"/>
                        </m:rPr>
                        <a:rPr lang="en-US" b="0" i="0" dirty="0" smtClean="0">
                          <a:effectLst/>
                          <a:latin typeface="Cambria Math" panose="02040503050406030204" pitchFamily="18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m:t>Ω</m:t>
                      </m:r>
                      <m:r>
                        <a:rPr lang="en-US" b="0" i="1" dirty="0" smtClean="0">
                          <a:effectLst/>
                          <a:latin typeface="Cambria Math" panose="02040503050406030204" pitchFamily="18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m:t>=</m:t>
                      </m:r>
                      <m:r>
                        <a:rPr lang="en-US" b="1" i="1" dirty="0" smtClean="0">
                          <a:effectLst/>
                          <a:latin typeface="Cambria Math" panose="02040503050406030204" pitchFamily="18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m:t>𝟏𝟖</m:t>
                      </m:r>
                      <m:r>
                        <a:rPr lang="en-US" b="1" i="1" dirty="0" smtClean="0">
                          <a:effectLst/>
                          <a:latin typeface="Cambria Math" panose="02040503050406030204" pitchFamily="18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US" b="0" i="0" dirty="0" smtClean="0">
                          <a:effectLst/>
                          <a:latin typeface="Cambria Math" panose="02040503050406030204" pitchFamily="18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m:t>V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129" name="Google Shape;129;p17">
                <a:extLst>
                  <a:ext uri="{FF2B5EF4-FFF2-40B4-BE49-F238E27FC236}">
                    <a16:creationId xmlns:a16="http://schemas.microsoft.com/office/drawing/2014/main" id="{4DA68F86-27C4-62EB-0F77-3DA06DFD0ABC}"/>
                  </a:ext>
                </a:extLst>
              </p:cNvPr>
              <p:cNvSpPr txBox="1"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582930" y="1463040"/>
                <a:ext cx="6503670" cy="4482147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0" name="TextBox 39">
            <a:extLst>
              <a:ext uri="{FF2B5EF4-FFF2-40B4-BE49-F238E27FC236}">
                <a16:creationId xmlns:a16="http://schemas.microsoft.com/office/drawing/2014/main" id="{BC8384A1-5B73-7B2F-B5AC-5EFF1911AAC0}"/>
              </a:ext>
            </a:extLst>
          </p:cNvPr>
          <p:cNvSpPr txBox="1"/>
          <p:nvPr/>
        </p:nvSpPr>
        <p:spPr>
          <a:xfrm>
            <a:off x="7186566" y="3411151"/>
            <a:ext cx="37061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i="1" dirty="0">
                <a:latin typeface="Cambria Math" panose="02040503050406030204" pitchFamily="18" charset="0"/>
                <a:ea typeface="Cambria Math" panose="02040503050406030204" pitchFamily="18" charset="0"/>
              </a:rPr>
              <a:t>V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79AF7D38-CD3D-A0C0-6D39-E37FB724A051}"/>
              </a:ext>
            </a:extLst>
          </p:cNvPr>
          <p:cNvSpPr txBox="1"/>
          <p:nvPr/>
        </p:nvSpPr>
        <p:spPr>
          <a:xfrm>
            <a:off x="8480660" y="2233250"/>
            <a:ext cx="28405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i="1" dirty="0">
                <a:latin typeface="Cambria Math" panose="02040503050406030204" pitchFamily="18" charset="0"/>
                <a:ea typeface="Cambria Math" panose="02040503050406030204" pitchFamily="18" charset="0"/>
              </a:rPr>
              <a:t>I</a:t>
            </a:r>
          </a:p>
        </p:txBody>
      </p:sp>
      <p:cxnSp>
        <p:nvCxnSpPr>
          <p:cNvPr id="46" name="Straight Arrow Connector 45">
            <a:extLst>
              <a:ext uri="{FF2B5EF4-FFF2-40B4-BE49-F238E27FC236}">
                <a16:creationId xmlns:a16="http://schemas.microsoft.com/office/drawing/2014/main" id="{2C476360-9C3F-F81A-473F-F85E1288ACEA}"/>
              </a:ext>
            </a:extLst>
          </p:cNvPr>
          <p:cNvCxnSpPr>
            <a:cxnSpLocks/>
          </p:cNvCxnSpPr>
          <p:nvPr/>
        </p:nvCxnSpPr>
        <p:spPr>
          <a:xfrm>
            <a:off x="8904969" y="2501900"/>
            <a:ext cx="416498" cy="0"/>
          </a:xfrm>
          <a:prstGeom prst="straightConnector1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TextBox 48">
            <a:extLst>
              <a:ext uri="{FF2B5EF4-FFF2-40B4-BE49-F238E27FC236}">
                <a16:creationId xmlns:a16="http://schemas.microsoft.com/office/drawing/2014/main" id="{39DBDEAC-BE36-C17E-CD0F-DCF97C6CEC3F}"/>
              </a:ext>
            </a:extLst>
          </p:cNvPr>
          <p:cNvSpPr txBox="1"/>
          <p:nvPr/>
        </p:nvSpPr>
        <p:spPr>
          <a:xfrm>
            <a:off x="8982690" y="4678840"/>
            <a:ext cx="127631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i="1" dirty="0">
                <a:latin typeface="Cambria Math" panose="02040503050406030204" pitchFamily="18" charset="0"/>
                <a:ea typeface="Cambria Math" panose="02040503050406030204" pitchFamily="18" charset="0"/>
              </a:rPr>
              <a:t>R</a:t>
            </a:r>
            <a:r>
              <a:rPr lang="en-US" sz="2400" baseline="-25000" dirty="0">
                <a:latin typeface="Cambria Math" panose="02040503050406030204" pitchFamily="18" charset="0"/>
                <a:ea typeface="Cambria Math" panose="02040503050406030204" pitchFamily="18" charset="0"/>
              </a:rPr>
              <a:t>1 </a:t>
            </a:r>
            <a:r>
              <a:rPr lang="en-US" sz="2400" dirty="0">
                <a:latin typeface="Cambria Math" panose="02040503050406030204" pitchFamily="18" charset="0"/>
                <a:ea typeface="Cambria Math" panose="02040503050406030204" pitchFamily="18" charset="0"/>
              </a:rPr>
              <a:t>= 6 Ω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6109C9FA-A00B-33B9-2A50-FD777D276AF4}"/>
              </a:ext>
            </a:extLst>
          </p:cNvPr>
          <p:cNvSpPr txBox="1"/>
          <p:nvPr/>
        </p:nvSpPr>
        <p:spPr>
          <a:xfrm>
            <a:off x="10365785" y="4667135"/>
            <a:ext cx="127631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i="1" dirty="0">
                <a:latin typeface="Cambria Math" panose="02040503050406030204" pitchFamily="18" charset="0"/>
                <a:ea typeface="Cambria Math" panose="02040503050406030204" pitchFamily="18" charset="0"/>
              </a:rPr>
              <a:t>R</a:t>
            </a:r>
            <a:r>
              <a:rPr lang="en-US" sz="2400" baseline="-25000" dirty="0">
                <a:latin typeface="Cambria Math" panose="02040503050406030204" pitchFamily="18" charset="0"/>
                <a:ea typeface="Cambria Math" panose="02040503050406030204" pitchFamily="18" charset="0"/>
              </a:rPr>
              <a:t>2 </a:t>
            </a:r>
            <a:r>
              <a:rPr lang="en-US" sz="2400" dirty="0">
                <a:latin typeface="Cambria Math" panose="02040503050406030204" pitchFamily="18" charset="0"/>
                <a:ea typeface="Cambria Math" panose="02040503050406030204" pitchFamily="18" charset="0"/>
              </a:rPr>
              <a:t>= 3 Ω</a:t>
            </a:r>
          </a:p>
        </p:txBody>
      </p:sp>
      <p:sp>
        <p:nvSpPr>
          <p:cNvPr id="41" name="Text Placeholder 14">
            <a:extLst>
              <a:ext uri="{FF2B5EF4-FFF2-40B4-BE49-F238E27FC236}">
                <a16:creationId xmlns:a16="http://schemas.microsoft.com/office/drawing/2014/main" id="{0CBE52E7-263F-9A65-F4AD-678FDDD2CA93}"/>
              </a:ext>
            </a:extLst>
          </p:cNvPr>
          <p:cNvSpPr txBox="1">
            <a:spLocks/>
          </p:cNvSpPr>
          <p:nvPr/>
        </p:nvSpPr>
        <p:spPr>
          <a:xfrm>
            <a:off x="838200" y="6356351"/>
            <a:ext cx="4711700" cy="361950"/>
          </a:xfrm>
          <a:prstGeom prst="rect">
            <a:avLst/>
          </a:prstGeom>
        </p:spPr>
        <p:txBody>
          <a:bodyPr vert="horz" lIns="91440" tIns="45720" rIns="91440" bIns="45720" rtlCol="0">
            <a:normAutofit fontScale="55000" lnSpcReduction="20000"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2800" b="1" kern="1200">
                <a:solidFill>
                  <a:srgbClr val="10283A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2000" kern="120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2000" kern="120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2000" kern="120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2000" kern="120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0" dirty="0"/>
              <a:t>Resource 3: Key mathematical electrical principles</a:t>
            </a:r>
            <a:endParaRPr lang="en-GB" b="0" dirty="0"/>
          </a:p>
        </p:txBody>
      </p:sp>
      <p:sp>
        <p:nvSpPr>
          <p:cNvPr id="2" name="Text Placeholder 5">
            <a:extLst>
              <a:ext uri="{FF2B5EF4-FFF2-40B4-BE49-F238E27FC236}">
                <a16:creationId xmlns:a16="http://schemas.microsoft.com/office/drawing/2014/main" id="{39ED33F9-E57E-F13E-BDD2-BA17F5113EA9}"/>
              </a:ext>
            </a:extLst>
          </p:cNvPr>
          <p:cNvSpPr txBox="1">
            <a:spLocks/>
          </p:cNvSpPr>
          <p:nvPr/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ED7D31"/>
          </a:solidFill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Ohm’s Law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487B0070-31BD-CEB5-C65D-8822BB294B97}"/>
              </a:ext>
            </a:extLst>
          </p:cNvPr>
          <p:cNvGrpSpPr/>
          <p:nvPr/>
        </p:nvGrpSpPr>
        <p:grpSpPr>
          <a:xfrm>
            <a:off x="7747195" y="2768597"/>
            <a:ext cx="3339332" cy="1783473"/>
            <a:chOff x="7747195" y="2768597"/>
            <a:chExt cx="3339332" cy="1783473"/>
          </a:xfrm>
        </p:grpSpPr>
        <p:grpSp>
          <p:nvGrpSpPr>
            <p:cNvPr id="42" name="Group 41" descr="Diagram of a parallel circuit, with two separate loops. There is one battery for the circuit, next to which is the label 'V'.  There are two resistors - one on each loop. Below the resistor on the first loop is the following label - R1 =6Ω. Below the resistor on the first loop is the following label - R2 =3Ω">
              <a:extLst>
                <a:ext uri="{FF2B5EF4-FFF2-40B4-BE49-F238E27FC236}">
                  <a16:creationId xmlns:a16="http://schemas.microsoft.com/office/drawing/2014/main" id="{A033C5B7-15AA-69E4-1F83-4027C527178E}"/>
                </a:ext>
              </a:extLst>
            </p:cNvPr>
            <p:cNvGrpSpPr/>
            <p:nvPr/>
          </p:nvGrpSpPr>
          <p:grpSpPr>
            <a:xfrm>
              <a:off x="7747195" y="2768597"/>
              <a:ext cx="3183729" cy="1783473"/>
              <a:chOff x="7643825" y="3866444"/>
              <a:chExt cx="2260189" cy="1266122"/>
            </a:xfrm>
          </p:grpSpPr>
          <p:grpSp>
            <p:nvGrpSpPr>
              <p:cNvPr id="63" name="Group 62">
                <a:extLst>
                  <a:ext uri="{FF2B5EF4-FFF2-40B4-BE49-F238E27FC236}">
                    <a16:creationId xmlns:a16="http://schemas.microsoft.com/office/drawing/2014/main" id="{2EB38FFB-0388-4338-0D6D-F3C894C3F27F}"/>
                  </a:ext>
                </a:extLst>
              </p:cNvPr>
              <p:cNvGrpSpPr/>
              <p:nvPr/>
            </p:nvGrpSpPr>
            <p:grpSpPr>
              <a:xfrm>
                <a:off x="7643825" y="3866444"/>
                <a:ext cx="2260189" cy="1266122"/>
                <a:chOff x="7345619" y="2939344"/>
                <a:chExt cx="2260189" cy="1266122"/>
              </a:xfrm>
            </p:grpSpPr>
            <p:cxnSp>
              <p:nvCxnSpPr>
                <p:cNvPr id="131" name="Straight Connector 130">
                  <a:extLst>
                    <a:ext uri="{FF2B5EF4-FFF2-40B4-BE49-F238E27FC236}">
                      <a16:creationId xmlns:a16="http://schemas.microsoft.com/office/drawing/2014/main" id="{EC7DF0EF-035F-FCCF-0A68-A5E161CAE48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7594531" y="2941502"/>
                  <a:ext cx="1002401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132" name="Group 131">
                  <a:extLst>
                    <a:ext uri="{FF2B5EF4-FFF2-40B4-BE49-F238E27FC236}">
                      <a16:creationId xmlns:a16="http://schemas.microsoft.com/office/drawing/2014/main" id="{484C18CD-FD49-7972-B1E2-9320FD0C6A14}"/>
                    </a:ext>
                  </a:extLst>
                </p:cNvPr>
                <p:cNvGrpSpPr/>
                <p:nvPr/>
              </p:nvGrpSpPr>
              <p:grpSpPr>
                <a:xfrm rot="5400000">
                  <a:off x="7969927" y="3577998"/>
                  <a:ext cx="1254477" cy="460"/>
                  <a:chOff x="6757665" y="2341612"/>
                  <a:chExt cx="1254477" cy="460"/>
                </a:xfrm>
              </p:grpSpPr>
              <p:cxnSp>
                <p:nvCxnSpPr>
                  <p:cNvPr id="146" name="Straight Connector 145">
                    <a:extLst>
                      <a:ext uri="{FF2B5EF4-FFF2-40B4-BE49-F238E27FC236}">
                        <a16:creationId xmlns:a16="http://schemas.microsoft.com/office/drawing/2014/main" id="{C4E84C59-5B9D-5B21-0A6D-553981F3E538}"/>
                      </a:ext>
                    </a:extLst>
                  </p:cNvPr>
                  <p:cNvCxnSpPr/>
                  <p:nvPr/>
                </p:nvCxnSpPr>
                <p:spPr>
                  <a:xfrm>
                    <a:off x="7692965" y="2342072"/>
                    <a:ext cx="319177" cy="0"/>
                  </a:xfrm>
                  <a:prstGeom prst="line">
                    <a:avLst/>
                  </a:prstGeom>
                  <a:ln w="25400" cap="rnd"/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47" name="Straight Connector 146">
                    <a:extLst>
                      <a:ext uri="{FF2B5EF4-FFF2-40B4-BE49-F238E27FC236}">
                        <a16:creationId xmlns:a16="http://schemas.microsoft.com/office/drawing/2014/main" id="{6ADC3BAC-7AAB-86D5-DB82-0D27DC23DF6C}"/>
                      </a:ext>
                    </a:extLst>
                  </p:cNvPr>
                  <p:cNvCxnSpPr/>
                  <p:nvPr/>
                </p:nvCxnSpPr>
                <p:spPr>
                  <a:xfrm>
                    <a:off x="6757665" y="2341612"/>
                    <a:ext cx="319177" cy="0"/>
                  </a:xfrm>
                  <a:prstGeom prst="line">
                    <a:avLst/>
                  </a:prstGeom>
                  <a:ln w="25400" cap="rnd"/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133" name="Straight Connector 132">
                  <a:extLst>
                    <a:ext uri="{FF2B5EF4-FFF2-40B4-BE49-F238E27FC236}">
                      <a16:creationId xmlns:a16="http://schemas.microsoft.com/office/drawing/2014/main" id="{61E7407D-EC97-12DB-BC83-0F3F9DE43C8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7598325" y="4205204"/>
                  <a:ext cx="998607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134" name="Group 133">
                  <a:extLst>
                    <a:ext uri="{FF2B5EF4-FFF2-40B4-BE49-F238E27FC236}">
                      <a16:creationId xmlns:a16="http://schemas.microsoft.com/office/drawing/2014/main" id="{3E487DC8-AE0F-2583-1033-63F627C39849}"/>
                    </a:ext>
                  </a:extLst>
                </p:cNvPr>
                <p:cNvGrpSpPr/>
                <p:nvPr/>
              </p:nvGrpSpPr>
              <p:grpSpPr>
                <a:xfrm rot="5400000">
                  <a:off x="7031140" y="3253823"/>
                  <a:ext cx="1263958" cy="635000"/>
                  <a:chOff x="2834368" y="2324100"/>
                  <a:chExt cx="1263958" cy="635000"/>
                </a:xfrm>
              </p:grpSpPr>
              <p:grpSp>
                <p:nvGrpSpPr>
                  <p:cNvPr id="139" name="Group 138">
                    <a:extLst>
                      <a:ext uri="{FF2B5EF4-FFF2-40B4-BE49-F238E27FC236}">
                        <a16:creationId xmlns:a16="http://schemas.microsoft.com/office/drawing/2014/main" id="{B9FB163A-EDC6-EFCD-CF38-4C9CABB5E2FC}"/>
                      </a:ext>
                    </a:extLst>
                  </p:cNvPr>
                  <p:cNvGrpSpPr/>
                  <p:nvPr/>
                </p:nvGrpSpPr>
                <p:grpSpPr>
                  <a:xfrm>
                    <a:off x="2834368" y="2438400"/>
                    <a:ext cx="1263958" cy="520700"/>
                    <a:chOff x="2834368" y="2438400"/>
                    <a:chExt cx="1263958" cy="520700"/>
                  </a:xfrm>
                </p:grpSpPr>
                <p:cxnSp>
                  <p:nvCxnSpPr>
                    <p:cNvPr id="142" name="Straight Connector 141">
                      <a:extLst>
                        <a:ext uri="{FF2B5EF4-FFF2-40B4-BE49-F238E27FC236}">
                          <a16:creationId xmlns:a16="http://schemas.microsoft.com/office/drawing/2014/main" id="{4802620D-A701-3297-7BD2-2263183262B9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rot="16200000">
                      <a:off x="3099934" y="2439534"/>
                      <a:ext cx="0" cy="531132"/>
                    </a:xfrm>
                    <a:prstGeom prst="line">
                      <a:avLst/>
                    </a:prstGeom>
                    <a:ln w="25400" cap="rnd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43" name="Straight Connector 142">
                      <a:extLst>
                        <a:ext uri="{FF2B5EF4-FFF2-40B4-BE49-F238E27FC236}">
                          <a16:creationId xmlns:a16="http://schemas.microsoft.com/office/drawing/2014/main" id="{A933581A-D1C5-5786-CD25-7473B16D9DFD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rot="16200000">
                      <a:off x="3776363" y="2375443"/>
                      <a:ext cx="0" cy="643927"/>
                    </a:xfrm>
                    <a:prstGeom prst="line">
                      <a:avLst/>
                    </a:prstGeom>
                    <a:ln w="25400" cap="rnd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44" name="Straight Connector 143">
                      <a:extLst>
                        <a:ext uri="{FF2B5EF4-FFF2-40B4-BE49-F238E27FC236}">
                          <a16:creationId xmlns:a16="http://schemas.microsoft.com/office/drawing/2014/main" id="{9B372A24-5CB6-B17C-F5B1-CE97E3B716C7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3365500" y="2438400"/>
                      <a:ext cx="0" cy="520700"/>
                    </a:xfrm>
                    <a:prstGeom prst="line">
                      <a:avLst/>
                    </a:prstGeom>
                    <a:ln w="25400" cap="rnd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45" name="Straight Connector 144">
                      <a:extLst>
                        <a:ext uri="{FF2B5EF4-FFF2-40B4-BE49-F238E27FC236}">
                          <a16:creationId xmlns:a16="http://schemas.microsoft.com/office/drawing/2014/main" id="{D1F2370B-D521-7A38-10E7-A5DEA148826F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3454400" y="2565614"/>
                      <a:ext cx="0" cy="263585"/>
                    </a:xfrm>
                    <a:prstGeom prst="line">
                      <a:avLst/>
                    </a:prstGeom>
                    <a:ln w="25400" cap="rnd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sp>
                <p:nvSpPr>
                  <p:cNvPr id="140" name="TextBox 139">
                    <a:extLst>
                      <a:ext uri="{FF2B5EF4-FFF2-40B4-BE49-F238E27FC236}">
                        <a16:creationId xmlns:a16="http://schemas.microsoft.com/office/drawing/2014/main" id="{12895EF8-4B0D-4A9F-1F5E-3A7644848529}"/>
                      </a:ext>
                    </a:extLst>
                  </p:cNvPr>
                  <p:cNvSpPr txBox="1"/>
                  <p:nvPr/>
                </p:nvSpPr>
                <p:spPr>
                  <a:xfrm>
                    <a:off x="3092558" y="2324100"/>
                    <a:ext cx="300082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n-US" dirty="0"/>
                      <a:t>+</a:t>
                    </a:r>
                  </a:p>
                </p:txBody>
              </p:sp>
              <p:sp>
                <p:nvSpPr>
                  <p:cNvPr id="141" name="TextBox 140">
                    <a:extLst>
                      <a:ext uri="{FF2B5EF4-FFF2-40B4-BE49-F238E27FC236}">
                        <a16:creationId xmlns:a16="http://schemas.microsoft.com/office/drawing/2014/main" id="{E6B5AEB9-E58D-6E69-42CF-4836A9C0FB4E}"/>
                      </a:ext>
                    </a:extLst>
                  </p:cNvPr>
                  <p:cNvSpPr txBox="1"/>
                  <p:nvPr/>
                </p:nvSpPr>
                <p:spPr>
                  <a:xfrm>
                    <a:off x="3408485" y="2324100"/>
                    <a:ext cx="300082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n-US" dirty="0"/>
                      <a:t>–</a:t>
                    </a:r>
                  </a:p>
                </p:txBody>
              </p:sp>
            </p:grpSp>
            <p:cxnSp>
              <p:nvCxnSpPr>
                <p:cNvPr id="135" name="Straight Connector 134">
                  <a:extLst>
                    <a:ext uri="{FF2B5EF4-FFF2-40B4-BE49-F238E27FC236}">
                      <a16:creationId xmlns:a16="http://schemas.microsoft.com/office/drawing/2014/main" id="{98745E3D-5EFB-7747-2E50-CD3E59D418F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8592022" y="2939344"/>
                  <a:ext cx="1013783" cy="3794"/>
                </a:xfrm>
                <a:prstGeom prst="line">
                  <a:avLst/>
                </a:prstGeom>
                <a:ln w="25400" cap="rnd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136" name="Group 135">
                  <a:extLst>
                    <a:ext uri="{FF2B5EF4-FFF2-40B4-BE49-F238E27FC236}">
                      <a16:creationId xmlns:a16="http://schemas.microsoft.com/office/drawing/2014/main" id="{AD62AB1E-727A-E3EF-A7A1-BFCFACFC2D5E}"/>
                    </a:ext>
                  </a:extLst>
                </p:cNvPr>
                <p:cNvGrpSpPr/>
                <p:nvPr/>
              </p:nvGrpSpPr>
              <p:grpSpPr>
                <a:xfrm rot="5400000">
                  <a:off x="8978262" y="3575762"/>
                  <a:ext cx="1254477" cy="615"/>
                  <a:chOff x="6757665" y="2342072"/>
                  <a:chExt cx="1254477" cy="615"/>
                </a:xfrm>
              </p:grpSpPr>
              <p:cxnSp>
                <p:nvCxnSpPr>
                  <p:cNvPr id="137" name="Straight Connector 136">
                    <a:extLst>
                      <a:ext uri="{FF2B5EF4-FFF2-40B4-BE49-F238E27FC236}">
                        <a16:creationId xmlns:a16="http://schemas.microsoft.com/office/drawing/2014/main" id="{09510430-5F6F-E305-B87D-EF36B19415B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16200000">
                    <a:off x="7850851" y="2181395"/>
                    <a:ext cx="614" cy="321969"/>
                  </a:xfrm>
                  <a:prstGeom prst="line">
                    <a:avLst/>
                  </a:prstGeom>
                  <a:ln w="25400" cap="rnd"/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38" name="Straight Connector 137">
                    <a:extLst>
                      <a:ext uri="{FF2B5EF4-FFF2-40B4-BE49-F238E27FC236}">
                        <a16:creationId xmlns:a16="http://schemas.microsoft.com/office/drawing/2014/main" id="{7C0FF4D6-19EE-0976-B6A6-DEFB08AE1312}"/>
                      </a:ext>
                    </a:extLst>
                  </p:cNvPr>
                  <p:cNvCxnSpPr/>
                  <p:nvPr/>
                </p:nvCxnSpPr>
                <p:spPr>
                  <a:xfrm>
                    <a:off x="6757665" y="2342072"/>
                    <a:ext cx="319177" cy="0"/>
                  </a:xfrm>
                  <a:prstGeom prst="line">
                    <a:avLst/>
                  </a:prstGeom>
                  <a:ln w="25400" cap="rnd"/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</p:grpSp>
          </p:grpSp>
          <p:cxnSp>
            <p:nvCxnSpPr>
              <p:cNvPr id="130" name="Straight Connector 129">
                <a:extLst>
                  <a:ext uri="{FF2B5EF4-FFF2-40B4-BE49-F238E27FC236}">
                    <a16:creationId xmlns:a16="http://schemas.microsoft.com/office/drawing/2014/main" id="{4F5EC276-260D-A144-54EE-D2B7397C472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895138" y="5130403"/>
                <a:ext cx="1008873" cy="0"/>
              </a:xfrm>
              <a:prstGeom prst="line">
                <a:avLst/>
              </a:prstGeom>
              <a:ln w="25400" cap="rnd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4" name="Group 43">
              <a:extLst>
                <a:ext uri="{FF2B5EF4-FFF2-40B4-BE49-F238E27FC236}">
                  <a16:creationId xmlns:a16="http://schemas.microsoft.com/office/drawing/2014/main" id="{31DF425A-38C5-39BC-406C-ECD15C63F98D}"/>
                </a:ext>
              </a:extLst>
            </p:cNvPr>
            <p:cNvGrpSpPr/>
            <p:nvPr/>
          </p:nvGrpSpPr>
          <p:grpSpPr>
            <a:xfrm rot="5400000">
              <a:off x="8909835" y="3524044"/>
              <a:ext cx="1222429" cy="288985"/>
              <a:chOff x="3295685" y="2171587"/>
              <a:chExt cx="1222429" cy="288985"/>
            </a:xfrm>
          </p:grpSpPr>
          <p:grpSp>
            <p:nvGrpSpPr>
              <p:cNvPr id="56" name="Group 55" descr="Circuit diagram symbol for a resistor, shown as a continuous vertical zig-zag line with two horizontal connecting leads">
                <a:extLst>
                  <a:ext uri="{FF2B5EF4-FFF2-40B4-BE49-F238E27FC236}">
                    <a16:creationId xmlns:a16="http://schemas.microsoft.com/office/drawing/2014/main" id="{D38347EA-26C6-8D9F-BBB6-11AD5B20E015}"/>
                  </a:ext>
                </a:extLst>
              </p:cNvPr>
              <p:cNvGrpSpPr/>
              <p:nvPr/>
            </p:nvGrpSpPr>
            <p:grpSpPr>
              <a:xfrm>
                <a:off x="3295685" y="2171587"/>
                <a:ext cx="888023" cy="288985"/>
                <a:chOff x="6757665" y="2186795"/>
                <a:chExt cx="888023" cy="288985"/>
              </a:xfrm>
            </p:grpSpPr>
            <p:cxnSp>
              <p:nvCxnSpPr>
                <p:cNvPr id="58" name="Straight Connector 57">
                  <a:extLst>
                    <a:ext uri="{FF2B5EF4-FFF2-40B4-BE49-F238E27FC236}">
                      <a16:creationId xmlns:a16="http://schemas.microsoft.com/office/drawing/2014/main" id="{373AF28C-6BC9-1A35-423D-A9DED9719D9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7645688" y="2195422"/>
                  <a:ext cx="0" cy="280358"/>
                </a:xfrm>
                <a:prstGeom prst="line">
                  <a:avLst/>
                </a:prstGeom>
                <a:ln w="25400" cap="rnd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59" name="Straight Connector 58">
                  <a:extLst>
                    <a:ext uri="{FF2B5EF4-FFF2-40B4-BE49-F238E27FC236}">
                      <a16:creationId xmlns:a16="http://schemas.microsoft.com/office/drawing/2014/main" id="{BBC9A157-4E5A-FFB0-2A08-26D1910EC8F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7076842" y="2475780"/>
                  <a:ext cx="565349" cy="0"/>
                </a:xfrm>
                <a:prstGeom prst="line">
                  <a:avLst/>
                </a:prstGeom>
                <a:ln w="25400" cap="rnd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60" name="Straight Connector 59">
                  <a:extLst>
                    <a:ext uri="{FF2B5EF4-FFF2-40B4-BE49-F238E27FC236}">
                      <a16:creationId xmlns:a16="http://schemas.microsoft.com/office/drawing/2014/main" id="{5C7B3E47-0DC3-9252-77AE-795D0A8C085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7076842" y="2186795"/>
                  <a:ext cx="565349" cy="0"/>
                </a:xfrm>
                <a:prstGeom prst="line">
                  <a:avLst/>
                </a:prstGeom>
                <a:ln w="25400" cap="rnd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61" name="Straight Connector 60">
                  <a:extLst>
                    <a:ext uri="{FF2B5EF4-FFF2-40B4-BE49-F238E27FC236}">
                      <a16:creationId xmlns:a16="http://schemas.microsoft.com/office/drawing/2014/main" id="{8452BC5F-FE20-E45F-7ADA-F386BFD5217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7076842" y="2191108"/>
                  <a:ext cx="0" cy="284672"/>
                </a:xfrm>
                <a:prstGeom prst="line">
                  <a:avLst/>
                </a:prstGeom>
                <a:ln w="25400" cap="rnd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62" name="Straight Connector 61">
                  <a:extLst>
                    <a:ext uri="{FF2B5EF4-FFF2-40B4-BE49-F238E27FC236}">
                      <a16:creationId xmlns:a16="http://schemas.microsoft.com/office/drawing/2014/main" id="{AB529D2B-E8DE-BD59-D4BF-33850682E333}"/>
                    </a:ext>
                  </a:extLst>
                </p:cNvPr>
                <p:cNvCxnSpPr/>
                <p:nvPr/>
              </p:nvCxnSpPr>
              <p:spPr>
                <a:xfrm>
                  <a:off x="6757665" y="2342072"/>
                  <a:ext cx="319177" cy="0"/>
                </a:xfrm>
                <a:prstGeom prst="line">
                  <a:avLst/>
                </a:prstGeom>
                <a:ln w="25400" cap="rnd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57" name="Straight Connector 56">
                <a:extLst>
                  <a:ext uri="{FF2B5EF4-FFF2-40B4-BE49-F238E27FC236}">
                    <a16:creationId xmlns:a16="http://schemas.microsoft.com/office/drawing/2014/main" id="{2FAEF519-FEE4-033C-ED6F-8FD0B0EDB6F3}"/>
                  </a:ext>
                </a:extLst>
              </p:cNvPr>
              <p:cNvCxnSpPr/>
              <p:nvPr/>
            </p:nvCxnSpPr>
            <p:spPr>
              <a:xfrm>
                <a:off x="4198937" y="2327805"/>
                <a:ext cx="319177" cy="0"/>
              </a:xfrm>
              <a:prstGeom prst="line">
                <a:avLst/>
              </a:prstGeom>
              <a:ln w="25400" cap="rnd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45" name="Group 44">
              <a:extLst>
                <a:ext uri="{FF2B5EF4-FFF2-40B4-BE49-F238E27FC236}">
                  <a16:creationId xmlns:a16="http://schemas.microsoft.com/office/drawing/2014/main" id="{CFA13F07-FF5A-42FD-1084-ED37E802F56B}"/>
                </a:ext>
              </a:extLst>
            </p:cNvPr>
            <p:cNvGrpSpPr/>
            <p:nvPr/>
          </p:nvGrpSpPr>
          <p:grpSpPr>
            <a:xfrm rot="5400000">
              <a:off x="10330820" y="3516991"/>
              <a:ext cx="1222429" cy="288985"/>
              <a:chOff x="3295685" y="2171587"/>
              <a:chExt cx="1222429" cy="288985"/>
            </a:xfrm>
          </p:grpSpPr>
          <p:grpSp>
            <p:nvGrpSpPr>
              <p:cNvPr id="47" name="Group 46" descr="Circuit diagram symbol for a resistor, shown as a continuous vertical zig-zag line with two horizontal connecting leads">
                <a:extLst>
                  <a:ext uri="{FF2B5EF4-FFF2-40B4-BE49-F238E27FC236}">
                    <a16:creationId xmlns:a16="http://schemas.microsoft.com/office/drawing/2014/main" id="{35E4CC6C-2AC8-BD81-E103-339A14389750}"/>
                  </a:ext>
                </a:extLst>
              </p:cNvPr>
              <p:cNvGrpSpPr/>
              <p:nvPr/>
            </p:nvGrpSpPr>
            <p:grpSpPr>
              <a:xfrm>
                <a:off x="3295685" y="2171587"/>
                <a:ext cx="888023" cy="288985"/>
                <a:chOff x="6757665" y="2186795"/>
                <a:chExt cx="888023" cy="288985"/>
              </a:xfrm>
            </p:grpSpPr>
            <p:cxnSp>
              <p:nvCxnSpPr>
                <p:cNvPr id="50" name="Straight Connector 49">
                  <a:extLst>
                    <a:ext uri="{FF2B5EF4-FFF2-40B4-BE49-F238E27FC236}">
                      <a16:creationId xmlns:a16="http://schemas.microsoft.com/office/drawing/2014/main" id="{D43614D0-4696-3849-1CE4-A769C7BD1D5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7645688" y="2195422"/>
                  <a:ext cx="0" cy="280358"/>
                </a:xfrm>
                <a:prstGeom prst="line">
                  <a:avLst/>
                </a:prstGeom>
                <a:ln w="25400" cap="rnd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52" name="Straight Connector 51">
                  <a:extLst>
                    <a:ext uri="{FF2B5EF4-FFF2-40B4-BE49-F238E27FC236}">
                      <a16:creationId xmlns:a16="http://schemas.microsoft.com/office/drawing/2014/main" id="{B3D09074-865B-8B6D-E085-E30D6FB71D5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7076842" y="2475780"/>
                  <a:ext cx="565349" cy="0"/>
                </a:xfrm>
                <a:prstGeom prst="line">
                  <a:avLst/>
                </a:prstGeom>
                <a:ln w="25400" cap="rnd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53" name="Straight Connector 52">
                  <a:extLst>
                    <a:ext uri="{FF2B5EF4-FFF2-40B4-BE49-F238E27FC236}">
                      <a16:creationId xmlns:a16="http://schemas.microsoft.com/office/drawing/2014/main" id="{121D8407-53DA-C520-C797-461A4D768FC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7076842" y="2186795"/>
                  <a:ext cx="565349" cy="0"/>
                </a:xfrm>
                <a:prstGeom prst="line">
                  <a:avLst/>
                </a:prstGeom>
                <a:ln w="25400" cap="rnd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54" name="Straight Connector 53">
                  <a:extLst>
                    <a:ext uri="{FF2B5EF4-FFF2-40B4-BE49-F238E27FC236}">
                      <a16:creationId xmlns:a16="http://schemas.microsoft.com/office/drawing/2014/main" id="{99847124-DC99-A42C-BD3E-B6B3F9A1B3E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7076842" y="2191108"/>
                  <a:ext cx="0" cy="284672"/>
                </a:xfrm>
                <a:prstGeom prst="line">
                  <a:avLst/>
                </a:prstGeom>
                <a:ln w="25400" cap="rnd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55" name="Straight Connector 54">
                  <a:extLst>
                    <a:ext uri="{FF2B5EF4-FFF2-40B4-BE49-F238E27FC236}">
                      <a16:creationId xmlns:a16="http://schemas.microsoft.com/office/drawing/2014/main" id="{DF39402C-2D9E-61CB-4050-30B030A96B9D}"/>
                    </a:ext>
                  </a:extLst>
                </p:cNvPr>
                <p:cNvCxnSpPr/>
                <p:nvPr/>
              </p:nvCxnSpPr>
              <p:spPr>
                <a:xfrm>
                  <a:off x="6757665" y="2342072"/>
                  <a:ext cx="319177" cy="0"/>
                </a:xfrm>
                <a:prstGeom prst="line">
                  <a:avLst/>
                </a:prstGeom>
                <a:ln w="25400" cap="rnd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48" name="Straight Connector 47">
                <a:extLst>
                  <a:ext uri="{FF2B5EF4-FFF2-40B4-BE49-F238E27FC236}">
                    <a16:creationId xmlns:a16="http://schemas.microsoft.com/office/drawing/2014/main" id="{F0CBC235-F2A8-2965-F7D6-CA711638B466}"/>
                  </a:ext>
                </a:extLst>
              </p:cNvPr>
              <p:cNvCxnSpPr/>
              <p:nvPr/>
            </p:nvCxnSpPr>
            <p:spPr>
              <a:xfrm>
                <a:off x="4198937" y="2327805"/>
                <a:ext cx="319177" cy="0"/>
              </a:xfrm>
              <a:prstGeom prst="line">
                <a:avLst/>
              </a:prstGeom>
              <a:ln w="25400" cap="rnd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10998990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1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GB" dirty="0"/>
              <a:t>Ohm’s Law in a series circuit</a:t>
            </a:r>
            <a:endParaRPr dirty="0"/>
          </a:p>
        </p:txBody>
      </p:sp>
      <p:sp>
        <p:nvSpPr>
          <p:cNvPr id="135" name="Google Shape;129;p17">
            <a:extLst>
              <a:ext uri="{FF2B5EF4-FFF2-40B4-BE49-F238E27FC236}">
                <a16:creationId xmlns:a16="http://schemas.microsoft.com/office/drawing/2014/main" id="{6F5DF4B9-C4F8-73A2-5452-839411A23DAB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582930" y="1463040"/>
            <a:ext cx="6503670" cy="44821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0000" tIns="180000" rIns="180000" bIns="180000" anchor="t" anchorCtr="0">
            <a:normAutofit/>
          </a:bodyPr>
          <a:lstStyle/>
          <a:p>
            <a:pPr marL="114300" indent="0">
              <a:buClr>
                <a:srgbClr val="432673"/>
              </a:buClr>
              <a:buSzPts val="2400"/>
              <a:buNone/>
            </a:pPr>
            <a:r>
              <a:rPr lang="en-GB" dirty="0"/>
              <a:t>Consider the diagram. Work out the current in the circuit, to one decimal place.</a:t>
            </a:r>
          </a:p>
          <a:p>
            <a:pPr marL="114300" indent="0">
              <a:buClr>
                <a:srgbClr val="432673"/>
              </a:buClr>
              <a:buSzPts val="2400"/>
              <a:buNone/>
            </a:pPr>
            <a:endParaRPr lang="en-GB" dirty="0"/>
          </a:p>
          <a:p>
            <a:pPr marL="114300" indent="0">
              <a:buClr>
                <a:srgbClr val="432673"/>
              </a:buClr>
              <a:buSzPts val="2400"/>
              <a:buNone/>
            </a:pPr>
            <a:r>
              <a:rPr lang="en-GB" b="1" dirty="0"/>
              <a:t>Hint</a:t>
            </a:r>
            <a:r>
              <a:rPr lang="en-GB" dirty="0"/>
              <a:t>: first find the equivalent resistance of the circuit, then rearrange Ohm’s Law to make current the subject.</a:t>
            </a:r>
          </a:p>
        </p:txBody>
      </p:sp>
      <p:sp>
        <p:nvSpPr>
          <p:cNvPr id="4" name="Text Placeholder 14">
            <a:extLst>
              <a:ext uri="{FF2B5EF4-FFF2-40B4-BE49-F238E27FC236}">
                <a16:creationId xmlns:a16="http://schemas.microsoft.com/office/drawing/2014/main" id="{1D09CF6B-FEE6-B1B7-457B-B15C5F821796}"/>
              </a:ext>
            </a:extLst>
          </p:cNvPr>
          <p:cNvSpPr txBox="1">
            <a:spLocks/>
          </p:cNvSpPr>
          <p:nvPr/>
        </p:nvSpPr>
        <p:spPr>
          <a:xfrm>
            <a:off x="838200" y="6356351"/>
            <a:ext cx="4711700" cy="361950"/>
          </a:xfrm>
          <a:prstGeom prst="rect">
            <a:avLst/>
          </a:prstGeom>
        </p:spPr>
        <p:txBody>
          <a:bodyPr vert="horz" lIns="91440" tIns="45720" rIns="91440" bIns="45720" rtlCol="0">
            <a:normAutofit fontScale="55000" lnSpcReduction="20000"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2800" b="1" kern="1200">
                <a:solidFill>
                  <a:srgbClr val="10283A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2000" kern="120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2000" kern="120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2000" kern="120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2000" kern="120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0" dirty="0"/>
              <a:t>Resource 3: Key mathematical electrical principles</a:t>
            </a:r>
            <a:endParaRPr lang="en-GB" b="0" dirty="0"/>
          </a:p>
        </p:txBody>
      </p:sp>
      <p:sp>
        <p:nvSpPr>
          <p:cNvPr id="2" name="Text Placeholder 5">
            <a:extLst>
              <a:ext uri="{FF2B5EF4-FFF2-40B4-BE49-F238E27FC236}">
                <a16:creationId xmlns:a16="http://schemas.microsoft.com/office/drawing/2014/main" id="{F534A9FD-E53F-AB99-3842-5DAF2AEA30B8}"/>
              </a:ext>
            </a:extLst>
          </p:cNvPr>
          <p:cNvSpPr txBox="1">
            <a:spLocks/>
          </p:cNvSpPr>
          <p:nvPr/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ED7D31"/>
          </a:solidFill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Ohm’s Law</a:t>
            </a:r>
          </a:p>
        </p:txBody>
      </p:sp>
      <p:grpSp>
        <p:nvGrpSpPr>
          <p:cNvPr id="148" name="Group 147">
            <a:extLst>
              <a:ext uri="{FF2B5EF4-FFF2-40B4-BE49-F238E27FC236}">
                <a16:creationId xmlns:a16="http://schemas.microsoft.com/office/drawing/2014/main" id="{E9BCBEFC-7244-ADD2-E6C6-6A18C0C04DF6}"/>
              </a:ext>
            </a:extLst>
          </p:cNvPr>
          <p:cNvGrpSpPr/>
          <p:nvPr/>
        </p:nvGrpSpPr>
        <p:grpSpPr>
          <a:xfrm>
            <a:off x="7403980" y="2270577"/>
            <a:ext cx="4431023" cy="2651741"/>
            <a:chOff x="7403980" y="2270577"/>
            <a:chExt cx="4431023" cy="2651741"/>
          </a:xfrm>
        </p:grpSpPr>
        <p:grpSp>
          <p:nvGrpSpPr>
            <p:cNvPr id="136" name="Group 135" descr="Diagram of a series circuit - one continuous loop which features a battery, and three resistors. Next to the battery is the label - V = 230V.  Next to the first resistor are the following labels - R1 = 4Ω Next to the second resistor are the following labels - R2 = 5 Ω. Next to the third resistor are the following labels R3 = 6 Ω&#10; ">
              <a:extLst>
                <a:ext uri="{FF2B5EF4-FFF2-40B4-BE49-F238E27FC236}">
                  <a16:creationId xmlns:a16="http://schemas.microsoft.com/office/drawing/2014/main" id="{D7D85458-084F-F8EA-897D-8B38233ED445}"/>
                </a:ext>
              </a:extLst>
            </p:cNvPr>
            <p:cNvGrpSpPr/>
            <p:nvPr/>
          </p:nvGrpSpPr>
          <p:grpSpPr>
            <a:xfrm>
              <a:off x="7403980" y="2270577"/>
              <a:ext cx="4431023" cy="2651741"/>
              <a:chOff x="7561460" y="1683837"/>
              <a:chExt cx="4431023" cy="2651741"/>
            </a:xfrm>
          </p:grpSpPr>
          <p:grpSp>
            <p:nvGrpSpPr>
              <p:cNvPr id="6" name="Group 5">
                <a:extLst>
                  <a:ext uri="{FF2B5EF4-FFF2-40B4-BE49-F238E27FC236}">
                    <a16:creationId xmlns:a16="http://schemas.microsoft.com/office/drawing/2014/main" id="{7078E7C8-E77C-2562-C1ED-A906883B7ABD}"/>
                  </a:ext>
                </a:extLst>
              </p:cNvPr>
              <p:cNvGrpSpPr/>
              <p:nvPr/>
            </p:nvGrpSpPr>
            <p:grpSpPr>
              <a:xfrm rot="5400000">
                <a:off x="10002882" y="2949727"/>
                <a:ext cx="1254477" cy="0"/>
                <a:chOff x="6757665" y="2342072"/>
                <a:chExt cx="1254477" cy="0"/>
              </a:xfrm>
            </p:grpSpPr>
            <p:cxnSp>
              <p:nvCxnSpPr>
                <p:cNvPr id="37" name="Straight Connector 36">
                  <a:extLst>
                    <a:ext uri="{FF2B5EF4-FFF2-40B4-BE49-F238E27FC236}">
                      <a16:creationId xmlns:a16="http://schemas.microsoft.com/office/drawing/2014/main" id="{3BF18E77-41E2-279A-6FDA-7A2AA01EBE6D}"/>
                    </a:ext>
                  </a:extLst>
                </p:cNvPr>
                <p:cNvCxnSpPr/>
                <p:nvPr/>
              </p:nvCxnSpPr>
              <p:spPr>
                <a:xfrm>
                  <a:off x="7692965" y="2342072"/>
                  <a:ext cx="319177" cy="0"/>
                </a:xfrm>
                <a:prstGeom prst="line">
                  <a:avLst/>
                </a:prstGeom>
                <a:ln w="25400" cap="rnd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45" name="Straight Connector 44">
                  <a:extLst>
                    <a:ext uri="{FF2B5EF4-FFF2-40B4-BE49-F238E27FC236}">
                      <a16:creationId xmlns:a16="http://schemas.microsoft.com/office/drawing/2014/main" id="{A45853EE-253B-4070-00F1-552B9EBEACF0}"/>
                    </a:ext>
                  </a:extLst>
                </p:cNvPr>
                <p:cNvCxnSpPr/>
                <p:nvPr/>
              </p:nvCxnSpPr>
              <p:spPr>
                <a:xfrm>
                  <a:off x="6757665" y="2342072"/>
                  <a:ext cx="319177" cy="0"/>
                </a:xfrm>
                <a:prstGeom prst="line">
                  <a:avLst/>
                </a:prstGeom>
                <a:ln w="25400" cap="rnd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8" name="Straight Connector 7">
                <a:extLst>
                  <a:ext uri="{FF2B5EF4-FFF2-40B4-BE49-F238E27FC236}">
                    <a16:creationId xmlns:a16="http://schemas.microsoft.com/office/drawing/2014/main" id="{D4164368-9BDC-9C2D-2CCD-DB72989832F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810372" y="3576964"/>
                <a:ext cx="864461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9" name="Group 8">
                <a:extLst>
                  <a:ext uri="{FF2B5EF4-FFF2-40B4-BE49-F238E27FC236}">
                    <a16:creationId xmlns:a16="http://schemas.microsoft.com/office/drawing/2014/main" id="{017B2329-AF2B-05A7-4AE4-C8B90BF6F443}"/>
                  </a:ext>
                </a:extLst>
              </p:cNvPr>
              <p:cNvGrpSpPr/>
              <p:nvPr/>
            </p:nvGrpSpPr>
            <p:grpSpPr>
              <a:xfrm rot="5400000">
                <a:off x="7246981" y="2636965"/>
                <a:ext cx="1263958" cy="635000"/>
                <a:chOff x="2834368" y="2324100"/>
                <a:chExt cx="1263958" cy="635000"/>
              </a:xfrm>
            </p:grpSpPr>
            <p:grpSp>
              <p:nvGrpSpPr>
                <p:cNvPr id="29" name="Group 28">
                  <a:extLst>
                    <a:ext uri="{FF2B5EF4-FFF2-40B4-BE49-F238E27FC236}">
                      <a16:creationId xmlns:a16="http://schemas.microsoft.com/office/drawing/2014/main" id="{6912A8AB-7C14-005B-ACED-9DA7E13EE685}"/>
                    </a:ext>
                  </a:extLst>
                </p:cNvPr>
                <p:cNvGrpSpPr/>
                <p:nvPr/>
              </p:nvGrpSpPr>
              <p:grpSpPr>
                <a:xfrm>
                  <a:off x="2834368" y="2438400"/>
                  <a:ext cx="1263958" cy="520700"/>
                  <a:chOff x="2834368" y="2438400"/>
                  <a:chExt cx="1263958" cy="520700"/>
                </a:xfrm>
              </p:grpSpPr>
              <p:cxnSp>
                <p:nvCxnSpPr>
                  <p:cNvPr id="32" name="Straight Connector 31">
                    <a:extLst>
                      <a:ext uri="{FF2B5EF4-FFF2-40B4-BE49-F238E27FC236}">
                        <a16:creationId xmlns:a16="http://schemas.microsoft.com/office/drawing/2014/main" id="{E021CBC2-12EA-6525-FDD3-CDEBAA1BEE9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16200000">
                    <a:off x="3099934" y="2439534"/>
                    <a:ext cx="0" cy="531132"/>
                  </a:xfrm>
                  <a:prstGeom prst="line">
                    <a:avLst/>
                  </a:prstGeom>
                  <a:ln w="25400" cap="rnd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3" name="Straight Connector 32">
                    <a:extLst>
                      <a:ext uri="{FF2B5EF4-FFF2-40B4-BE49-F238E27FC236}">
                        <a16:creationId xmlns:a16="http://schemas.microsoft.com/office/drawing/2014/main" id="{5C4C9358-2EDF-60CE-E224-B1AA99C0FBA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16200000">
                    <a:off x="3776363" y="2375443"/>
                    <a:ext cx="0" cy="643927"/>
                  </a:xfrm>
                  <a:prstGeom prst="line">
                    <a:avLst/>
                  </a:prstGeom>
                  <a:ln w="25400" cap="rnd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4" name="Straight Connector 33">
                    <a:extLst>
                      <a:ext uri="{FF2B5EF4-FFF2-40B4-BE49-F238E27FC236}">
                        <a16:creationId xmlns:a16="http://schemas.microsoft.com/office/drawing/2014/main" id="{EDF46AC7-93F2-97C4-C1EF-03F4232BABD1}"/>
                      </a:ext>
                    </a:extLst>
                  </p:cNvPr>
                  <p:cNvCxnSpPr/>
                  <p:nvPr/>
                </p:nvCxnSpPr>
                <p:spPr>
                  <a:xfrm>
                    <a:off x="3365500" y="2438400"/>
                    <a:ext cx="0" cy="520700"/>
                  </a:xfrm>
                  <a:prstGeom prst="line">
                    <a:avLst/>
                  </a:prstGeom>
                  <a:ln w="25400" cap="rnd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5" name="Straight Connector 34">
                    <a:extLst>
                      <a:ext uri="{FF2B5EF4-FFF2-40B4-BE49-F238E27FC236}">
                        <a16:creationId xmlns:a16="http://schemas.microsoft.com/office/drawing/2014/main" id="{019AF77A-0C98-F029-1E84-1EC7846E18B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454400" y="2565614"/>
                    <a:ext cx="0" cy="263585"/>
                  </a:xfrm>
                  <a:prstGeom prst="line">
                    <a:avLst/>
                  </a:prstGeom>
                  <a:ln w="25400" cap="rnd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30" name="TextBox 29">
                  <a:extLst>
                    <a:ext uri="{FF2B5EF4-FFF2-40B4-BE49-F238E27FC236}">
                      <a16:creationId xmlns:a16="http://schemas.microsoft.com/office/drawing/2014/main" id="{824BD8FC-7628-927C-8CDF-69CA4679FCFE}"/>
                    </a:ext>
                  </a:extLst>
                </p:cNvPr>
                <p:cNvSpPr txBox="1"/>
                <p:nvPr/>
              </p:nvSpPr>
              <p:spPr>
                <a:xfrm>
                  <a:off x="3092558" y="2324100"/>
                  <a:ext cx="300082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dirty="0"/>
                    <a:t>+</a:t>
                  </a:r>
                </a:p>
              </p:txBody>
            </p:sp>
            <p:sp>
              <p:nvSpPr>
                <p:cNvPr id="31" name="TextBox 30">
                  <a:extLst>
                    <a:ext uri="{FF2B5EF4-FFF2-40B4-BE49-F238E27FC236}">
                      <a16:creationId xmlns:a16="http://schemas.microsoft.com/office/drawing/2014/main" id="{314F4892-DC53-A1C0-ACDA-B0F46834CB75}"/>
                    </a:ext>
                  </a:extLst>
                </p:cNvPr>
                <p:cNvSpPr txBox="1"/>
                <p:nvPr/>
              </p:nvSpPr>
              <p:spPr>
                <a:xfrm>
                  <a:off x="3408485" y="2324100"/>
                  <a:ext cx="300082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dirty="0"/>
                    <a:t>–</a:t>
                  </a:r>
                </a:p>
              </p:txBody>
            </p:sp>
          </p:grpSp>
          <p:grpSp>
            <p:nvGrpSpPr>
              <p:cNvPr id="10" name="Group 9">
                <a:extLst>
                  <a:ext uri="{FF2B5EF4-FFF2-40B4-BE49-F238E27FC236}">
                    <a16:creationId xmlns:a16="http://schemas.microsoft.com/office/drawing/2014/main" id="{53C70DFB-9DDE-416F-91B5-B1B09C7AE725}"/>
                  </a:ext>
                </a:extLst>
              </p:cNvPr>
              <p:cNvGrpSpPr/>
              <p:nvPr/>
            </p:nvGrpSpPr>
            <p:grpSpPr>
              <a:xfrm rot="10800000">
                <a:off x="8523963" y="3577817"/>
                <a:ext cx="1254477" cy="0"/>
                <a:chOff x="6757665" y="2342072"/>
                <a:chExt cx="1254477" cy="0"/>
              </a:xfrm>
            </p:grpSpPr>
            <p:cxnSp>
              <p:nvCxnSpPr>
                <p:cNvPr id="20" name="Straight Connector 19">
                  <a:extLst>
                    <a:ext uri="{FF2B5EF4-FFF2-40B4-BE49-F238E27FC236}">
                      <a16:creationId xmlns:a16="http://schemas.microsoft.com/office/drawing/2014/main" id="{B20293D8-3056-56B9-EF23-AE16F7EAF677}"/>
                    </a:ext>
                  </a:extLst>
                </p:cNvPr>
                <p:cNvCxnSpPr/>
                <p:nvPr/>
              </p:nvCxnSpPr>
              <p:spPr>
                <a:xfrm>
                  <a:off x="7692965" y="2342072"/>
                  <a:ext cx="319177" cy="0"/>
                </a:xfrm>
                <a:prstGeom prst="line">
                  <a:avLst/>
                </a:prstGeom>
                <a:ln w="25400" cap="rnd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28" name="Straight Connector 27">
                  <a:extLst>
                    <a:ext uri="{FF2B5EF4-FFF2-40B4-BE49-F238E27FC236}">
                      <a16:creationId xmlns:a16="http://schemas.microsoft.com/office/drawing/2014/main" id="{62D14D19-A752-A74C-AB3C-9C08A38C0319}"/>
                    </a:ext>
                  </a:extLst>
                </p:cNvPr>
                <p:cNvCxnSpPr/>
                <p:nvPr/>
              </p:nvCxnSpPr>
              <p:spPr>
                <a:xfrm>
                  <a:off x="6757665" y="2342072"/>
                  <a:ext cx="319177" cy="0"/>
                </a:xfrm>
                <a:prstGeom prst="line">
                  <a:avLst/>
                </a:prstGeom>
                <a:ln w="25400" cap="rnd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11" name="Straight Connector 10">
                <a:extLst>
                  <a:ext uri="{FF2B5EF4-FFF2-40B4-BE49-F238E27FC236}">
                    <a16:creationId xmlns:a16="http://schemas.microsoft.com/office/drawing/2014/main" id="{E5C8229D-E217-679B-1365-B6F2E873E84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765657" y="3576964"/>
                <a:ext cx="864461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4347C2C3-043D-E93A-2408-DC3EF2FDDEE4}"/>
                  </a:ext>
                </a:extLst>
              </p:cNvPr>
              <p:cNvSpPr txBox="1"/>
              <p:nvPr/>
            </p:nvSpPr>
            <p:spPr>
              <a:xfrm>
                <a:off x="8062594" y="2717880"/>
                <a:ext cx="1430200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i="1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V</a:t>
                </a:r>
                <a:r>
                  <a:rPr lang="en-US" sz="2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= 230V</a:t>
                </a:r>
              </a:p>
            </p:txBody>
          </p:sp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48CE39D4-F2EE-CEBA-4A9E-D0AF68BF8EB5}"/>
                  </a:ext>
                </a:extLst>
              </p:cNvPr>
              <p:cNvSpPr txBox="1"/>
              <p:nvPr/>
            </p:nvSpPr>
            <p:spPr>
              <a:xfrm>
                <a:off x="8501963" y="3873913"/>
                <a:ext cx="1298753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i="1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R</a:t>
                </a:r>
                <a:r>
                  <a:rPr lang="en-US" sz="2400" baseline="-250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3</a:t>
                </a:r>
                <a:r>
                  <a:rPr lang="en-US" sz="2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= 6 </a:t>
                </a:r>
                <a:r>
                  <a:rPr lang="en-US" sz="2400" dirty="0" err="1">
                    <a:latin typeface="Cambria Math" panose="02040503050406030204" pitchFamily="18" charset="0"/>
                    <a:ea typeface="Cambria Math" panose="02040503050406030204" pitchFamily="18" charset="0"/>
                  </a:rPr>
                  <a:t>Ω</a:t>
                </a:r>
                <a:endParaRPr lang="en-US" sz="2400" i="1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  <p:cxnSp>
            <p:nvCxnSpPr>
              <p:cNvPr id="46" name="Straight Connector 45">
                <a:extLst>
                  <a:ext uri="{FF2B5EF4-FFF2-40B4-BE49-F238E27FC236}">
                    <a16:creationId xmlns:a16="http://schemas.microsoft.com/office/drawing/2014/main" id="{4A2A3106-9DE2-AA2C-707D-5431A3918B8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810372" y="2321314"/>
                <a:ext cx="864461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Straight Connector 57">
                <a:extLst>
                  <a:ext uri="{FF2B5EF4-FFF2-40B4-BE49-F238E27FC236}">
                    <a16:creationId xmlns:a16="http://schemas.microsoft.com/office/drawing/2014/main" id="{47FB00FB-3092-5365-978A-3F4988A946E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765657" y="2321314"/>
                <a:ext cx="864461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9" name="TextBox 58">
                <a:extLst>
                  <a:ext uri="{FF2B5EF4-FFF2-40B4-BE49-F238E27FC236}">
                    <a16:creationId xmlns:a16="http://schemas.microsoft.com/office/drawing/2014/main" id="{4BC7773E-549F-C43B-DB99-3150F21F472B}"/>
                  </a:ext>
                </a:extLst>
              </p:cNvPr>
              <p:cNvSpPr txBox="1"/>
              <p:nvPr/>
            </p:nvSpPr>
            <p:spPr>
              <a:xfrm>
                <a:off x="8342540" y="1683837"/>
                <a:ext cx="1276311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i="1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R</a:t>
                </a:r>
                <a:r>
                  <a:rPr lang="en-US" sz="2400" baseline="-250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1</a:t>
                </a:r>
                <a:r>
                  <a:rPr lang="en-US" sz="2400" i="1" baseline="-250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:r>
                  <a:rPr lang="en-US" sz="2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= 4 </a:t>
                </a:r>
                <a:r>
                  <a:rPr lang="en-US" sz="2400" dirty="0" err="1">
                    <a:latin typeface="Cambria Math" panose="02040503050406030204" pitchFamily="18" charset="0"/>
                    <a:ea typeface="Cambria Math" panose="02040503050406030204" pitchFamily="18" charset="0"/>
                  </a:rPr>
                  <a:t>Ω</a:t>
                </a:r>
                <a:endParaRPr lang="en-US" sz="2400" i="1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  <p:sp>
            <p:nvSpPr>
              <p:cNvPr id="60" name="TextBox 59">
                <a:extLst>
                  <a:ext uri="{FF2B5EF4-FFF2-40B4-BE49-F238E27FC236}">
                    <a16:creationId xmlns:a16="http://schemas.microsoft.com/office/drawing/2014/main" id="{F5152420-3D1A-E35A-5013-7A59B71E8B5C}"/>
                  </a:ext>
                </a:extLst>
              </p:cNvPr>
              <p:cNvSpPr txBox="1"/>
              <p:nvPr/>
            </p:nvSpPr>
            <p:spPr>
              <a:xfrm>
                <a:off x="10716172" y="2718215"/>
                <a:ext cx="1276311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i="1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R</a:t>
                </a:r>
                <a:r>
                  <a:rPr lang="en-US" sz="2400" baseline="-250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2</a:t>
                </a:r>
                <a:r>
                  <a:rPr lang="en-US" sz="2400" i="1" baseline="-250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:r>
                  <a:rPr lang="en-US" sz="2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= 5 </a:t>
                </a:r>
                <a:r>
                  <a:rPr lang="en-US" sz="2400" dirty="0" err="1">
                    <a:latin typeface="Cambria Math" panose="02040503050406030204" pitchFamily="18" charset="0"/>
                    <a:ea typeface="Cambria Math" panose="02040503050406030204" pitchFamily="18" charset="0"/>
                  </a:rPr>
                  <a:t>Ω</a:t>
                </a:r>
                <a:endParaRPr lang="en-US" sz="2400" i="1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p:grp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FE205808-8107-6E1C-D16F-E93E659E5248}"/>
                </a:ext>
              </a:extLst>
            </p:cNvPr>
            <p:cNvGrpSpPr/>
            <p:nvPr/>
          </p:nvGrpSpPr>
          <p:grpSpPr>
            <a:xfrm>
              <a:off x="8389828" y="2752144"/>
              <a:ext cx="1222429" cy="288985"/>
              <a:chOff x="3295685" y="2171587"/>
              <a:chExt cx="1222429" cy="288985"/>
            </a:xfrm>
          </p:grpSpPr>
          <p:grpSp>
            <p:nvGrpSpPr>
              <p:cNvPr id="16" name="Group 15" descr="Circuit diagram symbol for a resistor, shown as a continuous vertical zig-zag line with two horizontal connecting leads">
                <a:extLst>
                  <a:ext uri="{FF2B5EF4-FFF2-40B4-BE49-F238E27FC236}">
                    <a16:creationId xmlns:a16="http://schemas.microsoft.com/office/drawing/2014/main" id="{468E54CA-DB04-BD1C-6D6A-F1979629DA78}"/>
                  </a:ext>
                </a:extLst>
              </p:cNvPr>
              <p:cNvGrpSpPr/>
              <p:nvPr/>
            </p:nvGrpSpPr>
            <p:grpSpPr>
              <a:xfrm>
                <a:off x="3295685" y="2171587"/>
                <a:ext cx="888023" cy="288985"/>
                <a:chOff x="6757665" y="2186795"/>
                <a:chExt cx="888023" cy="288985"/>
              </a:xfrm>
            </p:grpSpPr>
            <p:cxnSp>
              <p:nvCxnSpPr>
                <p:cNvPr id="18" name="Straight Connector 17">
                  <a:extLst>
                    <a:ext uri="{FF2B5EF4-FFF2-40B4-BE49-F238E27FC236}">
                      <a16:creationId xmlns:a16="http://schemas.microsoft.com/office/drawing/2014/main" id="{5C781D9C-113D-282E-1449-A89F97387E2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7645688" y="2195422"/>
                  <a:ext cx="0" cy="280358"/>
                </a:xfrm>
                <a:prstGeom prst="line">
                  <a:avLst/>
                </a:prstGeom>
                <a:ln w="25400" cap="rnd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61" name="Straight Connector 60">
                  <a:extLst>
                    <a:ext uri="{FF2B5EF4-FFF2-40B4-BE49-F238E27FC236}">
                      <a16:creationId xmlns:a16="http://schemas.microsoft.com/office/drawing/2014/main" id="{6D957B0E-48E9-DC75-5127-B04AFE27A94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7076842" y="2475780"/>
                  <a:ext cx="565349" cy="0"/>
                </a:xfrm>
                <a:prstGeom prst="line">
                  <a:avLst/>
                </a:prstGeom>
                <a:ln w="25400" cap="rnd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62" name="Straight Connector 61">
                  <a:extLst>
                    <a:ext uri="{FF2B5EF4-FFF2-40B4-BE49-F238E27FC236}">
                      <a16:creationId xmlns:a16="http://schemas.microsoft.com/office/drawing/2014/main" id="{1A119F8A-BD68-B99A-B2A9-50436F13F5B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7076842" y="2186795"/>
                  <a:ext cx="565349" cy="0"/>
                </a:xfrm>
                <a:prstGeom prst="line">
                  <a:avLst/>
                </a:prstGeom>
                <a:ln w="25400" cap="rnd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63" name="Straight Connector 62">
                  <a:extLst>
                    <a:ext uri="{FF2B5EF4-FFF2-40B4-BE49-F238E27FC236}">
                      <a16:creationId xmlns:a16="http://schemas.microsoft.com/office/drawing/2014/main" id="{94910ABB-3266-1E2D-FB5B-1634A21A12F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7076842" y="2191108"/>
                  <a:ext cx="0" cy="284672"/>
                </a:xfrm>
                <a:prstGeom prst="line">
                  <a:avLst/>
                </a:prstGeom>
                <a:ln w="25400" cap="rnd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129" name="Straight Connector 128">
                  <a:extLst>
                    <a:ext uri="{FF2B5EF4-FFF2-40B4-BE49-F238E27FC236}">
                      <a16:creationId xmlns:a16="http://schemas.microsoft.com/office/drawing/2014/main" id="{7D5697FD-02CA-E9C6-0775-7481F89B16EC}"/>
                    </a:ext>
                  </a:extLst>
                </p:cNvPr>
                <p:cNvCxnSpPr/>
                <p:nvPr/>
              </p:nvCxnSpPr>
              <p:spPr>
                <a:xfrm>
                  <a:off x="6757665" y="2342072"/>
                  <a:ext cx="319177" cy="0"/>
                </a:xfrm>
                <a:prstGeom prst="line">
                  <a:avLst/>
                </a:prstGeom>
                <a:ln w="25400" cap="rnd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17" name="Straight Connector 16">
                <a:extLst>
                  <a:ext uri="{FF2B5EF4-FFF2-40B4-BE49-F238E27FC236}">
                    <a16:creationId xmlns:a16="http://schemas.microsoft.com/office/drawing/2014/main" id="{2EEDCEB4-C473-98DF-7B7E-1847BBE3F8B1}"/>
                  </a:ext>
                </a:extLst>
              </p:cNvPr>
              <p:cNvCxnSpPr/>
              <p:nvPr/>
            </p:nvCxnSpPr>
            <p:spPr>
              <a:xfrm>
                <a:off x="4198937" y="2327805"/>
                <a:ext cx="319177" cy="0"/>
              </a:xfrm>
              <a:prstGeom prst="line">
                <a:avLst/>
              </a:prstGeom>
              <a:ln w="25400" cap="rnd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130" name="Group 129">
              <a:extLst>
                <a:ext uri="{FF2B5EF4-FFF2-40B4-BE49-F238E27FC236}">
                  <a16:creationId xmlns:a16="http://schemas.microsoft.com/office/drawing/2014/main" id="{0E177D77-C78A-D0BD-E279-D308F1F14A06}"/>
                </a:ext>
              </a:extLst>
            </p:cNvPr>
            <p:cNvGrpSpPr/>
            <p:nvPr/>
          </p:nvGrpSpPr>
          <p:grpSpPr>
            <a:xfrm rot="5400000">
              <a:off x="9871807" y="3407145"/>
              <a:ext cx="1222429" cy="288985"/>
              <a:chOff x="3295685" y="2171587"/>
              <a:chExt cx="1222429" cy="288985"/>
            </a:xfrm>
          </p:grpSpPr>
          <p:grpSp>
            <p:nvGrpSpPr>
              <p:cNvPr id="131" name="Group 130" descr="Circuit diagram symbol for a resistor, shown as a continuous vertical zig-zag line with two horizontal connecting leads">
                <a:extLst>
                  <a:ext uri="{FF2B5EF4-FFF2-40B4-BE49-F238E27FC236}">
                    <a16:creationId xmlns:a16="http://schemas.microsoft.com/office/drawing/2014/main" id="{07FF55D6-818C-857A-6832-A0FC7707E1D9}"/>
                  </a:ext>
                </a:extLst>
              </p:cNvPr>
              <p:cNvGrpSpPr/>
              <p:nvPr/>
            </p:nvGrpSpPr>
            <p:grpSpPr>
              <a:xfrm>
                <a:off x="3295685" y="2171587"/>
                <a:ext cx="888023" cy="288985"/>
                <a:chOff x="6757665" y="2186795"/>
                <a:chExt cx="888023" cy="288985"/>
              </a:xfrm>
            </p:grpSpPr>
            <p:cxnSp>
              <p:nvCxnSpPr>
                <p:cNvPr id="133" name="Straight Connector 132">
                  <a:extLst>
                    <a:ext uri="{FF2B5EF4-FFF2-40B4-BE49-F238E27FC236}">
                      <a16:creationId xmlns:a16="http://schemas.microsoft.com/office/drawing/2014/main" id="{18C8D453-5513-A9AF-8DF4-22FA98EB2DD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7645688" y="2195422"/>
                  <a:ext cx="0" cy="280358"/>
                </a:xfrm>
                <a:prstGeom prst="line">
                  <a:avLst/>
                </a:prstGeom>
                <a:ln w="25400" cap="rnd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134" name="Straight Connector 133">
                  <a:extLst>
                    <a:ext uri="{FF2B5EF4-FFF2-40B4-BE49-F238E27FC236}">
                      <a16:creationId xmlns:a16="http://schemas.microsoft.com/office/drawing/2014/main" id="{B1355A4B-623C-B0C8-C044-3F262A7C9A7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7076842" y="2475780"/>
                  <a:ext cx="565349" cy="0"/>
                </a:xfrm>
                <a:prstGeom prst="line">
                  <a:avLst/>
                </a:prstGeom>
                <a:ln w="25400" cap="rnd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137" name="Straight Connector 136">
                  <a:extLst>
                    <a:ext uri="{FF2B5EF4-FFF2-40B4-BE49-F238E27FC236}">
                      <a16:creationId xmlns:a16="http://schemas.microsoft.com/office/drawing/2014/main" id="{B5B733C7-281F-F394-5CC6-FC9D600833F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7076842" y="2186795"/>
                  <a:ext cx="565349" cy="0"/>
                </a:xfrm>
                <a:prstGeom prst="line">
                  <a:avLst/>
                </a:prstGeom>
                <a:ln w="25400" cap="rnd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138" name="Straight Connector 137">
                  <a:extLst>
                    <a:ext uri="{FF2B5EF4-FFF2-40B4-BE49-F238E27FC236}">
                      <a16:creationId xmlns:a16="http://schemas.microsoft.com/office/drawing/2014/main" id="{AF7760D1-ADBE-C739-BEA7-22909A3402B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7076842" y="2191108"/>
                  <a:ext cx="0" cy="284672"/>
                </a:xfrm>
                <a:prstGeom prst="line">
                  <a:avLst/>
                </a:prstGeom>
                <a:ln w="25400" cap="rnd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139" name="Straight Connector 138">
                  <a:extLst>
                    <a:ext uri="{FF2B5EF4-FFF2-40B4-BE49-F238E27FC236}">
                      <a16:creationId xmlns:a16="http://schemas.microsoft.com/office/drawing/2014/main" id="{E71B09E0-2EBD-0C1C-EC0F-F002B2E35327}"/>
                    </a:ext>
                  </a:extLst>
                </p:cNvPr>
                <p:cNvCxnSpPr/>
                <p:nvPr/>
              </p:nvCxnSpPr>
              <p:spPr>
                <a:xfrm>
                  <a:off x="6757665" y="2342072"/>
                  <a:ext cx="319177" cy="0"/>
                </a:xfrm>
                <a:prstGeom prst="line">
                  <a:avLst/>
                </a:prstGeom>
                <a:ln w="25400" cap="rnd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132" name="Straight Connector 131">
                <a:extLst>
                  <a:ext uri="{FF2B5EF4-FFF2-40B4-BE49-F238E27FC236}">
                    <a16:creationId xmlns:a16="http://schemas.microsoft.com/office/drawing/2014/main" id="{E9E3F757-C444-D45E-8DB9-51F4F6032C1B}"/>
                  </a:ext>
                </a:extLst>
              </p:cNvPr>
              <p:cNvCxnSpPr/>
              <p:nvPr/>
            </p:nvCxnSpPr>
            <p:spPr>
              <a:xfrm>
                <a:off x="4198937" y="2327805"/>
                <a:ext cx="319177" cy="0"/>
              </a:xfrm>
              <a:prstGeom prst="line">
                <a:avLst/>
              </a:prstGeom>
              <a:ln w="25400" cap="rnd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140" name="Group 139">
              <a:extLst>
                <a:ext uri="{FF2B5EF4-FFF2-40B4-BE49-F238E27FC236}">
                  <a16:creationId xmlns:a16="http://schemas.microsoft.com/office/drawing/2014/main" id="{BBAD6F27-5779-81F6-49E8-3A262E7AE923}"/>
                </a:ext>
              </a:extLst>
            </p:cNvPr>
            <p:cNvGrpSpPr/>
            <p:nvPr/>
          </p:nvGrpSpPr>
          <p:grpSpPr>
            <a:xfrm>
              <a:off x="8399192" y="4007772"/>
              <a:ext cx="1222429" cy="288985"/>
              <a:chOff x="3295685" y="2171587"/>
              <a:chExt cx="1222429" cy="288985"/>
            </a:xfrm>
          </p:grpSpPr>
          <p:grpSp>
            <p:nvGrpSpPr>
              <p:cNvPr id="141" name="Group 140" descr="Circuit diagram symbol for a resistor, shown as a continuous vertical zig-zag line with two horizontal connecting leads">
                <a:extLst>
                  <a:ext uri="{FF2B5EF4-FFF2-40B4-BE49-F238E27FC236}">
                    <a16:creationId xmlns:a16="http://schemas.microsoft.com/office/drawing/2014/main" id="{1AEA8D11-660A-5261-00CD-40DAF0D6DD1B}"/>
                  </a:ext>
                </a:extLst>
              </p:cNvPr>
              <p:cNvGrpSpPr/>
              <p:nvPr/>
            </p:nvGrpSpPr>
            <p:grpSpPr>
              <a:xfrm>
                <a:off x="3295685" y="2171587"/>
                <a:ext cx="888023" cy="288985"/>
                <a:chOff x="6757665" y="2186795"/>
                <a:chExt cx="888023" cy="288985"/>
              </a:xfrm>
            </p:grpSpPr>
            <p:cxnSp>
              <p:nvCxnSpPr>
                <p:cNvPr id="143" name="Straight Connector 142">
                  <a:extLst>
                    <a:ext uri="{FF2B5EF4-FFF2-40B4-BE49-F238E27FC236}">
                      <a16:creationId xmlns:a16="http://schemas.microsoft.com/office/drawing/2014/main" id="{13D6DAC7-0266-E569-EAFF-FDC7FCD1C2B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7645688" y="2195422"/>
                  <a:ext cx="0" cy="280358"/>
                </a:xfrm>
                <a:prstGeom prst="line">
                  <a:avLst/>
                </a:prstGeom>
                <a:ln w="25400" cap="rnd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144" name="Straight Connector 143">
                  <a:extLst>
                    <a:ext uri="{FF2B5EF4-FFF2-40B4-BE49-F238E27FC236}">
                      <a16:creationId xmlns:a16="http://schemas.microsoft.com/office/drawing/2014/main" id="{702E9FC6-EE8E-DD67-DD11-18ADF4A0951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7076842" y="2475780"/>
                  <a:ext cx="565349" cy="0"/>
                </a:xfrm>
                <a:prstGeom prst="line">
                  <a:avLst/>
                </a:prstGeom>
                <a:ln w="25400" cap="rnd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145" name="Straight Connector 144">
                  <a:extLst>
                    <a:ext uri="{FF2B5EF4-FFF2-40B4-BE49-F238E27FC236}">
                      <a16:creationId xmlns:a16="http://schemas.microsoft.com/office/drawing/2014/main" id="{0C1196CE-740E-23E9-311D-97250155757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7076842" y="2186795"/>
                  <a:ext cx="565349" cy="0"/>
                </a:xfrm>
                <a:prstGeom prst="line">
                  <a:avLst/>
                </a:prstGeom>
                <a:ln w="25400" cap="rnd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146" name="Straight Connector 145">
                  <a:extLst>
                    <a:ext uri="{FF2B5EF4-FFF2-40B4-BE49-F238E27FC236}">
                      <a16:creationId xmlns:a16="http://schemas.microsoft.com/office/drawing/2014/main" id="{8015A208-FE04-983D-064D-78CD76FE3FD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7076842" y="2191108"/>
                  <a:ext cx="0" cy="284672"/>
                </a:xfrm>
                <a:prstGeom prst="line">
                  <a:avLst/>
                </a:prstGeom>
                <a:ln w="25400" cap="rnd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147" name="Straight Connector 146">
                  <a:extLst>
                    <a:ext uri="{FF2B5EF4-FFF2-40B4-BE49-F238E27FC236}">
                      <a16:creationId xmlns:a16="http://schemas.microsoft.com/office/drawing/2014/main" id="{202D4CA3-C587-F324-D90C-579061B1D777}"/>
                    </a:ext>
                  </a:extLst>
                </p:cNvPr>
                <p:cNvCxnSpPr/>
                <p:nvPr/>
              </p:nvCxnSpPr>
              <p:spPr>
                <a:xfrm>
                  <a:off x="6757665" y="2342072"/>
                  <a:ext cx="319177" cy="0"/>
                </a:xfrm>
                <a:prstGeom prst="line">
                  <a:avLst/>
                </a:prstGeom>
                <a:ln w="25400" cap="rnd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142" name="Straight Connector 141">
                <a:extLst>
                  <a:ext uri="{FF2B5EF4-FFF2-40B4-BE49-F238E27FC236}">
                    <a16:creationId xmlns:a16="http://schemas.microsoft.com/office/drawing/2014/main" id="{1EB49CFC-D3E6-1306-17EA-94CD55483DA2}"/>
                  </a:ext>
                </a:extLst>
              </p:cNvPr>
              <p:cNvCxnSpPr/>
              <p:nvPr/>
            </p:nvCxnSpPr>
            <p:spPr>
              <a:xfrm>
                <a:off x="4198937" y="2327805"/>
                <a:ext cx="319177" cy="0"/>
              </a:xfrm>
              <a:prstGeom prst="line">
                <a:avLst/>
              </a:prstGeom>
              <a:ln w="25400" cap="rnd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7">
          <a:extLst>
            <a:ext uri="{FF2B5EF4-FFF2-40B4-BE49-F238E27FC236}">
              <a16:creationId xmlns:a16="http://schemas.microsoft.com/office/drawing/2014/main" id="{26C7EB25-CCD5-15D7-822A-6E43D2E010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17">
            <a:extLst>
              <a:ext uri="{FF2B5EF4-FFF2-40B4-BE49-F238E27FC236}">
                <a16:creationId xmlns:a16="http://schemas.microsoft.com/office/drawing/2014/main" id="{35F6A3FD-C9F5-3298-828E-ABB2EB4A3E16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lvl="0"/>
            <a:r>
              <a:rPr lang="en-GB" dirty="0"/>
              <a:t>Ohm’s law in a series circuit: </a:t>
            </a:r>
            <a:r>
              <a:rPr lang="en-GB" dirty="0">
                <a:solidFill>
                  <a:schemeClr val="accent1"/>
                </a:solidFill>
              </a:rPr>
              <a:t>Answer</a:t>
            </a:r>
            <a:endParaRPr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5" name="Google Shape;129;p17">
                <a:extLst>
                  <a:ext uri="{FF2B5EF4-FFF2-40B4-BE49-F238E27FC236}">
                    <a16:creationId xmlns:a16="http://schemas.microsoft.com/office/drawing/2014/main" id="{137629DF-06DA-B545-94AF-A5C2E40106DF}"/>
                  </a:ext>
                </a:extLst>
              </p:cNvPr>
              <p:cNvSpPr txBox="1">
                <a:spLocks noGrp="1"/>
              </p:cNvSpPr>
              <p:nvPr>
                <p:ph type="body" idx="1"/>
              </p:nvPr>
            </p:nvSpPr>
            <p:spPr>
              <a:xfrm>
                <a:off x="582930" y="1463040"/>
                <a:ext cx="6503670" cy="448214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180000" tIns="180000" rIns="180000" bIns="180000" anchor="t" anchorCtr="0">
                <a:normAutofit/>
              </a:bodyPr>
              <a:lstStyle/>
              <a:p>
                <a:pPr marL="114300" indent="0">
                  <a:buClr>
                    <a:srgbClr val="432673"/>
                  </a:buClr>
                  <a:buSzPts val="2400"/>
                  <a:buNone/>
                </a:pPr>
                <a:r>
                  <a:rPr lang="en-GB" dirty="0"/>
                  <a:t>Consider the diagram. Work out the current in the circuit, to one decimal place.</a:t>
                </a:r>
              </a:p>
              <a:p>
                <a:pPr marL="114300" indent="0">
                  <a:buClr>
                    <a:srgbClr val="432673"/>
                  </a:buClr>
                  <a:buSzPts val="2400"/>
                  <a:buNone/>
                </a:pPr>
                <a:endParaRPr lang="en-GB" dirty="0"/>
              </a:p>
              <a:p>
                <a:pPr marL="114300" indent="0">
                  <a:buClr>
                    <a:srgbClr val="432673"/>
                  </a:buClr>
                  <a:buSzPts val="2400"/>
                  <a:buNone/>
                </a:pPr>
                <a:r>
                  <a:rPr lang="en-GB" dirty="0"/>
                  <a:t>First find the equivalent resistance:</a:t>
                </a:r>
              </a:p>
              <a:p>
                <a:pPr marL="114300" indent="0">
                  <a:buClr>
                    <a:srgbClr val="432673"/>
                  </a:buClr>
                  <a:buSzPts val="2400"/>
                  <a:buNone/>
                </a:pPr>
                <a14:m>
                  <m:oMathPara xmlns:m="http://schemas.openxmlformats.org/officeDocument/2006/math">
                    <m:oMath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𝑅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en-US" b="0" i="0" smtClean="0">
                              <a:latin typeface="Cambria Math" panose="02040503050406030204" pitchFamily="18" charset="0"/>
                            </a:rPr>
                            <m:t>total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𝑅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𝑅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𝑅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=4+5+6=15 </m:t>
                      </m:r>
                      <m:r>
                        <m:rPr>
                          <m:sty m:val="p"/>
                        </m:rPr>
                        <a:rPr lang="en-US" b="0" i="0" smtClean="0">
                          <a:latin typeface="Cambria Math" panose="02040503050406030204" pitchFamily="18" charset="0"/>
                        </a:rPr>
                        <m:t>Ω</m:t>
                      </m:r>
                    </m:oMath>
                  </m:oMathPara>
                </a14:m>
                <a:endParaRPr lang="en-GB" dirty="0"/>
              </a:p>
              <a:p>
                <a:pPr marL="114300" indent="0">
                  <a:buClr>
                    <a:srgbClr val="432673"/>
                  </a:buClr>
                  <a:buSzPts val="2400"/>
                  <a:buNone/>
                </a:pPr>
                <a:endParaRPr lang="en-GB" dirty="0"/>
              </a:p>
              <a:p>
                <a:pPr marL="114300" indent="0">
                  <a:buClr>
                    <a:srgbClr val="432673"/>
                  </a:buClr>
                  <a:buSzPts val="2400"/>
                  <a:buNone/>
                </a:pPr>
                <a:r>
                  <a:rPr lang="en-GB" dirty="0"/>
                  <a:t>Use Ohm’s Law to calculate the current:</a:t>
                </a:r>
              </a:p>
              <a:p>
                <a:pPr marL="114300" indent="0" algn="ctr">
                  <a:buClr>
                    <a:srgbClr val="432673"/>
                  </a:buClr>
                  <a:buSzPts val="2400"/>
                  <a:buNone/>
                </a:pP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  <a:ea typeface="Lato" panose="020F0502020204030203" pitchFamily="34" charset="0"/>
                        <a:cs typeface="Lato" panose="020F0502020204030203" pitchFamily="34" charset="0"/>
                      </a:rPr>
                      <m:t>𝐼</m:t>
                    </m:r>
                    <m:r>
                      <a:rPr lang="en-US" i="1">
                        <a:latin typeface="Cambria Math" panose="02040503050406030204" pitchFamily="18" charset="0"/>
                        <a:ea typeface="Lato" panose="020F0502020204030203" pitchFamily="34" charset="0"/>
                        <a:cs typeface="Lato" panose="020F0502020204030203" pitchFamily="34" charset="0"/>
                      </a:rPr>
                      <m:t>=</m:t>
                    </m:r>
                    <m:f>
                      <m:fPr>
                        <m:ctrlPr>
                          <a:rPr lang="en-US" i="1">
                            <a:latin typeface="Cambria Math" panose="02040503050406030204" pitchFamily="18" charset="0"/>
                            <a:ea typeface="Lato" panose="020F0502020204030203" pitchFamily="34" charset="0"/>
                            <a:cs typeface="Lato" panose="020F0502020204030203" pitchFamily="34" charset="0"/>
                          </a:rPr>
                        </m:ctrlPr>
                      </m:fPr>
                      <m:num>
                        <m:r>
                          <a:rPr lang="en-US" i="1">
                            <a:latin typeface="Cambria Math" panose="02040503050406030204" pitchFamily="18" charset="0"/>
                            <a:ea typeface="Lato" panose="020F0502020204030203" pitchFamily="34" charset="0"/>
                            <a:cs typeface="Lato" panose="020F0502020204030203" pitchFamily="34" charset="0"/>
                          </a:rPr>
                          <m:t>𝑉</m:t>
                        </m:r>
                      </m:num>
                      <m:den>
                        <m:r>
                          <a:rPr lang="en-US" i="1">
                            <a:latin typeface="Cambria Math" panose="02040503050406030204" pitchFamily="18" charset="0"/>
                            <a:ea typeface="Lato" panose="020F0502020204030203" pitchFamily="34" charset="0"/>
                            <a:cs typeface="Lato" panose="020F0502020204030203" pitchFamily="34" charset="0"/>
                          </a:rPr>
                          <m:t>𝑅</m:t>
                        </m:r>
                      </m:den>
                    </m:f>
                    <m:r>
                      <a:rPr lang="en-US" b="0" i="1" smtClean="0">
                        <a:latin typeface="Cambria Math" panose="02040503050406030204" pitchFamily="18" charset="0"/>
                        <a:ea typeface="Lato" panose="020F0502020204030203" pitchFamily="34" charset="0"/>
                        <a:cs typeface="Lato" panose="020F0502020204030203" pitchFamily="34" charset="0"/>
                      </a:rPr>
                      <m:t>=</m:t>
                    </m:r>
                    <m:f>
                      <m:fPr>
                        <m:ctrlPr>
                          <a:rPr lang="en-US" b="0" i="1" smtClean="0">
                            <a:latin typeface="Cambria Math" panose="02040503050406030204" pitchFamily="18" charset="0"/>
                            <a:ea typeface="Lato" panose="020F0502020204030203" pitchFamily="34" charset="0"/>
                            <a:cs typeface="Lato" panose="020F0502020204030203" pitchFamily="34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  <a:ea typeface="Lato" panose="020F0502020204030203" pitchFamily="34" charset="0"/>
                            <a:cs typeface="Lato" panose="020F0502020204030203" pitchFamily="34" charset="0"/>
                          </a:rPr>
                          <m:t>230 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ea typeface="Lato" panose="020F0502020204030203" pitchFamily="34" charset="0"/>
                            <a:cs typeface="Lato" panose="020F0502020204030203" pitchFamily="34" charset="0"/>
                          </a:rPr>
                          <m:t>𝑉</m:t>
                        </m:r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  <a:ea typeface="Lato" panose="020F0502020204030203" pitchFamily="34" charset="0"/>
                            <a:cs typeface="Lato" panose="020F0502020204030203" pitchFamily="34" charset="0"/>
                          </a:rPr>
                          <m:t>15 </m:t>
                        </m:r>
                        <m:r>
                          <m:rPr>
                            <m:sty m:val="p"/>
                          </m:rPr>
                          <a:rPr lang="en-US" b="0" i="0" smtClean="0">
                            <a:latin typeface="Cambria Math" panose="02040503050406030204" pitchFamily="18" charset="0"/>
                            <a:ea typeface="Lato" panose="020F0502020204030203" pitchFamily="34" charset="0"/>
                            <a:cs typeface="Lato" panose="020F0502020204030203" pitchFamily="34" charset="0"/>
                          </a:rPr>
                          <m:t>Ω</m:t>
                        </m:r>
                      </m:den>
                    </m:f>
                    <m:r>
                      <a:rPr lang="en-US" b="0" i="1" smtClean="0">
                        <a:latin typeface="Cambria Math" panose="02040503050406030204" pitchFamily="18" charset="0"/>
                        <a:ea typeface="Lato" panose="020F0502020204030203" pitchFamily="34" charset="0"/>
                        <a:cs typeface="Lato" panose="020F0502020204030203" pitchFamily="34" charset="0"/>
                      </a:rPr>
                      <m:t>=</m:t>
                    </m:r>
                    <m:r>
                      <a:rPr lang="en-US" b="1" i="1" smtClean="0">
                        <a:latin typeface="Cambria Math" panose="02040503050406030204" pitchFamily="18" charset="0"/>
                        <a:ea typeface="Lato" panose="020F0502020204030203" pitchFamily="34" charset="0"/>
                        <a:cs typeface="Lato" panose="020F0502020204030203" pitchFamily="34" charset="0"/>
                      </a:rPr>
                      <m:t>𝟏𝟓</m:t>
                    </m:r>
                    <m:r>
                      <a:rPr lang="en-US" b="1" i="1" smtClean="0">
                        <a:latin typeface="Cambria Math" panose="02040503050406030204" pitchFamily="18" charset="0"/>
                        <a:ea typeface="Lato" panose="020F0502020204030203" pitchFamily="34" charset="0"/>
                        <a:cs typeface="Lato" panose="020F0502020204030203" pitchFamily="34" charset="0"/>
                      </a:rPr>
                      <m:t>.</m:t>
                    </m:r>
                    <m:r>
                      <a:rPr lang="en-US" b="1" i="1" smtClean="0">
                        <a:latin typeface="Cambria Math" panose="02040503050406030204" pitchFamily="18" charset="0"/>
                        <a:ea typeface="Lato" panose="020F0502020204030203" pitchFamily="34" charset="0"/>
                        <a:cs typeface="Lato" panose="020F0502020204030203" pitchFamily="34" charset="0"/>
                      </a:rPr>
                      <m:t>𝟑</m:t>
                    </m:r>
                    <m:r>
                      <a:rPr lang="en-US" b="1" i="1" smtClean="0">
                        <a:latin typeface="Cambria Math" panose="02040503050406030204" pitchFamily="18" charset="0"/>
                        <a:ea typeface="Lato" panose="020F0502020204030203" pitchFamily="34" charset="0"/>
                        <a:cs typeface="Lato" panose="020F0502020204030203" pitchFamily="34" charset="0"/>
                      </a:rPr>
                      <m:t> </m:t>
                    </m:r>
                    <m:r>
                      <a:rPr lang="en-US" b="1" i="0" smtClean="0">
                        <a:latin typeface="Cambria Math" panose="02040503050406030204" pitchFamily="18" charset="0"/>
                        <a:ea typeface="Lato" panose="020F0502020204030203" pitchFamily="34" charset="0"/>
                        <a:cs typeface="Lato" panose="020F0502020204030203" pitchFamily="34" charset="0"/>
                      </a:rPr>
                      <m:t>𝐀</m:t>
                    </m:r>
                    <m:r>
                      <a:rPr lang="en-US" b="1" i="0" smtClean="0">
                        <a:latin typeface="Cambria Math" panose="02040503050406030204" pitchFamily="18" charset="0"/>
                        <a:ea typeface="Lato" panose="020F0502020204030203" pitchFamily="34" charset="0"/>
                        <a:cs typeface="Lato" panose="020F0502020204030203" pitchFamily="34" charset="0"/>
                      </a:rPr>
                      <m:t> (</m:t>
                    </m:r>
                    <m:r>
                      <a:rPr lang="en-US" b="1" i="0" smtClean="0">
                        <a:latin typeface="Cambria Math" panose="02040503050406030204" pitchFamily="18" charset="0"/>
                        <a:ea typeface="Lato" panose="020F0502020204030203" pitchFamily="34" charset="0"/>
                        <a:cs typeface="Lato" panose="020F0502020204030203" pitchFamily="34" charset="0"/>
                      </a:rPr>
                      <m:t>𝟏</m:t>
                    </m:r>
                    <m:r>
                      <a:rPr lang="en-US" b="1" i="0" smtClean="0">
                        <a:latin typeface="Cambria Math" panose="02040503050406030204" pitchFamily="18" charset="0"/>
                        <a:ea typeface="Lato" panose="020F0502020204030203" pitchFamily="34" charset="0"/>
                        <a:cs typeface="Lato" panose="020F0502020204030203" pitchFamily="34" charset="0"/>
                      </a:rPr>
                      <m:t> </m:t>
                    </m:r>
                    <m:r>
                      <a:rPr lang="en-US" b="1" i="0" smtClean="0">
                        <a:latin typeface="Cambria Math" panose="02040503050406030204" pitchFamily="18" charset="0"/>
                        <a:ea typeface="Lato" panose="020F0502020204030203" pitchFamily="34" charset="0"/>
                        <a:cs typeface="Lato" panose="020F0502020204030203" pitchFamily="34" charset="0"/>
                      </a:rPr>
                      <m:t>𝐝</m:t>
                    </m:r>
                    <m:r>
                      <a:rPr lang="en-US" b="1" i="0" smtClean="0">
                        <a:latin typeface="Cambria Math" panose="02040503050406030204" pitchFamily="18" charset="0"/>
                        <a:ea typeface="Lato" panose="020F0502020204030203" pitchFamily="34" charset="0"/>
                        <a:cs typeface="Lato" panose="020F0502020204030203" pitchFamily="34" charset="0"/>
                      </a:rPr>
                      <m:t>.</m:t>
                    </m:r>
                    <m:r>
                      <a:rPr lang="en-US" b="1" i="0" smtClean="0">
                        <a:latin typeface="Cambria Math" panose="02040503050406030204" pitchFamily="18" charset="0"/>
                        <a:ea typeface="Lato" panose="020F0502020204030203" pitchFamily="34" charset="0"/>
                        <a:cs typeface="Lato" panose="020F0502020204030203" pitchFamily="34" charset="0"/>
                      </a:rPr>
                      <m:t>𝐩</m:t>
                    </m:r>
                    <m:r>
                      <a:rPr lang="en-US" b="1" i="0" smtClean="0">
                        <a:latin typeface="Cambria Math" panose="02040503050406030204" pitchFamily="18" charset="0"/>
                        <a:ea typeface="Lato" panose="020F0502020204030203" pitchFamily="34" charset="0"/>
                        <a:cs typeface="Lato" panose="020F0502020204030203" pitchFamily="34" charset="0"/>
                      </a:rPr>
                      <m:t>.)</m:t>
                    </m:r>
                  </m:oMath>
                </a14:m>
                <a:r>
                  <a:rPr lang="en-GB" b="1" dirty="0">
                    <a:ea typeface="Lato" panose="020F0502020204030203" pitchFamily="34" charset="0"/>
                    <a:cs typeface="Lato" panose="020F0502020204030203" pitchFamily="34" charset="0"/>
                  </a:rPr>
                  <a:t> </a:t>
                </a:r>
              </a:p>
            </p:txBody>
          </p:sp>
        </mc:Choice>
        <mc:Fallback xmlns="">
          <p:sp>
            <p:nvSpPr>
              <p:cNvPr id="135" name="Google Shape;129;p17">
                <a:extLst>
                  <a:ext uri="{FF2B5EF4-FFF2-40B4-BE49-F238E27FC236}">
                    <a16:creationId xmlns:a16="http://schemas.microsoft.com/office/drawing/2014/main" id="{137629DF-06DA-B545-94AF-A5C2E40106DF}"/>
                  </a:ext>
                </a:extLst>
              </p:cNvPr>
              <p:cNvSpPr txBox="1"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582930" y="1463040"/>
                <a:ext cx="6503670" cy="4482147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ext Placeholder 14">
            <a:extLst>
              <a:ext uri="{FF2B5EF4-FFF2-40B4-BE49-F238E27FC236}">
                <a16:creationId xmlns:a16="http://schemas.microsoft.com/office/drawing/2014/main" id="{71A532D6-B1B1-FA40-B139-ABD500104384}"/>
              </a:ext>
            </a:extLst>
          </p:cNvPr>
          <p:cNvSpPr txBox="1">
            <a:spLocks/>
          </p:cNvSpPr>
          <p:nvPr/>
        </p:nvSpPr>
        <p:spPr>
          <a:xfrm>
            <a:off x="838200" y="6356351"/>
            <a:ext cx="4711700" cy="361950"/>
          </a:xfrm>
          <a:prstGeom prst="rect">
            <a:avLst/>
          </a:prstGeom>
        </p:spPr>
        <p:txBody>
          <a:bodyPr vert="horz" lIns="91440" tIns="45720" rIns="91440" bIns="45720" rtlCol="0">
            <a:normAutofit fontScale="55000" lnSpcReduction="20000"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2800" b="1" kern="1200">
                <a:solidFill>
                  <a:srgbClr val="10283A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2000" kern="120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2000" kern="120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2000" kern="120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2000" kern="120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0" dirty="0"/>
              <a:t>Resource 3: Key mathematical electrical principles</a:t>
            </a:r>
            <a:endParaRPr lang="en-GB" b="0" dirty="0"/>
          </a:p>
        </p:txBody>
      </p:sp>
      <p:sp>
        <p:nvSpPr>
          <p:cNvPr id="2" name="Text Placeholder 5">
            <a:extLst>
              <a:ext uri="{FF2B5EF4-FFF2-40B4-BE49-F238E27FC236}">
                <a16:creationId xmlns:a16="http://schemas.microsoft.com/office/drawing/2014/main" id="{55F6DD55-B3C6-9D97-3477-CF1CC20E7DAD}"/>
              </a:ext>
            </a:extLst>
          </p:cNvPr>
          <p:cNvSpPr txBox="1">
            <a:spLocks/>
          </p:cNvSpPr>
          <p:nvPr/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ED7D31"/>
          </a:solidFill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Ohm’s Law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BDB52F20-AB10-F30D-7140-6D9AA03B002F}"/>
              </a:ext>
            </a:extLst>
          </p:cNvPr>
          <p:cNvGrpSpPr/>
          <p:nvPr/>
        </p:nvGrpSpPr>
        <p:grpSpPr>
          <a:xfrm>
            <a:off x="7403980" y="2270577"/>
            <a:ext cx="4431023" cy="2651741"/>
            <a:chOff x="7403980" y="2270577"/>
            <a:chExt cx="4431023" cy="2651741"/>
          </a:xfrm>
        </p:grpSpPr>
        <p:grpSp>
          <p:nvGrpSpPr>
            <p:cNvPr id="5" name="Group 4" descr="Diagram of a series circuit - one continuous loop which features a battery, and three resistors. Next to the battery is the label - V = 230V.  Next to the first resistor are the following labels - R1 = 4Ω Next to the second resistor are the following labels - R2 = 5 Ω. Next to the third resistor are the following labels R3 = 6 Ω&#10; ">
              <a:extLst>
                <a:ext uri="{FF2B5EF4-FFF2-40B4-BE49-F238E27FC236}">
                  <a16:creationId xmlns:a16="http://schemas.microsoft.com/office/drawing/2014/main" id="{629E5DAF-C7B9-CD97-FA53-303636E67A2B}"/>
                </a:ext>
              </a:extLst>
            </p:cNvPr>
            <p:cNvGrpSpPr/>
            <p:nvPr/>
          </p:nvGrpSpPr>
          <p:grpSpPr>
            <a:xfrm>
              <a:off x="7403980" y="2270577"/>
              <a:ext cx="4431023" cy="2651741"/>
              <a:chOff x="7561460" y="1683837"/>
              <a:chExt cx="4431023" cy="2651741"/>
            </a:xfrm>
          </p:grpSpPr>
          <p:grpSp>
            <p:nvGrpSpPr>
              <p:cNvPr id="146" name="Group 145">
                <a:extLst>
                  <a:ext uri="{FF2B5EF4-FFF2-40B4-BE49-F238E27FC236}">
                    <a16:creationId xmlns:a16="http://schemas.microsoft.com/office/drawing/2014/main" id="{C62BCBA5-9831-4517-8309-E8825FC5BC81}"/>
                  </a:ext>
                </a:extLst>
              </p:cNvPr>
              <p:cNvGrpSpPr/>
              <p:nvPr/>
            </p:nvGrpSpPr>
            <p:grpSpPr>
              <a:xfrm rot="5400000">
                <a:off x="10002882" y="2949727"/>
                <a:ext cx="1254477" cy="0"/>
                <a:chOff x="6757665" y="2342072"/>
                <a:chExt cx="1254477" cy="0"/>
              </a:xfrm>
            </p:grpSpPr>
            <p:cxnSp>
              <p:nvCxnSpPr>
                <p:cNvPr id="166" name="Straight Connector 165">
                  <a:extLst>
                    <a:ext uri="{FF2B5EF4-FFF2-40B4-BE49-F238E27FC236}">
                      <a16:creationId xmlns:a16="http://schemas.microsoft.com/office/drawing/2014/main" id="{D16E5EF2-89B8-8A2E-5F99-1D71BAD2E9CA}"/>
                    </a:ext>
                  </a:extLst>
                </p:cNvPr>
                <p:cNvCxnSpPr/>
                <p:nvPr/>
              </p:nvCxnSpPr>
              <p:spPr>
                <a:xfrm>
                  <a:off x="7692965" y="2342072"/>
                  <a:ext cx="319177" cy="0"/>
                </a:xfrm>
                <a:prstGeom prst="line">
                  <a:avLst/>
                </a:prstGeom>
                <a:ln w="25400" cap="rnd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167" name="Straight Connector 166">
                  <a:extLst>
                    <a:ext uri="{FF2B5EF4-FFF2-40B4-BE49-F238E27FC236}">
                      <a16:creationId xmlns:a16="http://schemas.microsoft.com/office/drawing/2014/main" id="{F77D6057-C604-50F5-15E5-8A752E7FAC4E}"/>
                    </a:ext>
                  </a:extLst>
                </p:cNvPr>
                <p:cNvCxnSpPr/>
                <p:nvPr/>
              </p:nvCxnSpPr>
              <p:spPr>
                <a:xfrm>
                  <a:off x="6757665" y="2342072"/>
                  <a:ext cx="319177" cy="0"/>
                </a:xfrm>
                <a:prstGeom prst="line">
                  <a:avLst/>
                </a:prstGeom>
                <a:ln w="25400" cap="rnd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147" name="Straight Connector 146">
                <a:extLst>
                  <a:ext uri="{FF2B5EF4-FFF2-40B4-BE49-F238E27FC236}">
                    <a16:creationId xmlns:a16="http://schemas.microsoft.com/office/drawing/2014/main" id="{CEE2D60B-493B-46DA-B5F8-21A7ABD267B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810372" y="3576964"/>
                <a:ext cx="864461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48" name="Group 147">
                <a:extLst>
                  <a:ext uri="{FF2B5EF4-FFF2-40B4-BE49-F238E27FC236}">
                    <a16:creationId xmlns:a16="http://schemas.microsoft.com/office/drawing/2014/main" id="{99CAF2CA-EDAD-398A-A784-B040EB717250}"/>
                  </a:ext>
                </a:extLst>
              </p:cNvPr>
              <p:cNvGrpSpPr/>
              <p:nvPr/>
            </p:nvGrpSpPr>
            <p:grpSpPr>
              <a:xfrm rot="5400000">
                <a:off x="7246981" y="2636965"/>
                <a:ext cx="1263958" cy="635000"/>
                <a:chOff x="2834368" y="2324100"/>
                <a:chExt cx="1263958" cy="635000"/>
              </a:xfrm>
            </p:grpSpPr>
            <p:grpSp>
              <p:nvGrpSpPr>
                <p:cNvPr id="159" name="Group 158">
                  <a:extLst>
                    <a:ext uri="{FF2B5EF4-FFF2-40B4-BE49-F238E27FC236}">
                      <a16:creationId xmlns:a16="http://schemas.microsoft.com/office/drawing/2014/main" id="{0A84F729-9EC2-832D-766B-F25D333ECEF1}"/>
                    </a:ext>
                  </a:extLst>
                </p:cNvPr>
                <p:cNvGrpSpPr/>
                <p:nvPr/>
              </p:nvGrpSpPr>
              <p:grpSpPr>
                <a:xfrm>
                  <a:off x="2834368" y="2438400"/>
                  <a:ext cx="1263958" cy="520700"/>
                  <a:chOff x="2834368" y="2438400"/>
                  <a:chExt cx="1263958" cy="520700"/>
                </a:xfrm>
              </p:grpSpPr>
              <p:cxnSp>
                <p:nvCxnSpPr>
                  <p:cNvPr id="162" name="Straight Connector 161">
                    <a:extLst>
                      <a:ext uri="{FF2B5EF4-FFF2-40B4-BE49-F238E27FC236}">
                        <a16:creationId xmlns:a16="http://schemas.microsoft.com/office/drawing/2014/main" id="{5C68F849-6C3D-8FE2-18E8-EE8C52069DD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16200000">
                    <a:off x="3099934" y="2439534"/>
                    <a:ext cx="0" cy="531132"/>
                  </a:xfrm>
                  <a:prstGeom prst="line">
                    <a:avLst/>
                  </a:prstGeom>
                  <a:ln w="25400" cap="rnd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3" name="Straight Connector 162">
                    <a:extLst>
                      <a:ext uri="{FF2B5EF4-FFF2-40B4-BE49-F238E27FC236}">
                        <a16:creationId xmlns:a16="http://schemas.microsoft.com/office/drawing/2014/main" id="{D1A69EA6-DC92-FCD4-A94E-CA1320F2FBA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16200000">
                    <a:off x="3776363" y="2375443"/>
                    <a:ext cx="0" cy="643927"/>
                  </a:xfrm>
                  <a:prstGeom prst="line">
                    <a:avLst/>
                  </a:prstGeom>
                  <a:ln w="25400" cap="rnd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4" name="Straight Connector 163">
                    <a:extLst>
                      <a:ext uri="{FF2B5EF4-FFF2-40B4-BE49-F238E27FC236}">
                        <a16:creationId xmlns:a16="http://schemas.microsoft.com/office/drawing/2014/main" id="{2982DC38-8F3B-3580-52B6-673267035C77}"/>
                      </a:ext>
                    </a:extLst>
                  </p:cNvPr>
                  <p:cNvCxnSpPr/>
                  <p:nvPr/>
                </p:nvCxnSpPr>
                <p:spPr>
                  <a:xfrm>
                    <a:off x="3365500" y="2438400"/>
                    <a:ext cx="0" cy="520700"/>
                  </a:xfrm>
                  <a:prstGeom prst="line">
                    <a:avLst/>
                  </a:prstGeom>
                  <a:ln w="25400" cap="rnd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5" name="Straight Connector 164">
                    <a:extLst>
                      <a:ext uri="{FF2B5EF4-FFF2-40B4-BE49-F238E27FC236}">
                        <a16:creationId xmlns:a16="http://schemas.microsoft.com/office/drawing/2014/main" id="{8556D7C0-4387-5A59-F77B-D58BAE93993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454400" y="2565614"/>
                    <a:ext cx="0" cy="263585"/>
                  </a:xfrm>
                  <a:prstGeom prst="line">
                    <a:avLst/>
                  </a:prstGeom>
                  <a:ln w="25400" cap="rnd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160" name="TextBox 159">
                  <a:extLst>
                    <a:ext uri="{FF2B5EF4-FFF2-40B4-BE49-F238E27FC236}">
                      <a16:creationId xmlns:a16="http://schemas.microsoft.com/office/drawing/2014/main" id="{9449975D-70B5-B8DF-51A3-DC45ABC1CF4A}"/>
                    </a:ext>
                  </a:extLst>
                </p:cNvPr>
                <p:cNvSpPr txBox="1"/>
                <p:nvPr/>
              </p:nvSpPr>
              <p:spPr>
                <a:xfrm>
                  <a:off x="3092558" y="2324100"/>
                  <a:ext cx="300082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dirty="0"/>
                    <a:t>+</a:t>
                  </a:r>
                </a:p>
              </p:txBody>
            </p:sp>
            <p:sp>
              <p:nvSpPr>
                <p:cNvPr id="161" name="TextBox 160">
                  <a:extLst>
                    <a:ext uri="{FF2B5EF4-FFF2-40B4-BE49-F238E27FC236}">
                      <a16:creationId xmlns:a16="http://schemas.microsoft.com/office/drawing/2014/main" id="{C67F8B50-13D9-4E99-4C55-120B8F49D509}"/>
                    </a:ext>
                  </a:extLst>
                </p:cNvPr>
                <p:cNvSpPr txBox="1"/>
                <p:nvPr/>
              </p:nvSpPr>
              <p:spPr>
                <a:xfrm>
                  <a:off x="3408485" y="2324100"/>
                  <a:ext cx="300082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dirty="0"/>
                    <a:t>–</a:t>
                  </a:r>
                </a:p>
              </p:txBody>
            </p:sp>
          </p:grpSp>
          <p:grpSp>
            <p:nvGrpSpPr>
              <p:cNvPr id="149" name="Group 148">
                <a:extLst>
                  <a:ext uri="{FF2B5EF4-FFF2-40B4-BE49-F238E27FC236}">
                    <a16:creationId xmlns:a16="http://schemas.microsoft.com/office/drawing/2014/main" id="{35401433-C517-A199-82AC-0F95693D9A6B}"/>
                  </a:ext>
                </a:extLst>
              </p:cNvPr>
              <p:cNvGrpSpPr/>
              <p:nvPr/>
            </p:nvGrpSpPr>
            <p:grpSpPr>
              <a:xfrm rot="10800000">
                <a:off x="8523963" y="3577817"/>
                <a:ext cx="1254477" cy="0"/>
                <a:chOff x="6757665" y="2342072"/>
                <a:chExt cx="1254477" cy="0"/>
              </a:xfrm>
            </p:grpSpPr>
            <p:cxnSp>
              <p:nvCxnSpPr>
                <p:cNvPr id="157" name="Straight Connector 156">
                  <a:extLst>
                    <a:ext uri="{FF2B5EF4-FFF2-40B4-BE49-F238E27FC236}">
                      <a16:creationId xmlns:a16="http://schemas.microsoft.com/office/drawing/2014/main" id="{2E54276E-9943-EA19-DFE4-02D9D6E9FCF9}"/>
                    </a:ext>
                  </a:extLst>
                </p:cNvPr>
                <p:cNvCxnSpPr/>
                <p:nvPr/>
              </p:nvCxnSpPr>
              <p:spPr>
                <a:xfrm>
                  <a:off x="7692965" y="2342072"/>
                  <a:ext cx="319177" cy="0"/>
                </a:xfrm>
                <a:prstGeom prst="line">
                  <a:avLst/>
                </a:prstGeom>
                <a:ln w="25400" cap="rnd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158" name="Straight Connector 157">
                  <a:extLst>
                    <a:ext uri="{FF2B5EF4-FFF2-40B4-BE49-F238E27FC236}">
                      <a16:creationId xmlns:a16="http://schemas.microsoft.com/office/drawing/2014/main" id="{D102A194-9806-9418-D567-089B41360BB4}"/>
                    </a:ext>
                  </a:extLst>
                </p:cNvPr>
                <p:cNvCxnSpPr/>
                <p:nvPr/>
              </p:nvCxnSpPr>
              <p:spPr>
                <a:xfrm>
                  <a:off x="6757665" y="2342072"/>
                  <a:ext cx="319177" cy="0"/>
                </a:xfrm>
                <a:prstGeom prst="line">
                  <a:avLst/>
                </a:prstGeom>
                <a:ln w="25400" cap="rnd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150" name="Straight Connector 149">
                <a:extLst>
                  <a:ext uri="{FF2B5EF4-FFF2-40B4-BE49-F238E27FC236}">
                    <a16:creationId xmlns:a16="http://schemas.microsoft.com/office/drawing/2014/main" id="{EEEE32D0-5903-4C7B-B9F0-FEDC0AB7B1B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765657" y="3576964"/>
                <a:ext cx="864461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51" name="TextBox 150">
                <a:extLst>
                  <a:ext uri="{FF2B5EF4-FFF2-40B4-BE49-F238E27FC236}">
                    <a16:creationId xmlns:a16="http://schemas.microsoft.com/office/drawing/2014/main" id="{BD9D234C-60E0-7C76-08FD-6F9D0B1BAFCB}"/>
                  </a:ext>
                </a:extLst>
              </p:cNvPr>
              <p:cNvSpPr txBox="1"/>
              <p:nvPr/>
            </p:nvSpPr>
            <p:spPr>
              <a:xfrm>
                <a:off x="8062594" y="2717880"/>
                <a:ext cx="1430200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i="1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V</a:t>
                </a:r>
                <a:r>
                  <a:rPr lang="en-US" sz="2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= 230V</a:t>
                </a:r>
              </a:p>
            </p:txBody>
          </p:sp>
          <p:sp>
            <p:nvSpPr>
              <p:cNvPr id="152" name="TextBox 151">
                <a:extLst>
                  <a:ext uri="{FF2B5EF4-FFF2-40B4-BE49-F238E27FC236}">
                    <a16:creationId xmlns:a16="http://schemas.microsoft.com/office/drawing/2014/main" id="{FCAAFF57-CAD4-9204-5738-BAB15E935523}"/>
                  </a:ext>
                </a:extLst>
              </p:cNvPr>
              <p:cNvSpPr txBox="1"/>
              <p:nvPr/>
            </p:nvSpPr>
            <p:spPr>
              <a:xfrm>
                <a:off x="8501963" y="3873913"/>
                <a:ext cx="1298753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i="1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R</a:t>
                </a:r>
                <a:r>
                  <a:rPr lang="en-US" sz="2400" baseline="-250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3</a:t>
                </a:r>
                <a:r>
                  <a:rPr lang="en-US" sz="2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= 6 </a:t>
                </a:r>
                <a:r>
                  <a:rPr lang="en-US" sz="2400" dirty="0" err="1">
                    <a:latin typeface="Cambria Math" panose="02040503050406030204" pitchFamily="18" charset="0"/>
                    <a:ea typeface="Cambria Math" panose="02040503050406030204" pitchFamily="18" charset="0"/>
                  </a:rPr>
                  <a:t>Ω</a:t>
                </a:r>
                <a:endParaRPr lang="en-US" sz="2400" i="1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  <p:cxnSp>
            <p:nvCxnSpPr>
              <p:cNvPr id="153" name="Straight Connector 152">
                <a:extLst>
                  <a:ext uri="{FF2B5EF4-FFF2-40B4-BE49-F238E27FC236}">
                    <a16:creationId xmlns:a16="http://schemas.microsoft.com/office/drawing/2014/main" id="{550C1D59-5553-00BE-5D1B-ACA75974898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810372" y="2321314"/>
                <a:ext cx="864461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4" name="Straight Connector 153">
                <a:extLst>
                  <a:ext uri="{FF2B5EF4-FFF2-40B4-BE49-F238E27FC236}">
                    <a16:creationId xmlns:a16="http://schemas.microsoft.com/office/drawing/2014/main" id="{A301FD86-3F6F-FFC9-78EE-E680C06F8D6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765657" y="2321314"/>
                <a:ext cx="864461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55" name="TextBox 154">
                <a:extLst>
                  <a:ext uri="{FF2B5EF4-FFF2-40B4-BE49-F238E27FC236}">
                    <a16:creationId xmlns:a16="http://schemas.microsoft.com/office/drawing/2014/main" id="{13C5F5B5-F4B1-F3D2-DF30-DC2AC127F2BD}"/>
                  </a:ext>
                </a:extLst>
              </p:cNvPr>
              <p:cNvSpPr txBox="1"/>
              <p:nvPr/>
            </p:nvSpPr>
            <p:spPr>
              <a:xfrm>
                <a:off x="8342540" y="1683837"/>
                <a:ext cx="1276311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i="1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R</a:t>
                </a:r>
                <a:r>
                  <a:rPr lang="en-US" sz="2400" baseline="-250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1</a:t>
                </a:r>
                <a:r>
                  <a:rPr lang="en-US" sz="2400" i="1" baseline="-250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:r>
                  <a:rPr lang="en-US" sz="2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= 4 </a:t>
                </a:r>
                <a:r>
                  <a:rPr lang="en-US" sz="2400" dirty="0" err="1">
                    <a:latin typeface="Cambria Math" panose="02040503050406030204" pitchFamily="18" charset="0"/>
                    <a:ea typeface="Cambria Math" panose="02040503050406030204" pitchFamily="18" charset="0"/>
                  </a:rPr>
                  <a:t>Ω</a:t>
                </a:r>
                <a:endParaRPr lang="en-US" sz="2400" i="1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  <p:sp>
            <p:nvSpPr>
              <p:cNvPr id="156" name="TextBox 155">
                <a:extLst>
                  <a:ext uri="{FF2B5EF4-FFF2-40B4-BE49-F238E27FC236}">
                    <a16:creationId xmlns:a16="http://schemas.microsoft.com/office/drawing/2014/main" id="{ADA9F321-B978-926B-1E86-B4893CEA4722}"/>
                  </a:ext>
                </a:extLst>
              </p:cNvPr>
              <p:cNvSpPr txBox="1"/>
              <p:nvPr/>
            </p:nvSpPr>
            <p:spPr>
              <a:xfrm>
                <a:off x="10716172" y="2718215"/>
                <a:ext cx="1276311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i="1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R</a:t>
                </a:r>
                <a:r>
                  <a:rPr lang="en-US" sz="2400" baseline="-250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2</a:t>
                </a:r>
                <a:r>
                  <a:rPr lang="en-US" sz="2400" i="1" baseline="-250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:r>
                  <a:rPr lang="en-US" sz="2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= 5 </a:t>
                </a:r>
                <a:r>
                  <a:rPr lang="en-US" sz="2400" dirty="0" err="1">
                    <a:latin typeface="Cambria Math" panose="02040503050406030204" pitchFamily="18" charset="0"/>
                    <a:ea typeface="Cambria Math" panose="02040503050406030204" pitchFamily="18" charset="0"/>
                  </a:rPr>
                  <a:t>Ω</a:t>
                </a:r>
                <a:endParaRPr lang="en-US" sz="2400" i="1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p:grp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A4EAC79A-B3D1-9661-EAD7-799F92C37537}"/>
                </a:ext>
              </a:extLst>
            </p:cNvPr>
            <p:cNvGrpSpPr/>
            <p:nvPr/>
          </p:nvGrpSpPr>
          <p:grpSpPr>
            <a:xfrm>
              <a:off x="8389828" y="2752144"/>
              <a:ext cx="1222429" cy="288985"/>
              <a:chOff x="3295685" y="2171587"/>
              <a:chExt cx="1222429" cy="288985"/>
            </a:xfrm>
          </p:grpSpPr>
          <p:grpSp>
            <p:nvGrpSpPr>
              <p:cNvPr id="139" name="Group 138" descr="Circuit diagram symbol for a resistor, shown as a continuous vertical zig-zag line with two horizontal connecting leads">
                <a:extLst>
                  <a:ext uri="{FF2B5EF4-FFF2-40B4-BE49-F238E27FC236}">
                    <a16:creationId xmlns:a16="http://schemas.microsoft.com/office/drawing/2014/main" id="{4DDC7509-5030-AF98-22E2-93FE374B939B}"/>
                  </a:ext>
                </a:extLst>
              </p:cNvPr>
              <p:cNvGrpSpPr/>
              <p:nvPr/>
            </p:nvGrpSpPr>
            <p:grpSpPr>
              <a:xfrm>
                <a:off x="3295685" y="2171587"/>
                <a:ext cx="888023" cy="288985"/>
                <a:chOff x="6757665" y="2186795"/>
                <a:chExt cx="888023" cy="288985"/>
              </a:xfrm>
            </p:grpSpPr>
            <p:cxnSp>
              <p:nvCxnSpPr>
                <p:cNvPr id="141" name="Straight Connector 140">
                  <a:extLst>
                    <a:ext uri="{FF2B5EF4-FFF2-40B4-BE49-F238E27FC236}">
                      <a16:creationId xmlns:a16="http://schemas.microsoft.com/office/drawing/2014/main" id="{234EDB10-2459-98F1-544E-596AA8AFF3E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7645688" y="2195422"/>
                  <a:ext cx="0" cy="280358"/>
                </a:xfrm>
                <a:prstGeom prst="line">
                  <a:avLst/>
                </a:prstGeom>
                <a:ln w="25400" cap="rnd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142" name="Straight Connector 141">
                  <a:extLst>
                    <a:ext uri="{FF2B5EF4-FFF2-40B4-BE49-F238E27FC236}">
                      <a16:creationId xmlns:a16="http://schemas.microsoft.com/office/drawing/2014/main" id="{00C6A627-DB9A-15B6-4A2D-2B0BF7F2093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7076842" y="2475780"/>
                  <a:ext cx="565349" cy="0"/>
                </a:xfrm>
                <a:prstGeom prst="line">
                  <a:avLst/>
                </a:prstGeom>
                <a:ln w="25400" cap="rnd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143" name="Straight Connector 142">
                  <a:extLst>
                    <a:ext uri="{FF2B5EF4-FFF2-40B4-BE49-F238E27FC236}">
                      <a16:creationId xmlns:a16="http://schemas.microsoft.com/office/drawing/2014/main" id="{A96F890D-98D6-E8D5-D4F8-AA2756D12CE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7076842" y="2186795"/>
                  <a:ext cx="565349" cy="0"/>
                </a:xfrm>
                <a:prstGeom prst="line">
                  <a:avLst/>
                </a:prstGeom>
                <a:ln w="25400" cap="rnd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144" name="Straight Connector 143">
                  <a:extLst>
                    <a:ext uri="{FF2B5EF4-FFF2-40B4-BE49-F238E27FC236}">
                      <a16:creationId xmlns:a16="http://schemas.microsoft.com/office/drawing/2014/main" id="{65379451-C556-1B41-B745-CAB66BA5F6D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7076842" y="2191108"/>
                  <a:ext cx="0" cy="284672"/>
                </a:xfrm>
                <a:prstGeom prst="line">
                  <a:avLst/>
                </a:prstGeom>
                <a:ln w="25400" cap="rnd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145" name="Straight Connector 144">
                  <a:extLst>
                    <a:ext uri="{FF2B5EF4-FFF2-40B4-BE49-F238E27FC236}">
                      <a16:creationId xmlns:a16="http://schemas.microsoft.com/office/drawing/2014/main" id="{7D270C3A-7C66-0757-0FAD-12C06B297084}"/>
                    </a:ext>
                  </a:extLst>
                </p:cNvPr>
                <p:cNvCxnSpPr/>
                <p:nvPr/>
              </p:nvCxnSpPr>
              <p:spPr>
                <a:xfrm>
                  <a:off x="6757665" y="2342072"/>
                  <a:ext cx="319177" cy="0"/>
                </a:xfrm>
                <a:prstGeom prst="line">
                  <a:avLst/>
                </a:prstGeom>
                <a:ln w="25400" cap="rnd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140" name="Straight Connector 139">
                <a:extLst>
                  <a:ext uri="{FF2B5EF4-FFF2-40B4-BE49-F238E27FC236}">
                    <a16:creationId xmlns:a16="http://schemas.microsoft.com/office/drawing/2014/main" id="{2D0B30C6-CBD5-3D1E-BE83-7A0FEE81B96A}"/>
                  </a:ext>
                </a:extLst>
              </p:cNvPr>
              <p:cNvCxnSpPr/>
              <p:nvPr/>
            </p:nvCxnSpPr>
            <p:spPr>
              <a:xfrm>
                <a:off x="4198937" y="2327805"/>
                <a:ext cx="319177" cy="0"/>
              </a:xfrm>
              <a:prstGeom prst="line">
                <a:avLst/>
              </a:prstGeom>
              <a:ln w="25400" cap="rnd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E02BB32D-5049-F992-6F43-D2BEA77CDDB9}"/>
                </a:ext>
              </a:extLst>
            </p:cNvPr>
            <p:cNvGrpSpPr/>
            <p:nvPr/>
          </p:nvGrpSpPr>
          <p:grpSpPr>
            <a:xfrm rot="5400000">
              <a:off x="9871807" y="3407145"/>
              <a:ext cx="1222429" cy="288985"/>
              <a:chOff x="3295685" y="2171587"/>
              <a:chExt cx="1222429" cy="288985"/>
            </a:xfrm>
          </p:grpSpPr>
          <p:grpSp>
            <p:nvGrpSpPr>
              <p:cNvPr id="130" name="Group 129" descr="Circuit diagram symbol for a resistor, shown as a continuous vertical zig-zag line with two horizontal connecting leads">
                <a:extLst>
                  <a:ext uri="{FF2B5EF4-FFF2-40B4-BE49-F238E27FC236}">
                    <a16:creationId xmlns:a16="http://schemas.microsoft.com/office/drawing/2014/main" id="{0F9A6BBA-E10A-6E77-A2E7-5345C7A444B1}"/>
                  </a:ext>
                </a:extLst>
              </p:cNvPr>
              <p:cNvGrpSpPr/>
              <p:nvPr/>
            </p:nvGrpSpPr>
            <p:grpSpPr>
              <a:xfrm>
                <a:off x="3295685" y="2171587"/>
                <a:ext cx="888023" cy="288985"/>
                <a:chOff x="6757665" y="2186795"/>
                <a:chExt cx="888023" cy="288985"/>
              </a:xfrm>
            </p:grpSpPr>
            <p:cxnSp>
              <p:nvCxnSpPr>
                <p:cNvPr id="132" name="Straight Connector 131">
                  <a:extLst>
                    <a:ext uri="{FF2B5EF4-FFF2-40B4-BE49-F238E27FC236}">
                      <a16:creationId xmlns:a16="http://schemas.microsoft.com/office/drawing/2014/main" id="{917ABD7D-0EA6-BF72-244C-C0199DF72BA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7645688" y="2195422"/>
                  <a:ext cx="0" cy="280358"/>
                </a:xfrm>
                <a:prstGeom prst="line">
                  <a:avLst/>
                </a:prstGeom>
                <a:ln w="25400" cap="rnd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133" name="Straight Connector 132">
                  <a:extLst>
                    <a:ext uri="{FF2B5EF4-FFF2-40B4-BE49-F238E27FC236}">
                      <a16:creationId xmlns:a16="http://schemas.microsoft.com/office/drawing/2014/main" id="{FBC988E8-28B5-EB58-66A4-EFA68AA61E3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7076842" y="2475780"/>
                  <a:ext cx="565349" cy="0"/>
                </a:xfrm>
                <a:prstGeom prst="line">
                  <a:avLst/>
                </a:prstGeom>
                <a:ln w="25400" cap="rnd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134" name="Straight Connector 133">
                  <a:extLst>
                    <a:ext uri="{FF2B5EF4-FFF2-40B4-BE49-F238E27FC236}">
                      <a16:creationId xmlns:a16="http://schemas.microsoft.com/office/drawing/2014/main" id="{481CF624-9085-11D1-0C48-A8C8B45775D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7076842" y="2186795"/>
                  <a:ext cx="565349" cy="0"/>
                </a:xfrm>
                <a:prstGeom prst="line">
                  <a:avLst/>
                </a:prstGeom>
                <a:ln w="25400" cap="rnd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137" name="Straight Connector 136">
                  <a:extLst>
                    <a:ext uri="{FF2B5EF4-FFF2-40B4-BE49-F238E27FC236}">
                      <a16:creationId xmlns:a16="http://schemas.microsoft.com/office/drawing/2014/main" id="{1289AD20-3125-1D4C-5EFF-94478A4CB0E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7076842" y="2191108"/>
                  <a:ext cx="0" cy="284672"/>
                </a:xfrm>
                <a:prstGeom prst="line">
                  <a:avLst/>
                </a:prstGeom>
                <a:ln w="25400" cap="rnd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138" name="Straight Connector 137">
                  <a:extLst>
                    <a:ext uri="{FF2B5EF4-FFF2-40B4-BE49-F238E27FC236}">
                      <a16:creationId xmlns:a16="http://schemas.microsoft.com/office/drawing/2014/main" id="{AB315B3D-7DA6-ABC6-CC79-5FAE5E11C1A7}"/>
                    </a:ext>
                  </a:extLst>
                </p:cNvPr>
                <p:cNvCxnSpPr/>
                <p:nvPr/>
              </p:nvCxnSpPr>
              <p:spPr>
                <a:xfrm>
                  <a:off x="6757665" y="2342072"/>
                  <a:ext cx="319177" cy="0"/>
                </a:xfrm>
                <a:prstGeom prst="line">
                  <a:avLst/>
                </a:prstGeom>
                <a:ln w="25400" cap="rnd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131" name="Straight Connector 130">
                <a:extLst>
                  <a:ext uri="{FF2B5EF4-FFF2-40B4-BE49-F238E27FC236}">
                    <a16:creationId xmlns:a16="http://schemas.microsoft.com/office/drawing/2014/main" id="{13A2A207-3F2D-3CFD-1409-D31D57504941}"/>
                  </a:ext>
                </a:extLst>
              </p:cNvPr>
              <p:cNvCxnSpPr/>
              <p:nvPr/>
            </p:nvCxnSpPr>
            <p:spPr>
              <a:xfrm>
                <a:off x="4198937" y="2327805"/>
                <a:ext cx="319177" cy="0"/>
              </a:xfrm>
              <a:prstGeom prst="line">
                <a:avLst/>
              </a:prstGeom>
              <a:ln w="25400" cap="rnd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C77520A4-299C-F3B9-C044-2DCF389D621F}"/>
                </a:ext>
              </a:extLst>
            </p:cNvPr>
            <p:cNvGrpSpPr/>
            <p:nvPr/>
          </p:nvGrpSpPr>
          <p:grpSpPr>
            <a:xfrm>
              <a:off x="8399192" y="4007772"/>
              <a:ext cx="1222429" cy="288985"/>
              <a:chOff x="3295685" y="2171587"/>
              <a:chExt cx="1222429" cy="288985"/>
            </a:xfrm>
          </p:grpSpPr>
          <p:grpSp>
            <p:nvGrpSpPr>
              <p:cNvPr id="16" name="Group 15" descr="Circuit diagram symbol for a resistor, shown as a continuous vertical zig-zag line with two horizontal connecting leads">
                <a:extLst>
                  <a:ext uri="{FF2B5EF4-FFF2-40B4-BE49-F238E27FC236}">
                    <a16:creationId xmlns:a16="http://schemas.microsoft.com/office/drawing/2014/main" id="{673977DA-E614-9AB6-D776-036CB494F65E}"/>
                  </a:ext>
                </a:extLst>
              </p:cNvPr>
              <p:cNvGrpSpPr/>
              <p:nvPr/>
            </p:nvGrpSpPr>
            <p:grpSpPr>
              <a:xfrm>
                <a:off x="3295685" y="2171587"/>
                <a:ext cx="888023" cy="288985"/>
                <a:chOff x="6757665" y="2186795"/>
                <a:chExt cx="888023" cy="288985"/>
              </a:xfrm>
            </p:grpSpPr>
            <p:cxnSp>
              <p:nvCxnSpPr>
                <p:cNvPr id="18" name="Straight Connector 17">
                  <a:extLst>
                    <a:ext uri="{FF2B5EF4-FFF2-40B4-BE49-F238E27FC236}">
                      <a16:creationId xmlns:a16="http://schemas.microsoft.com/office/drawing/2014/main" id="{5C62CF5C-FF60-D1F6-39C9-4579DFEB1B9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7645688" y="2195422"/>
                  <a:ext cx="0" cy="280358"/>
                </a:xfrm>
                <a:prstGeom prst="line">
                  <a:avLst/>
                </a:prstGeom>
                <a:ln w="25400" cap="rnd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61" name="Straight Connector 60">
                  <a:extLst>
                    <a:ext uri="{FF2B5EF4-FFF2-40B4-BE49-F238E27FC236}">
                      <a16:creationId xmlns:a16="http://schemas.microsoft.com/office/drawing/2014/main" id="{3ECBE121-2905-6AED-9E5F-B8C429A4F7F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7076842" y="2475780"/>
                  <a:ext cx="565349" cy="0"/>
                </a:xfrm>
                <a:prstGeom prst="line">
                  <a:avLst/>
                </a:prstGeom>
                <a:ln w="25400" cap="rnd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62" name="Straight Connector 61">
                  <a:extLst>
                    <a:ext uri="{FF2B5EF4-FFF2-40B4-BE49-F238E27FC236}">
                      <a16:creationId xmlns:a16="http://schemas.microsoft.com/office/drawing/2014/main" id="{B405E7C7-B42B-A545-14C6-9748B5EF3B1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7076842" y="2186795"/>
                  <a:ext cx="565349" cy="0"/>
                </a:xfrm>
                <a:prstGeom prst="line">
                  <a:avLst/>
                </a:prstGeom>
                <a:ln w="25400" cap="rnd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63" name="Straight Connector 62">
                  <a:extLst>
                    <a:ext uri="{FF2B5EF4-FFF2-40B4-BE49-F238E27FC236}">
                      <a16:creationId xmlns:a16="http://schemas.microsoft.com/office/drawing/2014/main" id="{63151A7D-E85F-492D-F812-5718E1C1C45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7076842" y="2191108"/>
                  <a:ext cx="0" cy="284672"/>
                </a:xfrm>
                <a:prstGeom prst="line">
                  <a:avLst/>
                </a:prstGeom>
                <a:ln w="25400" cap="rnd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129" name="Straight Connector 128">
                  <a:extLst>
                    <a:ext uri="{FF2B5EF4-FFF2-40B4-BE49-F238E27FC236}">
                      <a16:creationId xmlns:a16="http://schemas.microsoft.com/office/drawing/2014/main" id="{69835B61-1BBA-44FB-1E9B-69EF3B2648B1}"/>
                    </a:ext>
                  </a:extLst>
                </p:cNvPr>
                <p:cNvCxnSpPr/>
                <p:nvPr/>
              </p:nvCxnSpPr>
              <p:spPr>
                <a:xfrm>
                  <a:off x="6757665" y="2342072"/>
                  <a:ext cx="319177" cy="0"/>
                </a:xfrm>
                <a:prstGeom prst="line">
                  <a:avLst/>
                </a:prstGeom>
                <a:ln w="25400" cap="rnd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17" name="Straight Connector 16">
                <a:extLst>
                  <a:ext uri="{FF2B5EF4-FFF2-40B4-BE49-F238E27FC236}">
                    <a16:creationId xmlns:a16="http://schemas.microsoft.com/office/drawing/2014/main" id="{F671EBE6-3F07-0559-D456-DDC967F03349}"/>
                  </a:ext>
                </a:extLst>
              </p:cNvPr>
              <p:cNvCxnSpPr/>
              <p:nvPr/>
            </p:nvCxnSpPr>
            <p:spPr>
              <a:xfrm>
                <a:off x="4198937" y="2327805"/>
                <a:ext cx="319177" cy="0"/>
              </a:xfrm>
              <a:prstGeom prst="line">
                <a:avLst/>
              </a:prstGeom>
              <a:ln w="25400" cap="rnd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203830544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E4441A1A-96D1-31B2-17D6-7960B9A3E7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GB" dirty="0"/>
              <a:t>Ohm’s Law for identifying hazards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65509F4-901C-3661-2A44-9A91B8F23C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7083829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The wrong resistance for a circuit can be dangerous.</a:t>
            </a:r>
          </a:p>
          <a:p>
            <a:pPr marL="0" indent="0">
              <a:buNone/>
            </a:pPr>
            <a:r>
              <a:rPr lang="en-GB" dirty="0"/>
              <a:t>If the </a:t>
            </a:r>
            <a:r>
              <a:rPr lang="en-GB" b="1" dirty="0"/>
              <a:t>resistance is too low</a:t>
            </a:r>
            <a:r>
              <a:rPr lang="en-GB" dirty="0"/>
              <a:t>, the resulting high current can lead to heat damage of components and even fires.</a:t>
            </a:r>
          </a:p>
          <a:p>
            <a:pPr marL="0" indent="0">
              <a:buNone/>
            </a:pPr>
            <a:r>
              <a:rPr lang="en-GB" dirty="0"/>
              <a:t>If the </a:t>
            </a:r>
            <a:r>
              <a:rPr lang="en-GB" b="1" dirty="0"/>
              <a:t>resistance is too high, </a:t>
            </a:r>
            <a:r>
              <a:rPr lang="en-GB" dirty="0"/>
              <a:t>the current may be insufficient for circuit components to operate.</a:t>
            </a:r>
          </a:p>
          <a:p>
            <a:pPr marL="0" indent="0">
              <a:buNone/>
            </a:pPr>
            <a:r>
              <a:rPr lang="en-GB" dirty="0"/>
              <a:t>Accurate calculations are essential to ensure the safety and efficiency of electrical systems. 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A2E64551-BB55-42D7-A163-0EF4924DC851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7922029" y="1825625"/>
            <a:ext cx="4038323" cy="4351338"/>
          </a:xfrm>
          <a:custGeom>
            <a:avLst/>
            <a:gdLst>
              <a:gd name="csX0" fmla="*/ 0 w 4038323"/>
              <a:gd name="csY0" fmla="*/ 0 h 4351338"/>
              <a:gd name="csX1" fmla="*/ 753820 w 4038323"/>
              <a:gd name="csY1" fmla="*/ 0 h 4351338"/>
              <a:gd name="csX2" fmla="*/ 1467257 w 4038323"/>
              <a:gd name="csY2" fmla="*/ 0 h 4351338"/>
              <a:gd name="csX3" fmla="*/ 2019161 w 4038323"/>
              <a:gd name="csY3" fmla="*/ 0 h 4351338"/>
              <a:gd name="csX4" fmla="*/ 2772982 w 4038323"/>
              <a:gd name="csY4" fmla="*/ 0 h 4351338"/>
              <a:gd name="csX5" fmla="*/ 3446036 w 4038323"/>
              <a:gd name="csY5" fmla="*/ 0 h 4351338"/>
              <a:gd name="csX6" fmla="*/ 4038323 w 4038323"/>
              <a:gd name="csY6" fmla="*/ 0 h 4351338"/>
              <a:gd name="csX7" fmla="*/ 4038323 w 4038323"/>
              <a:gd name="csY7" fmla="*/ 708646 h 4351338"/>
              <a:gd name="csX8" fmla="*/ 4038323 w 4038323"/>
              <a:gd name="csY8" fmla="*/ 1286753 h 4351338"/>
              <a:gd name="csX9" fmla="*/ 4038323 w 4038323"/>
              <a:gd name="csY9" fmla="*/ 1995399 h 4351338"/>
              <a:gd name="csX10" fmla="*/ 4038323 w 4038323"/>
              <a:gd name="csY10" fmla="*/ 2660532 h 4351338"/>
              <a:gd name="csX11" fmla="*/ 4038323 w 4038323"/>
              <a:gd name="csY11" fmla="*/ 3325665 h 4351338"/>
              <a:gd name="csX12" fmla="*/ 4038323 w 4038323"/>
              <a:gd name="csY12" fmla="*/ 4351338 h 4351338"/>
              <a:gd name="csX13" fmla="*/ 3284503 w 4038323"/>
              <a:gd name="csY13" fmla="*/ 4351338 h 4351338"/>
              <a:gd name="csX14" fmla="*/ 2732599 w 4038323"/>
              <a:gd name="csY14" fmla="*/ 4351338 h 4351338"/>
              <a:gd name="csX15" fmla="*/ 2019162 w 4038323"/>
              <a:gd name="csY15" fmla="*/ 4351338 h 4351338"/>
              <a:gd name="csX16" fmla="*/ 1467257 w 4038323"/>
              <a:gd name="csY16" fmla="*/ 4351338 h 4351338"/>
              <a:gd name="csX17" fmla="*/ 915353 w 4038323"/>
              <a:gd name="csY17" fmla="*/ 4351338 h 4351338"/>
              <a:gd name="csX18" fmla="*/ 0 w 4038323"/>
              <a:gd name="csY18" fmla="*/ 4351338 h 4351338"/>
              <a:gd name="csX19" fmla="*/ 0 w 4038323"/>
              <a:gd name="csY19" fmla="*/ 3773232 h 4351338"/>
              <a:gd name="csX20" fmla="*/ 0 w 4038323"/>
              <a:gd name="csY20" fmla="*/ 3238639 h 4351338"/>
              <a:gd name="csX21" fmla="*/ 0 w 4038323"/>
              <a:gd name="csY21" fmla="*/ 2529992 h 4351338"/>
              <a:gd name="csX22" fmla="*/ 0 w 4038323"/>
              <a:gd name="csY22" fmla="*/ 1995399 h 4351338"/>
              <a:gd name="csX23" fmla="*/ 0 w 4038323"/>
              <a:gd name="csY23" fmla="*/ 1417293 h 4351338"/>
              <a:gd name="csX24" fmla="*/ 0 w 4038323"/>
              <a:gd name="csY24" fmla="*/ 795673 h 4351338"/>
              <a:gd name="csX25" fmla="*/ 0 w 4038323"/>
              <a:gd name="csY25" fmla="*/ 0 h 435133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</a:cxnLst>
            <a:rect l="l" t="t" r="r" b="b"/>
            <a:pathLst>
              <a:path w="4038323" h="4351338" fill="none" extrusionOk="0">
                <a:moveTo>
                  <a:pt x="0" y="0"/>
                </a:moveTo>
                <a:cubicBezTo>
                  <a:pt x="176722" y="-29811"/>
                  <a:pt x="502711" y="559"/>
                  <a:pt x="753820" y="0"/>
                </a:cubicBezTo>
                <a:cubicBezTo>
                  <a:pt x="1004929" y="-559"/>
                  <a:pt x="1115508" y="22298"/>
                  <a:pt x="1467257" y="0"/>
                </a:cubicBezTo>
                <a:cubicBezTo>
                  <a:pt x="1819006" y="-22298"/>
                  <a:pt x="1816248" y="12076"/>
                  <a:pt x="2019161" y="0"/>
                </a:cubicBezTo>
                <a:cubicBezTo>
                  <a:pt x="2222074" y="-12076"/>
                  <a:pt x="2612769" y="17907"/>
                  <a:pt x="2772982" y="0"/>
                </a:cubicBezTo>
                <a:cubicBezTo>
                  <a:pt x="2933195" y="-17907"/>
                  <a:pt x="3196882" y="-4568"/>
                  <a:pt x="3446036" y="0"/>
                </a:cubicBezTo>
                <a:cubicBezTo>
                  <a:pt x="3695190" y="4568"/>
                  <a:pt x="3837930" y="-25976"/>
                  <a:pt x="4038323" y="0"/>
                </a:cubicBezTo>
                <a:cubicBezTo>
                  <a:pt x="4004200" y="266966"/>
                  <a:pt x="4065409" y="495468"/>
                  <a:pt x="4038323" y="708646"/>
                </a:cubicBezTo>
                <a:cubicBezTo>
                  <a:pt x="4011237" y="921824"/>
                  <a:pt x="4059225" y="1106955"/>
                  <a:pt x="4038323" y="1286753"/>
                </a:cubicBezTo>
                <a:cubicBezTo>
                  <a:pt x="4017421" y="1466551"/>
                  <a:pt x="4016479" y="1649679"/>
                  <a:pt x="4038323" y="1995399"/>
                </a:cubicBezTo>
                <a:cubicBezTo>
                  <a:pt x="4060167" y="2341119"/>
                  <a:pt x="4046604" y="2506066"/>
                  <a:pt x="4038323" y="2660532"/>
                </a:cubicBezTo>
                <a:cubicBezTo>
                  <a:pt x="4030042" y="2814998"/>
                  <a:pt x="4047855" y="3144519"/>
                  <a:pt x="4038323" y="3325665"/>
                </a:cubicBezTo>
                <a:cubicBezTo>
                  <a:pt x="4028791" y="3506811"/>
                  <a:pt x="4055062" y="3950613"/>
                  <a:pt x="4038323" y="4351338"/>
                </a:cubicBezTo>
                <a:cubicBezTo>
                  <a:pt x="3692011" y="4321241"/>
                  <a:pt x="3608401" y="4342685"/>
                  <a:pt x="3284503" y="4351338"/>
                </a:cubicBezTo>
                <a:cubicBezTo>
                  <a:pt x="2960605" y="4359991"/>
                  <a:pt x="2992213" y="4327082"/>
                  <a:pt x="2732599" y="4351338"/>
                </a:cubicBezTo>
                <a:cubicBezTo>
                  <a:pt x="2472985" y="4375594"/>
                  <a:pt x="2177208" y="4328667"/>
                  <a:pt x="2019162" y="4351338"/>
                </a:cubicBezTo>
                <a:cubicBezTo>
                  <a:pt x="1861116" y="4374009"/>
                  <a:pt x="1730012" y="4324265"/>
                  <a:pt x="1467257" y="4351338"/>
                </a:cubicBezTo>
                <a:cubicBezTo>
                  <a:pt x="1204503" y="4378411"/>
                  <a:pt x="1162487" y="4359898"/>
                  <a:pt x="915353" y="4351338"/>
                </a:cubicBezTo>
                <a:cubicBezTo>
                  <a:pt x="668219" y="4342778"/>
                  <a:pt x="205214" y="4326266"/>
                  <a:pt x="0" y="4351338"/>
                </a:cubicBezTo>
                <a:cubicBezTo>
                  <a:pt x="7386" y="4176044"/>
                  <a:pt x="18081" y="3995177"/>
                  <a:pt x="0" y="3773232"/>
                </a:cubicBezTo>
                <a:cubicBezTo>
                  <a:pt x="-18081" y="3551287"/>
                  <a:pt x="17592" y="3372268"/>
                  <a:pt x="0" y="3238639"/>
                </a:cubicBezTo>
                <a:cubicBezTo>
                  <a:pt x="-17592" y="3105010"/>
                  <a:pt x="26373" y="2697632"/>
                  <a:pt x="0" y="2529992"/>
                </a:cubicBezTo>
                <a:cubicBezTo>
                  <a:pt x="-26373" y="2362352"/>
                  <a:pt x="1761" y="2192228"/>
                  <a:pt x="0" y="1995399"/>
                </a:cubicBezTo>
                <a:cubicBezTo>
                  <a:pt x="-1761" y="1798570"/>
                  <a:pt x="10453" y="1533319"/>
                  <a:pt x="0" y="1417293"/>
                </a:cubicBezTo>
                <a:cubicBezTo>
                  <a:pt x="-10453" y="1301267"/>
                  <a:pt x="-8190" y="1061505"/>
                  <a:pt x="0" y="795673"/>
                </a:cubicBezTo>
                <a:cubicBezTo>
                  <a:pt x="8190" y="529841"/>
                  <a:pt x="18154" y="218266"/>
                  <a:pt x="0" y="0"/>
                </a:cubicBezTo>
                <a:close/>
              </a:path>
              <a:path w="4038323" h="4351338" stroke="0" extrusionOk="0">
                <a:moveTo>
                  <a:pt x="0" y="0"/>
                </a:moveTo>
                <a:cubicBezTo>
                  <a:pt x="311984" y="26437"/>
                  <a:pt x="569533" y="8160"/>
                  <a:pt x="753820" y="0"/>
                </a:cubicBezTo>
                <a:cubicBezTo>
                  <a:pt x="938107" y="-8160"/>
                  <a:pt x="1205519" y="-32055"/>
                  <a:pt x="1426874" y="0"/>
                </a:cubicBezTo>
                <a:cubicBezTo>
                  <a:pt x="1648229" y="32055"/>
                  <a:pt x="1796987" y="-5258"/>
                  <a:pt x="2019161" y="0"/>
                </a:cubicBezTo>
                <a:cubicBezTo>
                  <a:pt x="2241335" y="5258"/>
                  <a:pt x="2516977" y="14699"/>
                  <a:pt x="2692215" y="0"/>
                </a:cubicBezTo>
                <a:cubicBezTo>
                  <a:pt x="2867453" y="-14699"/>
                  <a:pt x="3146635" y="-37324"/>
                  <a:pt x="3446036" y="0"/>
                </a:cubicBezTo>
                <a:cubicBezTo>
                  <a:pt x="3745437" y="37324"/>
                  <a:pt x="3834416" y="-25344"/>
                  <a:pt x="4038323" y="0"/>
                </a:cubicBezTo>
                <a:cubicBezTo>
                  <a:pt x="4041863" y="149387"/>
                  <a:pt x="4022847" y="327248"/>
                  <a:pt x="4038323" y="491080"/>
                </a:cubicBezTo>
                <a:cubicBezTo>
                  <a:pt x="4053799" y="654912"/>
                  <a:pt x="4023361" y="806100"/>
                  <a:pt x="4038323" y="982159"/>
                </a:cubicBezTo>
                <a:cubicBezTo>
                  <a:pt x="4053285" y="1158218"/>
                  <a:pt x="4012471" y="1355871"/>
                  <a:pt x="4038323" y="1560265"/>
                </a:cubicBezTo>
                <a:cubicBezTo>
                  <a:pt x="4064175" y="1764659"/>
                  <a:pt x="4021134" y="2087517"/>
                  <a:pt x="4038323" y="2225399"/>
                </a:cubicBezTo>
                <a:cubicBezTo>
                  <a:pt x="4055512" y="2363281"/>
                  <a:pt x="4056252" y="2566250"/>
                  <a:pt x="4038323" y="2803505"/>
                </a:cubicBezTo>
                <a:cubicBezTo>
                  <a:pt x="4020394" y="3040760"/>
                  <a:pt x="4013827" y="3228542"/>
                  <a:pt x="4038323" y="3381611"/>
                </a:cubicBezTo>
                <a:cubicBezTo>
                  <a:pt x="4062819" y="3534680"/>
                  <a:pt x="4061725" y="4071375"/>
                  <a:pt x="4038323" y="4351338"/>
                </a:cubicBezTo>
                <a:cubicBezTo>
                  <a:pt x="3878056" y="4349225"/>
                  <a:pt x="3717220" y="4355143"/>
                  <a:pt x="3405652" y="4351338"/>
                </a:cubicBezTo>
                <a:cubicBezTo>
                  <a:pt x="3094084" y="4347533"/>
                  <a:pt x="2874603" y="4366955"/>
                  <a:pt x="2692215" y="4351338"/>
                </a:cubicBezTo>
                <a:cubicBezTo>
                  <a:pt x="2509827" y="4335721"/>
                  <a:pt x="2140844" y="4336286"/>
                  <a:pt x="1938395" y="4351338"/>
                </a:cubicBezTo>
                <a:cubicBezTo>
                  <a:pt x="1735946" y="4366390"/>
                  <a:pt x="1428589" y="4367033"/>
                  <a:pt x="1224958" y="4351338"/>
                </a:cubicBezTo>
                <a:cubicBezTo>
                  <a:pt x="1021327" y="4335643"/>
                  <a:pt x="395043" y="4312417"/>
                  <a:pt x="0" y="4351338"/>
                </a:cubicBezTo>
                <a:cubicBezTo>
                  <a:pt x="13545" y="4172231"/>
                  <a:pt x="-14200" y="4049442"/>
                  <a:pt x="0" y="3860258"/>
                </a:cubicBezTo>
                <a:cubicBezTo>
                  <a:pt x="14200" y="3671074"/>
                  <a:pt x="2183" y="3543148"/>
                  <a:pt x="0" y="3369179"/>
                </a:cubicBezTo>
                <a:cubicBezTo>
                  <a:pt x="-2183" y="3195210"/>
                  <a:pt x="-7310" y="3082101"/>
                  <a:pt x="0" y="2834586"/>
                </a:cubicBezTo>
                <a:cubicBezTo>
                  <a:pt x="7310" y="2587071"/>
                  <a:pt x="-16844" y="2329511"/>
                  <a:pt x="0" y="2125939"/>
                </a:cubicBezTo>
                <a:cubicBezTo>
                  <a:pt x="16844" y="1922367"/>
                  <a:pt x="-9654" y="1803996"/>
                  <a:pt x="0" y="1591346"/>
                </a:cubicBezTo>
                <a:cubicBezTo>
                  <a:pt x="9654" y="1378696"/>
                  <a:pt x="33252" y="1127485"/>
                  <a:pt x="0" y="926213"/>
                </a:cubicBezTo>
                <a:cubicBezTo>
                  <a:pt x="-33252" y="724941"/>
                  <a:pt x="-41468" y="294983"/>
                  <a:pt x="0" y="0"/>
                </a:cubicBezTo>
                <a:close/>
              </a:path>
            </a:pathLst>
          </a:custGeom>
          <a:ln>
            <a:extLst>
              <a:ext uri="{C807C97D-BFC1-408E-A445-0C87EB9F89A2}">
                <ask:lineSketchStyleProps xmlns:ask="http://schemas.microsoft.com/office/drawing/2018/sketchyshapes" sd="981765707">
                  <ask:type>
                    <ask:lineSketchFreehand/>
                  </ask:type>
                </ask:lineSketchStyleProps>
              </a:ext>
            </a:extLst>
          </a:ln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b="1" dirty="0"/>
              <a:t>YOU TRY</a:t>
            </a:r>
          </a:p>
          <a:p>
            <a:pPr marL="0" indent="0">
              <a:buNone/>
            </a:pPr>
            <a:r>
              <a:rPr lang="en-GB" dirty="0"/>
              <a:t>When the insulation on a wire gets damaged, its resistance might decrease. </a:t>
            </a:r>
          </a:p>
          <a:p>
            <a:pPr marL="0" indent="0">
              <a:buNone/>
            </a:pPr>
            <a:r>
              <a:rPr lang="en-GB" b="1" dirty="0"/>
              <a:t>What happens to the current? </a:t>
            </a:r>
          </a:p>
          <a:p>
            <a:pPr marL="0" indent="0">
              <a:buNone/>
            </a:pPr>
            <a:r>
              <a:rPr lang="en-GB" b="1" dirty="0"/>
              <a:t>What hazards could this create?</a:t>
            </a:r>
          </a:p>
        </p:txBody>
      </p:sp>
      <p:sp>
        <p:nvSpPr>
          <p:cNvPr id="4" name="Text Placeholder 14">
            <a:extLst>
              <a:ext uri="{FF2B5EF4-FFF2-40B4-BE49-F238E27FC236}">
                <a16:creationId xmlns:a16="http://schemas.microsoft.com/office/drawing/2014/main" id="{CC440897-0CC6-C96B-9BCC-436EC102EB2A}"/>
              </a:ext>
            </a:extLst>
          </p:cNvPr>
          <p:cNvSpPr txBox="1">
            <a:spLocks/>
          </p:cNvSpPr>
          <p:nvPr/>
        </p:nvSpPr>
        <p:spPr>
          <a:xfrm>
            <a:off x="838200" y="6356351"/>
            <a:ext cx="4711700" cy="361950"/>
          </a:xfrm>
          <a:prstGeom prst="rect">
            <a:avLst/>
          </a:prstGeom>
        </p:spPr>
        <p:txBody>
          <a:bodyPr vert="horz" lIns="91440" tIns="45720" rIns="91440" bIns="45720" rtlCol="0">
            <a:normAutofit fontScale="55000" lnSpcReduction="20000"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2800" b="1" kern="1200">
                <a:solidFill>
                  <a:srgbClr val="10283A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2000" kern="120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2000" kern="120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2000" kern="120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2000" kern="120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0" dirty="0"/>
              <a:t>Resource 3: Key mathematical electrical principles</a:t>
            </a:r>
            <a:endParaRPr lang="en-GB" b="0" dirty="0"/>
          </a:p>
        </p:txBody>
      </p:sp>
      <p:sp>
        <p:nvSpPr>
          <p:cNvPr id="2" name="Text Placeholder 5">
            <a:extLst>
              <a:ext uri="{FF2B5EF4-FFF2-40B4-BE49-F238E27FC236}">
                <a16:creationId xmlns:a16="http://schemas.microsoft.com/office/drawing/2014/main" id="{8A9813F3-D4AD-CD9C-D916-76576D6B8CD8}"/>
              </a:ext>
            </a:extLst>
          </p:cNvPr>
          <p:cNvSpPr txBox="1">
            <a:spLocks/>
          </p:cNvSpPr>
          <p:nvPr/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ED7D31"/>
          </a:solidFill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Ohm’s Law</a:t>
            </a:r>
          </a:p>
        </p:txBody>
      </p:sp>
    </p:spTree>
    <p:extLst>
      <p:ext uri="{BB962C8B-B14F-4D97-AF65-F5344CB8AC3E}">
        <p14:creationId xmlns:p14="http://schemas.microsoft.com/office/powerpoint/2010/main" val="32169451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E4441A1A-96D1-31B2-17D6-7960B9A3E7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GB" dirty="0"/>
              <a:t>Ohm’s Law for identifying hazards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65509F4-901C-3661-2A44-9A91B8F23C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77096" y="1539444"/>
            <a:ext cx="10097304" cy="4351338"/>
          </a:xfrm>
        </p:spPr>
        <p:txBody>
          <a:bodyPr lIns="0" tIns="0" rIns="0" bIns="0">
            <a:normAutofit/>
          </a:bodyPr>
          <a:lstStyle/>
          <a:p>
            <a:pPr marL="0" indent="0">
              <a:buNone/>
            </a:pPr>
            <a:r>
              <a:rPr lang="en-GB" dirty="0"/>
              <a:t>An electric cable in an industrial grinder has a resistance of 0.6 Ω and a DC supply of 100 V. Is this setup potentially hazardous?</a:t>
            </a:r>
          </a:p>
        </p:txBody>
      </p:sp>
      <p:pic>
        <p:nvPicPr>
          <p:cNvPr id="2" name="Picture 1" descr="An electrician working on wiring at a construction site">
            <a:extLst>
              <a:ext uri="{FF2B5EF4-FFF2-40B4-BE49-F238E27FC236}">
                <a16:creationId xmlns:a16="http://schemas.microsoft.com/office/drawing/2014/main" id="{1AFBB1BB-C738-E0DB-C0D5-0936FAA5F32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00881" y="2580184"/>
            <a:ext cx="4693047" cy="3128697"/>
          </a:xfrm>
          <a:prstGeom prst="rect">
            <a:avLst/>
          </a:prstGeom>
        </p:spPr>
      </p:pic>
      <p:sp>
        <p:nvSpPr>
          <p:cNvPr id="9" name="Content Placeholder 6">
            <a:extLst>
              <a:ext uri="{FF2B5EF4-FFF2-40B4-BE49-F238E27FC236}">
                <a16:creationId xmlns:a16="http://schemas.microsoft.com/office/drawing/2014/main" id="{AC5051E4-7679-5600-6CB4-55B455A387AB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7315200" y="4144532"/>
            <a:ext cx="3759200" cy="1564348"/>
          </a:xfrm>
          <a:custGeom>
            <a:avLst/>
            <a:gdLst>
              <a:gd name="csX0" fmla="*/ 0 w 3759200"/>
              <a:gd name="csY0" fmla="*/ 0 h 1564348"/>
              <a:gd name="csX1" fmla="*/ 551349 w 3759200"/>
              <a:gd name="csY1" fmla="*/ 0 h 1564348"/>
              <a:gd name="csX2" fmla="*/ 1177883 w 3759200"/>
              <a:gd name="csY2" fmla="*/ 0 h 1564348"/>
              <a:gd name="csX3" fmla="*/ 1842008 w 3759200"/>
              <a:gd name="csY3" fmla="*/ 0 h 1564348"/>
              <a:gd name="csX4" fmla="*/ 2430949 w 3759200"/>
              <a:gd name="csY4" fmla="*/ 0 h 1564348"/>
              <a:gd name="csX5" fmla="*/ 3057483 w 3759200"/>
              <a:gd name="csY5" fmla="*/ 0 h 1564348"/>
              <a:gd name="csX6" fmla="*/ 3759200 w 3759200"/>
              <a:gd name="csY6" fmla="*/ 0 h 1564348"/>
              <a:gd name="csX7" fmla="*/ 3759200 w 3759200"/>
              <a:gd name="csY7" fmla="*/ 552736 h 1564348"/>
              <a:gd name="csX8" fmla="*/ 3759200 w 3759200"/>
              <a:gd name="csY8" fmla="*/ 1027255 h 1564348"/>
              <a:gd name="csX9" fmla="*/ 3759200 w 3759200"/>
              <a:gd name="csY9" fmla="*/ 1564348 h 1564348"/>
              <a:gd name="csX10" fmla="*/ 3132667 w 3759200"/>
              <a:gd name="csY10" fmla="*/ 1564348 h 1564348"/>
              <a:gd name="csX11" fmla="*/ 2430949 w 3759200"/>
              <a:gd name="csY11" fmla="*/ 1564348 h 1564348"/>
              <a:gd name="csX12" fmla="*/ 1729232 w 3759200"/>
              <a:gd name="csY12" fmla="*/ 1564348 h 1564348"/>
              <a:gd name="csX13" fmla="*/ 1140291 w 3759200"/>
              <a:gd name="csY13" fmla="*/ 1564348 h 1564348"/>
              <a:gd name="csX14" fmla="*/ 0 w 3759200"/>
              <a:gd name="csY14" fmla="*/ 1564348 h 1564348"/>
              <a:gd name="csX15" fmla="*/ 0 w 3759200"/>
              <a:gd name="csY15" fmla="*/ 1089829 h 1564348"/>
              <a:gd name="csX16" fmla="*/ 0 w 3759200"/>
              <a:gd name="csY16" fmla="*/ 584023 h 1564348"/>
              <a:gd name="csX17" fmla="*/ 0 w 3759200"/>
              <a:gd name="csY17" fmla="*/ 0 h 156434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</a:cxnLst>
            <a:rect l="l" t="t" r="r" b="b"/>
            <a:pathLst>
              <a:path w="3759200" h="1564348" fill="none" extrusionOk="0">
                <a:moveTo>
                  <a:pt x="0" y="0"/>
                </a:moveTo>
                <a:cubicBezTo>
                  <a:pt x="148077" y="-7425"/>
                  <a:pt x="337323" y="-9899"/>
                  <a:pt x="551349" y="0"/>
                </a:cubicBezTo>
                <a:cubicBezTo>
                  <a:pt x="765375" y="9899"/>
                  <a:pt x="958170" y="-10859"/>
                  <a:pt x="1177883" y="0"/>
                </a:cubicBezTo>
                <a:cubicBezTo>
                  <a:pt x="1397596" y="10859"/>
                  <a:pt x="1545080" y="13120"/>
                  <a:pt x="1842008" y="0"/>
                </a:cubicBezTo>
                <a:cubicBezTo>
                  <a:pt x="2138936" y="-13120"/>
                  <a:pt x="2239688" y="-23076"/>
                  <a:pt x="2430949" y="0"/>
                </a:cubicBezTo>
                <a:cubicBezTo>
                  <a:pt x="2622210" y="23076"/>
                  <a:pt x="2767047" y="17215"/>
                  <a:pt x="3057483" y="0"/>
                </a:cubicBezTo>
                <a:cubicBezTo>
                  <a:pt x="3347919" y="-17215"/>
                  <a:pt x="3596952" y="-28856"/>
                  <a:pt x="3759200" y="0"/>
                </a:cubicBezTo>
                <a:cubicBezTo>
                  <a:pt x="3743766" y="146902"/>
                  <a:pt x="3748973" y="367305"/>
                  <a:pt x="3759200" y="552736"/>
                </a:cubicBezTo>
                <a:cubicBezTo>
                  <a:pt x="3769427" y="738167"/>
                  <a:pt x="3770737" y="851068"/>
                  <a:pt x="3759200" y="1027255"/>
                </a:cubicBezTo>
                <a:cubicBezTo>
                  <a:pt x="3747663" y="1203442"/>
                  <a:pt x="3752103" y="1401529"/>
                  <a:pt x="3759200" y="1564348"/>
                </a:cubicBezTo>
                <a:cubicBezTo>
                  <a:pt x="3603835" y="1574433"/>
                  <a:pt x="3401382" y="1583203"/>
                  <a:pt x="3132667" y="1564348"/>
                </a:cubicBezTo>
                <a:cubicBezTo>
                  <a:pt x="2863952" y="1545493"/>
                  <a:pt x="2730257" y="1560584"/>
                  <a:pt x="2430949" y="1564348"/>
                </a:cubicBezTo>
                <a:cubicBezTo>
                  <a:pt x="2131641" y="1568112"/>
                  <a:pt x="2013542" y="1541247"/>
                  <a:pt x="1729232" y="1564348"/>
                </a:cubicBezTo>
                <a:cubicBezTo>
                  <a:pt x="1444922" y="1587449"/>
                  <a:pt x="1373208" y="1583130"/>
                  <a:pt x="1140291" y="1564348"/>
                </a:cubicBezTo>
                <a:cubicBezTo>
                  <a:pt x="907374" y="1545566"/>
                  <a:pt x="423062" y="1620710"/>
                  <a:pt x="0" y="1564348"/>
                </a:cubicBezTo>
                <a:cubicBezTo>
                  <a:pt x="2834" y="1432484"/>
                  <a:pt x="6313" y="1305638"/>
                  <a:pt x="0" y="1089829"/>
                </a:cubicBezTo>
                <a:cubicBezTo>
                  <a:pt x="-6313" y="874020"/>
                  <a:pt x="-21344" y="759337"/>
                  <a:pt x="0" y="584023"/>
                </a:cubicBezTo>
                <a:cubicBezTo>
                  <a:pt x="21344" y="408709"/>
                  <a:pt x="-12927" y="237021"/>
                  <a:pt x="0" y="0"/>
                </a:cubicBezTo>
                <a:close/>
              </a:path>
              <a:path w="3759200" h="1564348" stroke="0" extrusionOk="0">
                <a:moveTo>
                  <a:pt x="0" y="0"/>
                </a:moveTo>
                <a:cubicBezTo>
                  <a:pt x="152119" y="-21880"/>
                  <a:pt x="436687" y="28886"/>
                  <a:pt x="701717" y="0"/>
                </a:cubicBezTo>
                <a:cubicBezTo>
                  <a:pt x="966747" y="-28886"/>
                  <a:pt x="1085692" y="18683"/>
                  <a:pt x="1328251" y="0"/>
                </a:cubicBezTo>
                <a:cubicBezTo>
                  <a:pt x="1570810" y="-18683"/>
                  <a:pt x="1728177" y="-18688"/>
                  <a:pt x="1879600" y="0"/>
                </a:cubicBezTo>
                <a:cubicBezTo>
                  <a:pt x="2031023" y="18688"/>
                  <a:pt x="2368818" y="16237"/>
                  <a:pt x="2506133" y="0"/>
                </a:cubicBezTo>
                <a:cubicBezTo>
                  <a:pt x="2643448" y="-16237"/>
                  <a:pt x="2988587" y="28297"/>
                  <a:pt x="3207851" y="0"/>
                </a:cubicBezTo>
                <a:cubicBezTo>
                  <a:pt x="3427115" y="-28297"/>
                  <a:pt x="3573453" y="21112"/>
                  <a:pt x="3759200" y="0"/>
                </a:cubicBezTo>
                <a:cubicBezTo>
                  <a:pt x="3766281" y="171060"/>
                  <a:pt x="3756321" y="308400"/>
                  <a:pt x="3759200" y="474519"/>
                </a:cubicBezTo>
                <a:cubicBezTo>
                  <a:pt x="3762079" y="640638"/>
                  <a:pt x="3771609" y="828251"/>
                  <a:pt x="3759200" y="949038"/>
                </a:cubicBezTo>
                <a:cubicBezTo>
                  <a:pt x="3746791" y="1069825"/>
                  <a:pt x="3742394" y="1394115"/>
                  <a:pt x="3759200" y="1564348"/>
                </a:cubicBezTo>
                <a:cubicBezTo>
                  <a:pt x="3573457" y="1597117"/>
                  <a:pt x="3242309" y="1569699"/>
                  <a:pt x="3095075" y="1564348"/>
                </a:cubicBezTo>
                <a:cubicBezTo>
                  <a:pt x="2947842" y="1558997"/>
                  <a:pt x="2792270" y="1589703"/>
                  <a:pt x="2506133" y="1564348"/>
                </a:cubicBezTo>
                <a:cubicBezTo>
                  <a:pt x="2219996" y="1538993"/>
                  <a:pt x="2038575" y="1564888"/>
                  <a:pt x="1842008" y="1564348"/>
                </a:cubicBezTo>
                <a:cubicBezTo>
                  <a:pt x="1645442" y="1563808"/>
                  <a:pt x="1446958" y="1590156"/>
                  <a:pt x="1290659" y="1564348"/>
                </a:cubicBezTo>
                <a:cubicBezTo>
                  <a:pt x="1134360" y="1538540"/>
                  <a:pt x="879240" y="1536662"/>
                  <a:pt x="701717" y="1564348"/>
                </a:cubicBezTo>
                <a:cubicBezTo>
                  <a:pt x="524194" y="1592034"/>
                  <a:pt x="211181" y="1581979"/>
                  <a:pt x="0" y="1564348"/>
                </a:cubicBezTo>
                <a:cubicBezTo>
                  <a:pt x="17359" y="1328233"/>
                  <a:pt x="-7114" y="1268359"/>
                  <a:pt x="0" y="1011612"/>
                </a:cubicBezTo>
                <a:cubicBezTo>
                  <a:pt x="7114" y="754865"/>
                  <a:pt x="-10877" y="683688"/>
                  <a:pt x="0" y="474519"/>
                </a:cubicBezTo>
                <a:cubicBezTo>
                  <a:pt x="10877" y="265350"/>
                  <a:pt x="-23391" y="120769"/>
                  <a:pt x="0" y="0"/>
                </a:cubicBezTo>
                <a:close/>
              </a:path>
            </a:pathLst>
          </a:custGeom>
          <a:ln>
            <a:extLst>
              <a:ext uri="{C807C97D-BFC1-408E-A445-0C87EB9F89A2}">
                <ask:lineSketchStyleProps xmlns:ask="http://schemas.microsoft.com/office/drawing/2018/sketchyshapes" sd="981765707">
                  <ask:type>
                    <ask:lineSketchFreehand/>
                  </ask:type>
                </ask:lineSketchStyleProps>
              </a:ext>
            </a:extLst>
          </a:ln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en-US" b="1" dirty="0"/>
              <a:t>TIP </a:t>
            </a:r>
            <a:r>
              <a:rPr lang="en-US" dirty="0"/>
              <a:t>Most power tools are designed for a current of around 20 A or less.</a:t>
            </a:r>
          </a:p>
        </p:txBody>
      </p:sp>
      <p:sp>
        <p:nvSpPr>
          <p:cNvPr id="7" name="Text Placeholder 14">
            <a:extLst>
              <a:ext uri="{FF2B5EF4-FFF2-40B4-BE49-F238E27FC236}">
                <a16:creationId xmlns:a16="http://schemas.microsoft.com/office/drawing/2014/main" id="{1E2D05EC-C9E7-BB89-161B-B88215320B43}"/>
              </a:ext>
            </a:extLst>
          </p:cNvPr>
          <p:cNvSpPr txBox="1">
            <a:spLocks/>
          </p:cNvSpPr>
          <p:nvPr/>
        </p:nvSpPr>
        <p:spPr>
          <a:xfrm>
            <a:off x="838200" y="6356351"/>
            <a:ext cx="4711700" cy="361950"/>
          </a:xfrm>
          <a:prstGeom prst="rect">
            <a:avLst/>
          </a:prstGeom>
        </p:spPr>
        <p:txBody>
          <a:bodyPr vert="horz" lIns="91440" tIns="45720" rIns="91440" bIns="45720" rtlCol="0">
            <a:normAutofit fontScale="55000" lnSpcReduction="20000"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2800" b="1" kern="1200">
                <a:solidFill>
                  <a:srgbClr val="10283A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2000" kern="120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2000" kern="120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2000" kern="120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2000" kern="120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0" dirty="0"/>
              <a:t>Resource 3: Key mathematical electrical principles</a:t>
            </a:r>
            <a:endParaRPr lang="en-GB" b="0" dirty="0"/>
          </a:p>
        </p:txBody>
      </p:sp>
      <p:sp>
        <p:nvSpPr>
          <p:cNvPr id="3" name="Text Placeholder 5">
            <a:extLst>
              <a:ext uri="{FF2B5EF4-FFF2-40B4-BE49-F238E27FC236}">
                <a16:creationId xmlns:a16="http://schemas.microsoft.com/office/drawing/2014/main" id="{EB6119EC-B3BE-A68B-EDE1-C457D69D8370}"/>
              </a:ext>
            </a:extLst>
          </p:cNvPr>
          <p:cNvSpPr txBox="1">
            <a:spLocks/>
          </p:cNvSpPr>
          <p:nvPr/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ED7D31"/>
          </a:solidFill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Ohm’s Law</a:t>
            </a:r>
          </a:p>
        </p:txBody>
      </p:sp>
    </p:spTree>
    <p:extLst>
      <p:ext uri="{BB962C8B-B14F-4D97-AF65-F5344CB8AC3E}">
        <p14:creationId xmlns:p14="http://schemas.microsoft.com/office/powerpoint/2010/main" val="344965469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2D5D18-85FB-B221-E73F-21408AAB24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425D0A52-4DC7-81FA-3BC0-E6B0705B34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811256" cy="1325563"/>
          </a:xfrm>
        </p:spPr>
        <p:txBody>
          <a:bodyPr/>
          <a:lstStyle/>
          <a:p>
            <a:r>
              <a:rPr lang="en-GB" dirty="0"/>
              <a:t>Ohm’s Law for identifying hazards: </a:t>
            </a:r>
            <a:r>
              <a:rPr lang="en-GB" dirty="0">
                <a:solidFill>
                  <a:schemeClr val="accent1"/>
                </a:solidFill>
              </a:rPr>
              <a:t>Answer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Content Placeholder 5">
                <a:extLst>
                  <a:ext uri="{FF2B5EF4-FFF2-40B4-BE49-F238E27FC236}">
                    <a16:creationId xmlns:a16="http://schemas.microsoft.com/office/drawing/2014/main" id="{F82D199A-F51E-CB4D-E87B-3C0AD26DF1A8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977096" y="1539444"/>
                <a:ext cx="10105432" cy="4351338"/>
              </a:xfrm>
            </p:spPr>
            <p:txBody>
              <a:bodyPr lIns="0" tIns="0" rIns="0" bIns="0">
                <a:normAutofit/>
              </a:bodyPr>
              <a:lstStyle/>
              <a:p>
                <a:pPr marL="0" indent="0">
                  <a:buNone/>
                </a:pPr>
                <a:r>
                  <a:rPr lang="en-GB" dirty="0"/>
                  <a:t>An electric cable in an industrial grinder has a resistance of 0.6 Ω and a DC supply of 100 V. Is this setup potentially hazardous?</a:t>
                </a:r>
              </a:p>
              <a:p>
                <a:pPr marL="0" indent="0">
                  <a:buNone/>
                </a:pPr>
                <a:r>
                  <a:rPr lang="en-GB" dirty="0"/>
                  <a:t>Rearrange Ohm’s Law, then substitute the values:</a:t>
                </a:r>
                <a:endParaRPr lang="en-GB" b="1" dirty="0">
                  <a:solidFill>
                    <a:srgbClr val="666666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>
                      <m:r>
                        <a:rPr lang="en-US" i="1">
                          <a:latin typeface="Cambria Math" panose="02040503050406030204" pitchFamily="18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m:t>𝐼</m:t>
                      </m:r>
                      <m:r>
                        <a:rPr lang="en-US" i="1">
                          <a:latin typeface="Cambria Math" panose="02040503050406030204" pitchFamily="18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m:t>=</m:t>
                      </m:r>
                      <m:f>
                        <m:fPr>
                          <m:ctrlPr>
                            <a:rPr lang="en-US" i="1">
                              <a:latin typeface="Cambria Math" panose="02040503050406030204" pitchFamily="18" charset="0"/>
                              <a:ea typeface="Lato" panose="020F0502020204030203" pitchFamily="34" charset="0"/>
                              <a:cs typeface="Lato" panose="020F0502020204030203" pitchFamily="34" charset="0"/>
                            </a:rPr>
                          </m:ctrlPr>
                        </m:fPr>
                        <m:num>
                          <m:r>
                            <a:rPr lang="en-US" i="1">
                              <a:latin typeface="Cambria Math" panose="02040503050406030204" pitchFamily="18" charset="0"/>
                              <a:ea typeface="Lato" panose="020F0502020204030203" pitchFamily="34" charset="0"/>
                              <a:cs typeface="Lato" panose="020F0502020204030203" pitchFamily="34" charset="0"/>
                            </a:rPr>
                            <m:t>𝑉</m:t>
                          </m:r>
                        </m:num>
                        <m:den>
                          <m:r>
                            <a:rPr lang="en-US" i="1">
                              <a:latin typeface="Cambria Math" panose="02040503050406030204" pitchFamily="18" charset="0"/>
                              <a:ea typeface="Lato" panose="020F0502020204030203" pitchFamily="34" charset="0"/>
                              <a:cs typeface="Lato" panose="020F0502020204030203" pitchFamily="34" charset="0"/>
                            </a:rPr>
                            <m:t>𝑅</m:t>
                          </m:r>
                        </m:den>
                      </m:f>
                      <m:r>
                        <a:rPr lang="en-US" i="1">
                          <a:latin typeface="Cambria Math" panose="02040503050406030204" pitchFamily="18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m:t>=</m:t>
                      </m:r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  <a:ea typeface="Lato" panose="020F0502020204030203" pitchFamily="34" charset="0"/>
                              <a:cs typeface="Lato" panose="020F0502020204030203" pitchFamily="34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 panose="02040503050406030204" pitchFamily="18" charset="0"/>
                              <a:ea typeface="Lato" panose="020F0502020204030203" pitchFamily="34" charset="0"/>
                              <a:cs typeface="Lato" panose="020F0502020204030203" pitchFamily="34" charset="0"/>
                            </a:rPr>
                            <m:t>100 </m:t>
                          </m:r>
                          <m:r>
                            <m:rPr>
                              <m:nor/>
                            </m:rPr>
                            <a:rPr lang="en-US" b="0" i="0" smtClean="0">
                              <a:latin typeface="Cambria Math" panose="02040503050406030204" pitchFamily="18" charset="0"/>
                              <a:ea typeface="Lato" panose="020F0502020204030203" pitchFamily="34" charset="0"/>
                              <a:cs typeface="Lato" panose="020F0502020204030203" pitchFamily="34" charset="0"/>
                            </a:rPr>
                            <m:t>V</m:t>
                          </m:r>
                        </m:num>
                        <m:den>
                          <m:r>
                            <a:rPr lang="en-US" b="0" i="1" smtClean="0">
                              <a:latin typeface="Cambria Math" panose="02040503050406030204" pitchFamily="18" charset="0"/>
                              <a:ea typeface="Lato" panose="020F0502020204030203" pitchFamily="34" charset="0"/>
                              <a:cs typeface="Lato" panose="020F0502020204030203" pitchFamily="34" charset="0"/>
                            </a:rPr>
                            <m:t>0.6 </m:t>
                          </m:r>
                          <m:r>
                            <m:rPr>
                              <m:sty m:val="p"/>
                            </m:rPr>
                            <a:rPr lang="en-US" b="0" i="0" smtClean="0">
                              <a:latin typeface="Cambria Math" panose="02040503050406030204" pitchFamily="18" charset="0"/>
                              <a:ea typeface="Lato" panose="020F0502020204030203" pitchFamily="34" charset="0"/>
                              <a:cs typeface="Lato" panose="020F0502020204030203" pitchFamily="34" charset="0"/>
                            </a:rPr>
                            <m:t>Ω</m:t>
                          </m:r>
                        </m:den>
                      </m:f>
                      <m:r>
                        <a:rPr lang="en-US" b="0" i="1" smtClean="0">
                          <a:latin typeface="Cambria Math" panose="02040503050406030204" pitchFamily="18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m:t>=</m:t>
                      </m:r>
                      <m:r>
                        <a:rPr lang="en-US" b="1" i="1" smtClean="0">
                          <a:latin typeface="Cambria Math" panose="02040503050406030204" pitchFamily="18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m:t>𝟏𝟔𝟔</m:t>
                      </m:r>
                      <m:r>
                        <a:rPr lang="en-US" b="1" i="1" smtClean="0">
                          <a:latin typeface="Cambria Math" panose="02040503050406030204" pitchFamily="18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m:t>.</m:t>
                      </m:r>
                      <m:r>
                        <a:rPr lang="en-US" b="1" i="1" smtClean="0">
                          <a:latin typeface="Cambria Math" panose="02040503050406030204" pitchFamily="18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m:t>𝟕</m:t>
                      </m:r>
                      <m:r>
                        <a:rPr lang="en-US" b="1" i="1" smtClean="0">
                          <a:latin typeface="Cambria Math" panose="02040503050406030204" pitchFamily="18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m:t> </m:t>
                      </m:r>
                      <m:r>
                        <a:rPr lang="en-US" b="1" i="0" smtClean="0">
                          <a:latin typeface="Cambria Math" panose="02040503050406030204" pitchFamily="18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m:t>𝐀</m:t>
                      </m:r>
                      <m:r>
                        <a:rPr lang="en-US" b="1" i="0" smtClean="0">
                          <a:latin typeface="Cambria Math" panose="02040503050406030204" pitchFamily="18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m:t> (</m:t>
                      </m:r>
                      <m:r>
                        <a:rPr lang="en-US" b="1" i="0" smtClean="0">
                          <a:latin typeface="Cambria Math" panose="02040503050406030204" pitchFamily="18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m:t>𝟏</m:t>
                      </m:r>
                      <m:r>
                        <a:rPr lang="en-US" b="1" i="0" smtClean="0">
                          <a:latin typeface="Cambria Math" panose="02040503050406030204" pitchFamily="18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m:t> </m:t>
                      </m:r>
                      <m:r>
                        <a:rPr lang="en-US" b="1" i="0" smtClean="0">
                          <a:latin typeface="Cambria Math" panose="02040503050406030204" pitchFamily="18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m:t>𝐝</m:t>
                      </m:r>
                      <m:r>
                        <a:rPr lang="en-US" b="1" i="0" smtClean="0">
                          <a:latin typeface="Cambria Math" panose="02040503050406030204" pitchFamily="18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m:t>.</m:t>
                      </m:r>
                      <m:r>
                        <a:rPr lang="en-US" b="1" i="0" smtClean="0">
                          <a:latin typeface="Cambria Math" panose="02040503050406030204" pitchFamily="18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m:t>𝐩</m:t>
                      </m:r>
                      <m:r>
                        <a:rPr lang="en-US" b="1" i="0" smtClean="0">
                          <a:latin typeface="Cambria Math" panose="02040503050406030204" pitchFamily="18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m:t>.)</m:t>
                      </m:r>
                    </m:oMath>
                  </m:oMathPara>
                </a14:m>
                <a:endParaRPr lang="en-GB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>
                  <a:buNone/>
                </a:pPr>
                <a:endParaRPr lang="en-GB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>
                  <a:spcBef>
                    <a:spcPts val="0"/>
                  </a:spcBef>
                  <a:buNone/>
                </a:pPr>
                <a:r>
                  <a:rPr lang="en-GB" b="1" dirty="0">
                    <a:solidFill>
                      <a:schemeClr val="tx1"/>
                    </a:solidFill>
                  </a:rPr>
                  <a:t>Yes,</a:t>
                </a:r>
                <a:r>
                  <a:rPr lang="en-GB" dirty="0">
                    <a:solidFill>
                      <a:schemeClr val="tx1"/>
                    </a:solidFill>
                  </a:rPr>
                  <a:t> this cable is potentially hazardous </a:t>
                </a:r>
              </a:p>
              <a:p>
                <a:pPr marL="0" indent="0">
                  <a:spcBef>
                    <a:spcPts val="0"/>
                  </a:spcBef>
                  <a:buNone/>
                </a:pPr>
                <a:r>
                  <a:rPr lang="en-GB" dirty="0">
                    <a:solidFill>
                      <a:schemeClr val="tx1"/>
                    </a:solidFill>
                  </a:rPr>
                  <a:t>because its current is much higher than </a:t>
                </a:r>
                <a:br>
                  <a:rPr lang="en-GB" dirty="0">
                    <a:solidFill>
                      <a:schemeClr val="tx1"/>
                    </a:solidFill>
                  </a:rPr>
                </a:br>
                <a:r>
                  <a:rPr lang="en-GB" dirty="0">
                    <a:solidFill>
                      <a:schemeClr val="tx1"/>
                    </a:solidFill>
                  </a:rPr>
                  <a:t>the 20 A it is designed for. </a:t>
                </a:r>
                <a:br>
                  <a:rPr lang="en-GB" dirty="0">
                    <a:solidFill>
                      <a:schemeClr val="tx1"/>
                    </a:solidFill>
                  </a:rPr>
                </a:br>
                <a:r>
                  <a:rPr lang="en-GB" dirty="0">
                    <a:solidFill>
                      <a:schemeClr val="tx1"/>
                    </a:solidFill>
                  </a:rPr>
                  <a:t>It should not be used.</a:t>
                </a:r>
              </a:p>
            </p:txBody>
          </p:sp>
        </mc:Choice>
        <mc:Fallback xmlns="">
          <p:sp>
            <p:nvSpPr>
              <p:cNvPr id="6" name="Content Placeholder 5">
                <a:extLst>
                  <a:ext uri="{FF2B5EF4-FFF2-40B4-BE49-F238E27FC236}">
                    <a16:creationId xmlns:a16="http://schemas.microsoft.com/office/drawing/2014/main" id="{F82D199A-F51E-CB4D-E87B-3C0AD26DF1A8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977096" y="1539444"/>
                <a:ext cx="10105432" cy="4351338"/>
              </a:xfrm>
              <a:blipFill>
                <a:blip r:embed="rId3"/>
                <a:stretch>
                  <a:fillRect l="-1757" t="-233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ext Placeholder 14">
            <a:extLst>
              <a:ext uri="{FF2B5EF4-FFF2-40B4-BE49-F238E27FC236}">
                <a16:creationId xmlns:a16="http://schemas.microsoft.com/office/drawing/2014/main" id="{BBAC6A39-D975-04F4-6106-2871126A7C0C}"/>
              </a:ext>
            </a:extLst>
          </p:cNvPr>
          <p:cNvSpPr txBox="1">
            <a:spLocks/>
          </p:cNvSpPr>
          <p:nvPr/>
        </p:nvSpPr>
        <p:spPr>
          <a:xfrm>
            <a:off x="838200" y="6356351"/>
            <a:ext cx="4711700" cy="361950"/>
          </a:xfrm>
          <a:prstGeom prst="rect">
            <a:avLst/>
          </a:prstGeom>
        </p:spPr>
        <p:txBody>
          <a:bodyPr vert="horz" lIns="91440" tIns="45720" rIns="91440" bIns="45720" rtlCol="0">
            <a:normAutofit fontScale="55000" lnSpcReduction="20000"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2800" b="1" kern="1200">
                <a:solidFill>
                  <a:srgbClr val="10283A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2000" kern="120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2000" kern="120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2000" kern="120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2000" kern="120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0" dirty="0"/>
              <a:t>Resource 3: Key mathematical electrical principles</a:t>
            </a:r>
            <a:endParaRPr lang="en-GB" b="0" dirty="0"/>
          </a:p>
        </p:txBody>
      </p:sp>
      <p:sp>
        <p:nvSpPr>
          <p:cNvPr id="9" name="Content Placeholder 6">
            <a:extLst>
              <a:ext uri="{FF2B5EF4-FFF2-40B4-BE49-F238E27FC236}">
                <a16:creationId xmlns:a16="http://schemas.microsoft.com/office/drawing/2014/main" id="{A6F320B9-7E60-D519-2F64-0262811C25FB}"/>
              </a:ext>
            </a:extLst>
          </p:cNvPr>
          <p:cNvSpPr txBox="1">
            <a:spLocks/>
          </p:cNvSpPr>
          <p:nvPr/>
        </p:nvSpPr>
        <p:spPr>
          <a:xfrm>
            <a:off x="7315200" y="4144532"/>
            <a:ext cx="3759200" cy="1564348"/>
          </a:xfrm>
          <a:custGeom>
            <a:avLst/>
            <a:gdLst>
              <a:gd name="csX0" fmla="*/ 0 w 3759200"/>
              <a:gd name="csY0" fmla="*/ 0 h 1564348"/>
              <a:gd name="csX1" fmla="*/ 551349 w 3759200"/>
              <a:gd name="csY1" fmla="*/ 0 h 1564348"/>
              <a:gd name="csX2" fmla="*/ 1177883 w 3759200"/>
              <a:gd name="csY2" fmla="*/ 0 h 1564348"/>
              <a:gd name="csX3" fmla="*/ 1842008 w 3759200"/>
              <a:gd name="csY3" fmla="*/ 0 h 1564348"/>
              <a:gd name="csX4" fmla="*/ 2430949 w 3759200"/>
              <a:gd name="csY4" fmla="*/ 0 h 1564348"/>
              <a:gd name="csX5" fmla="*/ 3057483 w 3759200"/>
              <a:gd name="csY5" fmla="*/ 0 h 1564348"/>
              <a:gd name="csX6" fmla="*/ 3759200 w 3759200"/>
              <a:gd name="csY6" fmla="*/ 0 h 1564348"/>
              <a:gd name="csX7" fmla="*/ 3759200 w 3759200"/>
              <a:gd name="csY7" fmla="*/ 552736 h 1564348"/>
              <a:gd name="csX8" fmla="*/ 3759200 w 3759200"/>
              <a:gd name="csY8" fmla="*/ 1027255 h 1564348"/>
              <a:gd name="csX9" fmla="*/ 3759200 w 3759200"/>
              <a:gd name="csY9" fmla="*/ 1564348 h 1564348"/>
              <a:gd name="csX10" fmla="*/ 3132667 w 3759200"/>
              <a:gd name="csY10" fmla="*/ 1564348 h 1564348"/>
              <a:gd name="csX11" fmla="*/ 2430949 w 3759200"/>
              <a:gd name="csY11" fmla="*/ 1564348 h 1564348"/>
              <a:gd name="csX12" fmla="*/ 1729232 w 3759200"/>
              <a:gd name="csY12" fmla="*/ 1564348 h 1564348"/>
              <a:gd name="csX13" fmla="*/ 1140291 w 3759200"/>
              <a:gd name="csY13" fmla="*/ 1564348 h 1564348"/>
              <a:gd name="csX14" fmla="*/ 0 w 3759200"/>
              <a:gd name="csY14" fmla="*/ 1564348 h 1564348"/>
              <a:gd name="csX15" fmla="*/ 0 w 3759200"/>
              <a:gd name="csY15" fmla="*/ 1089829 h 1564348"/>
              <a:gd name="csX16" fmla="*/ 0 w 3759200"/>
              <a:gd name="csY16" fmla="*/ 584023 h 1564348"/>
              <a:gd name="csX17" fmla="*/ 0 w 3759200"/>
              <a:gd name="csY17" fmla="*/ 0 h 156434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</a:cxnLst>
            <a:rect l="l" t="t" r="r" b="b"/>
            <a:pathLst>
              <a:path w="3759200" h="1564348" fill="none" extrusionOk="0">
                <a:moveTo>
                  <a:pt x="0" y="0"/>
                </a:moveTo>
                <a:cubicBezTo>
                  <a:pt x="148077" y="-7425"/>
                  <a:pt x="337323" y="-9899"/>
                  <a:pt x="551349" y="0"/>
                </a:cubicBezTo>
                <a:cubicBezTo>
                  <a:pt x="765375" y="9899"/>
                  <a:pt x="958170" y="-10859"/>
                  <a:pt x="1177883" y="0"/>
                </a:cubicBezTo>
                <a:cubicBezTo>
                  <a:pt x="1397596" y="10859"/>
                  <a:pt x="1545080" y="13120"/>
                  <a:pt x="1842008" y="0"/>
                </a:cubicBezTo>
                <a:cubicBezTo>
                  <a:pt x="2138936" y="-13120"/>
                  <a:pt x="2239688" y="-23076"/>
                  <a:pt x="2430949" y="0"/>
                </a:cubicBezTo>
                <a:cubicBezTo>
                  <a:pt x="2622210" y="23076"/>
                  <a:pt x="2767047" y="17215"/>
                  <a:pt x="3057483" y="0"/>
                </a:cubicBezTo>
                <a:cubicBezTo>
                  <a:pt x="3347919" y="-17215"/>
                  <a:pt x="3596952" y="-28856"/>
                  <a:pt x="3759200" y="0"/>
                </a:cubicBezTo>
                <a:cubicBezTo>
                  <a:pt x="3743766" y="146902"/>
                  <a:pt x="3748973" y="367305"/>
                  <a:pt x="3759200" y="552736"/>
                </a:cubicBezTo>
                <a:cubicBezTo>
                  <a:pt x="3769427" y="738167"/>
                  <a:pt x="3770737" y="851068"/>
                  <a:pt x="3759200" y="1027255"/>
                </a:cubicBezTo>
                <a:cubicBezTo>
                  <a:pt x="3747663" y="1203442"/>
                  <a:pt x="3752103" y="1401529"/>
                  <a:pt x="3759200" y="1564348"/>
                </a:cubicBezTo>
                <a:cubicBezTo>
                  <a:pt x="3603835" y="1574433"/>
                  <a:pt x="3401382" y="1583203"/>
                  <a:pt x="3132667" y="1564348"/>
                </a:cubicBezTo>
                <a:cubicBezTo>
                  <a:pt x="2863952" y="1545493"/>
                  <a:pt x="2730257" y="1560584"/>
                  <a:pt x="2430949" y="1564348"/>
                </a:cubicBezTo>
                <a:cubicBezTo>
                  <a:pt x="2131641" y="1568112"/>
                  <a:pt x="2013542" y="1541247"/>
                  <a:pt x="1729232" y="1564348"/>
                </a:cubicBezTo>
                <a:cubicBezTo>
                  <a:pt x="1444922" y="1587449"/>
                  <a:pt x="1373208" y="1583130"/>
                  <a:pt x="1140291" y="1564348"/>
                </a:cubicBezTo>
                <a:cubicBezTo>
                  <a:pt x="907374" y="1545566"/>
                  <a:pt x="423062" y="1620710"/>
                  <a:pt x="0" y="1564348"/>
                </a:cubicBezTo>
                <a:cubicBezTo>
                  <a:pt x="2834" y="1432484"/>
                  <a:pt x="6313" y="1305638"/>
                  <a:pt x="0" y="1089829"/>
                </a:cubicBezTo>
                <a:cubicBezTo>
                  <a:pt x="-6313" y="874020"/>
                  <a:pt x="-21344" y="759337"/>
                  <a:pt x="0" y="584023"/>
                </a:cubicBezTo>
                <a:cubicBezTo>
                  <a:pt x="21344" y="408709"/>
                  <a:pt x="-12927" y="237021"/>
                  <a:pt x="0" y="0"/>
                </a:cubicBezTo>
                <a:close/>
              </a:path>
              <a:path w="3759200" h="1564348" stroke="0" extrusionOk="0">
                <a:moveTo>
                  <a:pt x="0" y="0"/>
                </a:moveTo>
                <a:cubicBezTo>
                  <a:pt x="152119" y="-21880"/>
                  <a:pt x="436687" y="28886"/>
                  <a:pt x="701717" y="0"/>
                </a:cubicBezTo>
                <a:cubicBezTo>
                  <a:pt x="966747" y="-28886"/>
                  <a:pt x="1085692" y="18683"/>
                  <a:pt x="1328251" y="0"/>
                </a:cubicBezTo>
                <a:cubicBezTo>
                  <a:pt x="1570810" y="-18683"/>
                  <a:pt x="1728177" y="-18688"/>
                  <a:pt x="1879600" y="0"/>
                </a:cubicBezTo>
                <a:cubicBezTo>
                  <a:pt x="2031023" y="18688"/>
                  <a:pt x="2368818" y="16237"/>
                  <a:pt x="2506133" y="0"/>
                </a:cubicBezTo>
                <a:cubicBezTo>
                  <a:pt x="2643448" y="-16237"/>
                  <a:pt x="2988587" y="28297"/>
                  <a:pt x="3207851" y="0"/>
                </a:cubicBezTo>
                <a:cubicBezTo>
                  <a:pt x="3427115" y="-28297"/>
                  <a:pt x="3573453" y="21112"/>
                  <a:pt x="3759200" y="0"/>
                </a:cubicBezTo>
                <a:cubicBezTo>
                  <a:pt x="3766281" y="171060"/>
                  <a:pt x="3756321" y="308400"/>
                  <a:pt x="3759200" y="474519"/>
                </a:cubicBezTo>
                <a:cubicBezTo>
                  <a:pt x="3762079" y="640638"/>
                  <a:pt x="3771609" y="828251"/>
                  <a:pt x="3759200" y="949038"/>
                </a:cubicBezTo>
                <a:cubicBezTo>
                  <a:pt x="3746791" y="1069825"/>
                  <a:pt x="3742394" y="1394115"/>
                  <a:pt x="3759200" y="1564348"/>
                </a:cubicBezTo>
                <a:cubicBezTo>
                  <a:pt x="3573457" y="1597117"/>
                  <a:pt x="3242309" y="1569699"/>
                  <a:pt x="3095075" y="1564348"/>
                </a:cubicBezTo>
                <a:cubicBezTo>
                  <a:pt x="2947842" y="1558997"/>
                  <a:pt x="2792270" y="1589703"/>
                  <a:pt x="2506133" y="1564348"/>
                </a:cubicBezTo>
                <a:cubicBezTo>
                  <a:pt x="2219996" y="1538993"/>
                  <a:pt x="2038575" y="1564888"/>
                  <a:pt x="1842008" y="1564348"/>
                </a:cubicBezTo>
                <a:cubicBezTo>
                  <a:pt x="1645442" y="1563808"/>
                  <a:pt x="1446958" y="1590156"/>
                  <a:pt x="1290659" y="1564348"/>
                </a:cubicBezTo>
                <a:cubicBezTo>
                  <a:pt x="1134360" y="1538540"/>
                  <a:pt x="879240" y="1536662"/>
                  <a:pt x="701717" y="1564348"/>
                </a:cubicBezTo>
                <a:cubicBezTo>
                  <a:pt x="524194" y="1592034"/>
                  <a:pt x="211181" y="1581979"/>
                  <a:pt x="0" y="1564348"/>
                </a:cubicBezTo>
                <a:cubicBezTo>
                  <a:pt x="17359" y="1328233"/>
                  <a:pt x="-7114" y="1268359"/>
                  <a:pt x="0" y="1011612"/>
                </a:cubicBezTo>
                <a:cubicBezTo>
                  <a:pt x="7114" y="754865"/>
                  <a:pt x="-10877" y="683688"/>
                  <a:pt x="0" y="474519"/>
                </a:cubicBezTo>
                <a:cubicBezTo>
                  <a:pt x="10877" y="265350"/>
                  <a:pt x="-23391" y="120769"/>
                  <a:pt x="0" y="0"/>
                </a:cubicBezTo>
                <a:close/>
              </a:path>
            </a:pathLst>
          </a:custGeom>
          <a:solidFill>
            <a:srgbClr val="EBDDF4"/>
          </a:solidFill>
          <a:ln w="19050" cap="sq">
            <a:solidFill>
              <a:srgbClr val="432673"/>
            </a:solidFill>
            <a:extLst>
              <a:ext uri="{C807C97D-BFC1-408E-A445-0C87EB9F89A2}">
                <ask:lineSketchStyleProps xmlns:ask="http://schemas.microsoft.com/office/drawing/2018/sketchyshapes" sd="981765707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txBody>
          <a:bodyPr vert="horz" lIns="180000" tIns="180000" rIns="180000" bIns="180000" rtlCol="0">
            <a:normAutofit/>
          </a:bodyPr>
          <a:lstStyle>
            <a:lvl1pPr marL="228600" indent="-22860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432673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432673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432673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432673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432673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b="1"/>
              <a:t>TIP </a:t>
            </a:r>
            <a:r>
              <a:rPr lang="en-US"/>
              <a:t>Most power tools are designed for a current of around 20 A or less.</a:t>
            </a:r>
            <a:endParaRPr lang="en-US" dirty="0"/>
          </a:p>
        </p:txBody>
      </p:sp>
      <p:sp>
        <p:nvSpPr>
          <p:cNvPr id="10" name="Text Placeholder 5">
            <a:extLst>
              <a:ext uri="{FF2B5EF4-FFF2-40B4-BE49-F238E27FC236}">
                <a16:creationId xmlns:a16="http://schemas.microsoft.com/office/drawing/2014/main" id="{BD54FFA5-BC55-F6F7-6F4B-16C5BD992164}"/>
              </a:ext>
            </a:extLst>
          </p:cNvPr>
          <p:cNvSpPr txBox="1">
            <a:spLocks/>
          </p:cNvSpPr>
          <p:nvPr/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ED7D31"/>
          </a:solidFill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Ohm’s Law</a:t>
            </a:r>
          </a:p>
        </p:txBody>
      </p:sp>
    </p:spTree>
    <p:extLst>
      <p:ext uri="{BB962C8B-B14F-4D97-AF65-F5344CB8AC3E}">
        <p14:creationId xmlns:p14="http://schemas.microsoft.com/office/powerpoint/2010/main" val="405177083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F98DF8AA-D17B-CCC1-4F51-9BF424899A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What is power and how is it relevant?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F1AB0B37-6ED4-E961-0E13-1DB461DB5C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5921829" cy="4351338"/>
          </a:xfrm>
        </p:spPr>
        <p:txBody>
          <a:bodyPr>
            <a:noAutofit/>
          </a:bodyPr>
          <a:lstStyle/>
          <a:p>
            <a:pPr marL="0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en-GB" b="1" dirty="0"/>
              <a:t>Power</a:t>
            </a:r>
            <a:r>
              <a:rPr lang="en-GB" dirty="0"/>
              <a:t> </a:t>
            </a:r>
            <a:r>
              <a:rPr lang="en-GB" b="1" dirty="0"/>
              <a:t>is the rate at which energy </a:t>
            </a:r>
            <a:br>
              <a:rPr lang="en-GB" b="1" dirty="0"/>
            </a:br>
            <a:r>
              <a:rPr lang="en-GB" b="1" dirty="0"/>
              <a:t>is transferred.</a:t>
            </a:r>
          </a:p>
          <a:p>
            <a:pPr marL="0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en-GB" dirty="0"/>
              <a:t>Power and energy both can take various forms, </a:t>
            </a:r>
            <a:r>
              <a:rPr lang="en-GB" b="1" dirty="0"/>
              <a:t>mechanical</a:t>
            </a:r>
            <a:r>
              <a:rPr lang="en-GB" dirty="0"/>
              <a:t> and </a:t>
            </a:r>
            <a:r>
              <a:rPr lang="en-GB" b="1" dirty="0"/>
              <a:t>electrical </a:t>
            </a:r>
            <a:r>
              <a:rPr lang="en-GB" dirty="0"/>
              <a:t>being the main categories.</a:t>
            </a:r>
          </a:p>
          <a:p>
            <a:pPr marL="0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en-GB" dirty="0"/>
              <a:t>It is essential to be able to calculate power for the design of safe and efficient electrical circuits.</a:t>
            </a:r>
          </a:p>
        </p:txBody>
      </p:sp>
      <p:pic>
        <p:nvPicPr>
          <p:cNvPr id="7" name="Picture Placeholder 6" descr="Electricity transmission towers with orange glowing wires on a starry night">
            <a:extLst>
              <a:ext uri="{FF2B5EF4-FFF2-40B4-BE49-F238E27FC236}">
                <a16:creationId xmlns:a16="http://schemas.microsoft.com/office/drawing/2014/main" id="{11891DF9-6849-EBCC-D98A-D1C6B2CAD3DD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/>
      </p:pic>
      <p:sp>
        <p:nvSpPr>
          <p:cNvPr id="6" name="Text Placeholder 14">
            <a:extLst>
              <a:ext uri="{FF2B5EF4-FFF2-40B4-BE49-F238E27FC236}">
                <a16:creationId xmlns:a16="http://schemas.microsoft.com/office/drawing/2014/main" id="{640005EB-571A-BD2B-70B0-75F1EE7EED09}"/>
              </a:ext>
            </a:extLst>
          </p:cNvPr>
          <p:cNvSpPr txBox="1">
            <a:spLocks/>
          </p:cNvSpPr>
          <p:nvPr/>
        </p:nvSpPr>
        <p:spPr>
          <a:xfrm>
            <a:off x="838200" y="6356351"/>
            <a:ext cx="4711700" cy="361950"/>
          </a:xfrm>
          <a:prstGeom prst="rect">
            <a:avLst/>
          </a:prstGeom>
        </p:spPr>
        <p:txBody>
          <a:bodyPr vert="horz" lIns="91440" tIns="45720" rIns="91440" bIns="45720" rtlCol="0">
            <a:normAutofit fontScale="55000" lnSpcReduction="20000"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2800" b="1" kern="1200">
                <a:solidFill>
                  <a:srgbClr val="10283A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2000" kern="120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2000" kern="120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2000" kern="120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2000" kern="120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0" dirty="0"/>
              <a:t>Resource 3: Key mathematical electrical principles</a:t>
            </a:r>
            <a:endParaRPr lang="en-GB" b="0" dirty="0"/>
          </a:p>
        </p:txBody>
      </p:sp>
      <p:sp>
        <p:nvSpPr>
          <p:cNvPr id="2" name="Text Placeholder 5">
            <a:extLst>
              <a:ext uri="{FF2B5EF4-FFF2-40B4-BE49-F238E27FC236}">
                <a16:creationId xmlns:a16="http://schemas.microsoft.com/office/drawing/2014/main" id="{CA35EA12-9DDF-132F-1872-9D7A0276A830}"/>
              </a:ext>
            </a:extLst>
          </p:cNvPr>
          <p:cNvSpPr txBox="1">
            <a:spLocks/>
          </p:cNvSpPr>
          <p:nvPr/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ED7D31"/>
          </a:solidFill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Power</a:t>
            </a:r>
          </a:p>
        </p:txBody>
      </p:sp>
    </p:spTree>
    <p:extLst>
      <p:ext uri="{BB962C8B-B14F-4D97-AF65-F5344CB8AC3E}">
        <p14:creationId xmlns:p14="http://schemas.microsoft.com/office/powerpoint/2010/main" val="40840460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E4441A1A-96D1-31B2-17D6-7960B9A3E7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GB" dirty="0"/>
              <a:t>Calculating power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Content Placeholder 5">
                <a:extLst>
                  <a:ext uri="{FF2B5EF4-FFF2-40B4-BE49-F238E27FC236}">
                    <a16:creationId xmlns:a16="http://schemas.microsoft.com/office/drawing/2014/main" id="{965509F4-901C-3661-2A44-9A91B8F23CAA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38200" y="1708662"/>
                <a:ext cx="7040526" cy="4530724"/>
              </a:xfrm>
            </p:spPr>
            <p:txBody>
              <a:bodyPr lIns="0" tIns="0" rIns="0" bIns="0">
                <a:noAutofit/>
              </a:bodyPr>
              <a:lstStyle/>
              <a:p>
                <a:pPr marL="0" indent="0">
                  <a:spcBef>
                    <a:spcPts val="600"/>
                  </a:spcBef>
                  <a:spcAft>
                    <a:spcPts val="600"/>
                  </a:spcAft>
                  <a:buNone/>
                </a:pPr>
                <a:r>
                  <a:rPr lang="en-GB" dirty="0"/>
                  <a:t>Intuitively, we know that increasing the voltage or current in a circuit increases its power.</a:t>
                </a:r>
              </a:p>
              <a:p>
                <a:pPr marL="0" indent="0">
                  <a:spcBef>
                    <a:spcPts val="600"/>
                  </a:spcBef>
                  <a:spcAft>
                    <a:spcPts val="600"/>
                  </a:spcAft>
                  <a:buNone/>
                </a:pPr>
                <a:endParaRPr lang="en-GB" dirty="0"/>
              </a:p>
              <a:p>
                <a:pPr marL="0" indent="0">
                  <a:spcBef>
                    <a:spcPts val="600"/>
                  </a:spcBef>
                  <a:spcAft>
                    <a:spcPts val="600"/>
                  </a:spcAft>
                  <a:buNone/>
                </a:pPr>
                <a:r>
                  <a:rPr lang="en-GB" dirty="0"/>
                  <a:t>A formula for </a:t>
                </a:r>
                <a:r>
                  <a:rPr lang="en-GB" b="1" dirty="0"/>
                  <a:t>electrical</a:t>
                </a:r>
                <a:r>
                  <a:rPr lang="en-GB" dirty="0"/>
                  <a:t> </a:t>
                </a:r>
                <a:r>
                  <a:rPr lang="en-GB" b="1" dirty="0"/>
                  <a:t>power</a:t>
                </a:r>
                <a:r>
                  <a:rPr lang="en-GB" dirty="0"/>
                  <a:t> is:</a:t>
                </a:r>
              </a:p>
              <a:p>
                <a:pPr marL="0" indent="0">
                  <a:spcBef>
                    <a:spcPts val="600"/>
                  </a:spcBef>
                  <a:buNone/>
                </a:pPr>
                <a:r>
                  <a:rPr lang="en-GB" dirty="0"/>
                  <a:t>                         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𝑃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𝑉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×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𝐼</m:t>
                    </m:r>
                  </m:oMath>
                </a14:m>
                <a:endParaRPr lang="en-GB" dirty="0"/>
              </a:p>
              <a:p>
                <a:pPr marL="0" indent="0">
                  <a:spcBef>
                    <a:spcPts val="600"/>
                  </a:spcBef>
                  <a:spcAft>
                    <a:spcPts val="600"/>
                  </a:spcAft>
                  <a:buNone/>
                  <a:tabLst>
                    <a:tab pos="1520825" algn="l"/>
                  </a:tabLst>
                </a:pPr>
                <a:endParaRPr lang="en-GB" dirty="0"/>
              </a:p>
              <a:p>
                <a:pPr marL="0" indent="0">
                  <a:spcBef>
                    <a:spcPts val="600"/>
                  </a:spcBef>
                  <a:spcAft>
                    <a:spcPts val="600"/>
                  </a:spcAft>
                  <a:buNone/>
                  <a:tabLst>
                    <a:tab pos="1520825" algn="l"/>
                  </a:tabLst>
                </a:pPr>
                <a:r>
                  <a:rPr lang="en-GB" dirty="0"/>
                  <a:t>Show that this can be rearranged to:</a:t>
                </a:r>
              </a:p>
              <a:p>
                <a:pPr marL="0" indent="0">
                  <a:spcBef>
                    <a:spcPts val="600"/>
                  </a:spcBef>
                  <a:spcAft>
                    <a:spcPts val="600"/>
                  </a:spcAft>
                  <a:buNone/>
                  <a:tabLst>
                    <a:tab pos="1520825" algn="l"/>
                  </a:tabLst>
                </a:pPr>
                <a14:m>
                  <m:oMathPara xmlns:m="http://schemas.openxmlformats.org/officeDocument/2006/math">
                    <m:oMath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𝑉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𝑃</m:t>
                          </m:r>
                        </m:num>
                        <m:den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𝐼</m:t>
                          </m:r>
                        </m:den>
                      </m:f>
                      <m:r>
                        <a:rPr lang="en-US" b="0" i="0" smtClean="0">
                          <a:latin typeface="Cambria Math" panose="02040503050406030204" pitchFamily="18" charset="0"/>
                        </a:rPr>
                        <m:t>    </m:t>
                      </m:r>
                      <m:r>
                        <m:rPr>
                          <m:nor/>
                        </m:rPr>
                        <a:rPr lang="en-US" b="0" i="0" smtClean="0">
                          <a:latin typeface="Cambria Math" panose="02040503050406030204" pitchFamily="18" charset="0"/>
                        </a:rPr>
                        <m:t>and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    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𝐼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𝑃</m:t>
                          </m:r>
                        </m:num>
                        <m:den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𝑉</m:t>
                          </m:r>
                        </m:den>
                      </m:f>
                    </m:oMath>
                  </m:oMathPara>
                </a14:m>
                <a:endParaRPr lang="en-GB" dirty="0"/>
              </a:p>
              <a:p>
                <a:pPr marL="0" indent="0">
                  <a:spcBef>
                    <a:spcPts val="600"/>
                  </a:spcBef>
                  <a:spcAft>
                    <a:spcPts val="600"/>
                  </a:spcAft>
                  <a:buNone/>
                  <a:tabLst>
                    <a:tab pos="1520825" algn="l"/>
                  </a:tabLst>
                </a:pPr>
                <a:br>
                  <a:rPr lang="en-GB" dirty="0"/>
                </a:br>
                <a:endParaRPr lang="en-GB" dirty="0"/>
              </a:p>
              <a:p>
                <a:pPr marL="0" indent="0">
                  <a:spcBef>
                    <a:spcPts val="600"/>
                  </a:spcBef>
                  <a:spcAft>
                    <a:spcPts val="600"/>
                  </a:spcAft>
                  <a:buNone/>
                  <a:tabLst>
                    <a:tab pos="1520825" algn="l"/>
                  </a:tabLst>
                </a:pPr>
                <a:endParaRPr lang="en-GB" dirty="0"/>
              </a:p>
              <a:p>
                <a:pPr marL="0" indent="0">
                  <a:spcBef>
                    <a:spcPts val="600"/>
                  </a:spcBef>
                  <a:spcAft>
                    <a:spcPts val="600"/>
                  </a:spcAft>
                  <a:buNone/>
                  <a:tabLst>
                    <a:tab pos="1520825" algn="l"/>
                  </a:tabLst>
                </a:pPr>
                <a:endParaRPr lang="en-GB" dirty="0"/>
              </a:p>
              <a:p>
                <a:pPr marL="0" indent="0">
                  <a:spcBef>
                    <a:spcPts val="600"/>
                  </a:spcBef>
                  <a:spcAft>
                    <a:spcPts val="600"/>
                  </a:spcAft>
                  <a:buNone/>
                  <a:tabLst>
                    <a:tab pos="1520825" algn="l"/>
                  </a:tabLst>
                </a:pPr>
                <a:endParaRPr lang="en-GB" dirty="0"/>
              </a:p>
            </p:txBody>
          </p:sp>
        </mc:Choice>
        <mc:Fallback xmlns="">
          <p:sp>
            <p:nvSpPr>
              <p:cNvPr id="6" name="Content Placeholder 5">
                <a:extLst>
                  <a:ext uri="{FF2B5EF4-FFF2-40B4-BE49-F238E27FC236}">
                    <a16:creationId xmlns:a16="http://schemas.microsoft.com/office/drawing/2014/main" id="{965509F4-901C-3661-2A44-9A91B8F23CAA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200" y="1708662"/>
                <a:ext cx="7040526" cy="4530724"/>
              </a:xfrm>
              <a:blipFill>
                <a:blip r:embed="rId3"/>
                <a:stretch>
                  <a:fillRect l="-2686" t="-1882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A2E64551-BB55-42D7-A163-0EF4924DC851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7967626" y="2420471"/>
            <a:ext cx="3386174" cy="2401046"/>
          </a:xfrm>
          <a:custGeom>
            <a:avLst/>
            <a:gdLst>
              <a:gd name="csX0" fmla="*/ 0 w 3386174"/>
              <a:gd name="csY0" fmla="*/ 0 h 2401046"/>
              <a:gd name="csX1" fmla="*/ 609511 w 3386174"/>
              <a:gd name="csY1" fmla="*/ 0 h 2401046"/>
              <a:gd name="csX2" fmla="*/ 1252884 w 3386174"/>
              <a:gd name="csY2" fmla="*/ 0 h 2401046"/>
              <a:gd name="csX3" fmla="*/ 1930119 w 3386174"/>
              <a:gd name="csY3" fmla="*/ 0 h 2401046"/>
              <a:gd name="csX4" fmla="*/ 2641216 w 3386174"/>
              <a:gd name="csY4" fmla="*/ 0 h 2401046"/>
              <a:gd name="csX5" fmla="*/ 3386174 w 3386174"/>
              <a:gd name="csY5" fmla="*/ 0 h 2401046"/>
              <a:gd name="csX6" fmla="*/ 3386174 w 3386174"/>
              <a:gd name="csY6" fmla="*/ 600262 h 2401046"/>
              <a:gd name="csX7" fmla="*/ 3386174 w 3386174"/>
              <a:gd name="csY7" fmla="*/ 1248544 h 2401046"/>
              <a:gd name="csX8" fmla="*/ 3386174 w 3386174"/>
              <a:gd name="csY8" fmla="*/ 1776774 h 2401046"/>
              <a:gd name="csX9" fmla="*/ 3386174 w 3386174"/>
              <a:gd name="csY9" fmla="*/ 2401046 h 2401046"/>
              <a:gd name="csX10" fmla="*/ 2742801 w 3386174"/>
              <a:gd name="csY10" fmla="*/ 2401046 h 2401046"/>
              <a:gd name="csX11" fmla="*/ 2167151 w 3386174"/>
              <a:gd name="csY11" fmla="*/ 2401046 h 2401046"/>
              <a:gd name="csX12" fmla="*/ 1422193 w 3386174"/>
              <a:gd name="csY12" fmla="*/ 2401046 h 2401046"/>
              <a:gd name="csX13" fmla="*/ 677235 w 3386174"/>
              <a:gd name="csY13" fmla="*/ 2401046 h 2401046"/>
              <a:gd name="csX14" fmla="*/ 0 w 3386174"/>
              <a:gd name="csY14" fmla="*/ 2401046 h 2401046"/>
              <a:gd name="csX15" fmla="*/ 0 w 3386174"/>
              <a:gd name="csY15" fmla="*/ 1776774 h 2401046"/>
              <a:gd name="csX16" fmla="*/ 0 w 3386174"/>
              <a:gd name="csY16" fmla="*/ 1176513 h 2401046"/>
              <a:gd name="csX17" fmla="*/ 0 w 3386174"/>
              <a:gd name="csY17" fmla="*/ 600262 h 2401046"/>
              <a:gd name="csX18" fmla="*/ 0 w 3386174"/>
              <a:gd name="csY18" fmla="*/ 0 h 2401046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</a:cxnLst>
            <a:rect l="l" t="t" r="r" b="b"/>
            <a:pathLst>
              <a:path w="3386174" h="2401046" fill="none" extrusionOk="0">
                <a:moveTo>
                  <a:pt x="0" y="0"/>
                </a:moveTo>
                <a:cubicBezTo>
                  <a:pt x="259597" y="-8240"/>
                  <a:pt x="384439" y="28311"/>
                  <a:pt x="609511" y="0"/>
                </a:cubicBezTo>
                <a:cubicBezTo>
                  <a:pt x="834583" y="-28311"/>
                  <a:pt x="957459" y="16264"/>
                  <a:pt x="1252884" y="0"/>
                </a:cubicBezTo>
                <a:cubicBezTo>
                  <a:pt x="1548309" y="-16264"/>
                  <a:pt x="1784119" y="31795"/>
                  <a:pt x="1930119" y="0"/>
                </a:cubicBezTo>
                <a:cubicBezTo>
                  <a:pt x="2076119" y="-31795"/>
                  <a:pt x="2464502" y="12824"/>
                  <a:pt x="2641216" y="0"/>
                </a:cubicBezTo>
                <a:cubicBezTo>
                  <a:pt x="2817930" y="-12824"/>
                  <a:pt x="3122602" y="-22567"/>
                  <a:pt x="3386174" y="0"/>
                </a:cubicBezTo>
                <a:cubicBezTo>
                  <a:pt x="3363037" y="205335"/>
                  <a:pt x="3400515" y="359662"/>
                  <a:pt x="3386174" y="600262"/>
                </a:cubicBezTo>
                <a:cubicBezTo>
                  <a:pt x="3371833" y="840862"/>
                  <a:pt x="3361313" y="931551"/>
                  <a:pt x="3386174" y="1248544"/>
                </a:cubicBezTo>
                <a:cubicBezTo>
                  <a:pt x="3411035" y="1565537"/>
                  <a:pt x="3371637" y="1566543"/>
                  <a:pt x="3386174" y="1776774"/>
                </a:cubicBezTo>
                <a:cubicBezTo>
                  <a:pt x="3400712" y="1987005"/>
                  <a:pt x="3371367" y="2224332"/>
                  <a:pt x="3386174" y="2401046"/>
                </a:cubicBezTo>
                <a:cubicBezTo>
                  <a:pt x="3149805" y="2371960"/>
                  <a:pt x="2964672" y="2377499"/>
                  <a:pt x="2742801" y="2401046"/>
                </a:cubicBezTo>
                <a:cubicBezTo>
                  <a:pt x="2520930" y="2424593"/>
                  <a:pt x="2310404" y="2375008"/>
                  <a:pt x="2167151" y="2401046"/>
                </a:cubicBezTo>
                <a:cubicBezTo>
                  <a:pt x="2023898" y="2427085"/>
                  <a:pt x="1685124" y="2409436"/>
                  <a:pt x="1422193" y="2401046"/>
                </a:cubicBezTo>
                <a:cubicBezTo>
                  <a:pt x="1159262" y="2392656"/>
                  <a:pt x="845215" y="2368594"/>
                  <a:pt x="677235" y="2401046"/>
                </a:cubicBezTo>
                <a:cubicBezTo>
                  <a:pt x="509255" y="2433498"/>
                  <a:pt x="308294" y="2425957"/>
                  <a:pt x="0" y="2401046"/>
                </a:cubicBezTo>
                <a:cubicBezTo>
                  <a:pt x="-23737" y="2209437"/>
                  <a:pt x="-13841" y="1916187"/>
                  <a:pt x="0" y="1776774"/>
                </a:cubicBezTo>
                <a:cubicBezTo>
                  <a:pt x="13841" y="1637361"/>
                  <a:pt x="8446" y="1359113"/>
                  <a:pt x="0" y="1176513"/>
                </a:cubicBezTo>
                <a:cubicBezTo>
                  <a:pt x="-8446" y="993913"/>
                  <a:pt x="-8" y="742793"/>
                  <a:pt x="0" y="600262"/>
                </a:cubicBezTo>
                <a:cubicBezTo>
                  <a:pt x="8" y="457731"/>
                  <a:pt x="21435" y="122230"/>
                  <a:pt x="0" y="0"/>
                </a:cubicBezTo>
                <a:close/>
              </a:path>
              <a:path w="3386174" h="2401046" stroke="0" extrusionOk="0">
                <a:moveTo>
                  <a:pt x="0" y="0"/>
                </a:moveTo>
                <a:cubicBezTo>
                  <a:pt x="316714" y="16021"/>
                  <a:pt x="506953" y="-19955"/>
                  <a:pt x="744958" y="0"/>
                </a:cubicBezTo>
                <a:cubicBezTo>
                  <a:pt x="982963" y="19955"/>
                  <a:pt x="1150557" y="-7248"/>
                  <a:pt x="1422193" y="0"/>
                </a:cubicBezTo>
                <a:cubicBezTo>
                  <a:pt x="1693830" y="7248"/>
                  <a:pt x="1777993" y="6555"/>
                  <a:pt x="2031704" y="0"/>
                </a:cubicBezTo>
                <a:cubicBezTo>
                  <a:pt x="2285415" y="-6555"/>
                  <a:pt x="2409491" y="-14644"/>
                  <a:pt x="2708939" y="0"/>
                </a:cubicBezTo>
                <a:cubicBezTo>
                  <a:pt x="3008388" y="14644"/>
                  <a:pt x="3080543" y="19846"/>
                  <a:pt x="3386174" y="0"/>
                </a:cubicBezTo>
                <a:cubicBezTo>
                  <a:pt x="3377641" y="156698"/>
                  <a:pt x="3412209" y="310117"/>
                  <a:pt x="3386174" y="552241"/>
                </a:cubicBezTo>
                <a:cubicBezTo>
                  <a:pt x="3360139" y="794365"/>
                  <a:pt x="3384332" y="934649"/>
                  <a:pt x="3386174" y="1080471"/>
                </a:cubicBezTo>
                <a:cubicBezTo>
                  <a:pt x="3388017" y="1226293"/>
                  <a:pt x="3390623" y="1357151"/>
                  <a:pt x="3386174" y="1608701"/>
                </a:cubicBezTo>
                <a:cubicBezTo>
                  <a:pt x="3381726" y="1860251"/>
                  <a:pt x="3413475" y="2240708"/>
                  <a:pt x="3386174" y="2401046"/>
                </a:cubicBezTo>
                <a:cubicBezTo>
                  <a:pt x="3175611" y="2420000"/>
                  <a:pt x="2901903" y="2399545"/>
                  <a:pt x="2675077" y="2401046"/>
                </a:cubicBezTo>
                <a:cubicBezTo>
                  <a:pt x="2448251" y="2402547"/>
                  <a:pt x="2172775" y="2373267"/>
                  <a:pt x="2031704" y="2401046"/>
                </a:cubicBezTo>
                <a:cubicBezTo>
                  <a:pt x="1890633" y="2428825"/>
                  <a:pt x="1488654" y="2375033"/>
                  <a:pt x="1320608" y="2401046"/>
                </a:cubicBezTo>
                <a:cubicBezTo>
                  <a:pt x="1152562" y="2427059"/>
                  <a:pt x="872843" y="2427700"/>
                  <a:pt x="711097" y="2401046"/>
                </a:cubicBezTo>
                <a:cubicBezTo>
                  <a:pt x="549351" y="2374392"/>
                  <a:pt x="228076" y="2397771"/>
                  <a:pt x="0" y="2401046"/>
                </a:cubicBezTo>
                <a:cubicBezTo>
                  <a:pt x="25565" y="2248461"/>
                  <a:pt x="23394" y="2024408"/>
                  <a:pt x="0" y="1776774"/>
                </a:cubicBezTo>
                <a:cubicBezTo>
                  <a:pt x="-23394" y="1529140"/>
                  <a:pt x="-28965" y="1312802"/>
                  <a:pt x="0" y="1128492"/>
                </a:cubicBezTo>
                <a:cubicBezTo>
                  <a:pt x="28965" y="944182"/>
                  <a:pt x="-50925" y="532257"/>
                  <a:pt x="0" y="0"/>
                </a:cubicBezTo>
                <a:close/>
              </a:path>
            </a:pathLst>
          </a:custGeom>
          <a:ln>
            <a:extLst>
              <a:ext uri="{C807C97D-BFC1-408E-A445-0C87EB9F89A2}">
                <ask:lineSketchStyleProps xmlns:ask="http://schemas.microsoft.com/office/drawing/2018/sketchyshapes" sd="981765707">
                  <ask:type>
                    <ask:lineSketchFreehand/>
                  </ask:type>
                </ask:lineSketchStyleProps>
              </a:ext>
            </a:extLst>
          </a:ln>
        </p:spPr>
        <p:txBody>
          <a:bodyPr anchor="ctr">
            <a:normAutofit/>
          </a:bodyPr>
          <a:lstStyle/>
          <a:p>
            <a:pPr marL="0" lvl="0" indent="0" algn="ctr">
              <a:buNone/>
            </a:pPr>
            <a:r>
              <a:rPr lang="en-US" dirty="0"/>
              <a:t>The SI unit for </a:t>
            </a:r>
            <a:r>
              <a:rPr lang="en-US" b="1" dirty="0"/>
              <a:t>power</a:t>
            </a:r>
            <a:r>
              <a:rPr lang="en-US" dirty="0"/>
              <a:t> is </a:t>
            </a:r>
            <a:r>
              <a:rPr lang="en-US" b="1" dirty="0"/>
              <a:t>watts</a:t>
            </a:r>
            <a:r>
              <a:rPr lang="en-US" dirty="0"/>
              <a:t> (W).</a:t>
            </a:r>
          </a:p>
        </p:txBody>
      </p:sp>
      <p:sp>
        <p:nvSpPr>
          <p:cNvPr id="4" name="Text Placeholder 14">
            <a:extLst>
              <a:ext uri="{FF2B5EF4-FFF2-40B4-BE49-F238E27FC236}">
                <a16:creationId xmlns:a16="http://schemas.microsoft.com/office/drawing/2014/main" id="{05F7BC5A-F576-979D-B5F5-9C76BC13A245}"/>
              </a:ext>
            </a:extLst>
          </p:cNvPr>
          <p:cNvSpPr txBox="1">
            <a:spLocks/>
          </p:cNvSpPr>
          <p:nvPr/>
        </p:nvSpPr>
        <p:spPr>
          <a:xfrm>
            <a:off x="838200" y="6356351"/>
            <a:ext cx="4711700" cy="361950"/>
          </a:xfrm>
          <a:prstGeom prst="rect">
            <a:avLst/>
          </a:prstGeom>
        </p:spPr>
        <p:txBody>
          <a:bodyPr vert="horz" lIns="91440" tIns="45720" rIns="91440" bIns="45720" rtlCol="0">
            <a:normAutofit fontScale="55000" lnSpcReduction="20000"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2800" b="1" kern="1200">
                <a:solidFill>
                  <a:srgbClr val="10283A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2000" kern="120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2000" kern="120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2000" kern="120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2000" kern="120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0" dirty="0"/>
              <a:t>Resource 3: Key mathematical electrical principles</a:t>
            </a:r>
            <a:endParaRPr lang="en-GB" b="0" dirty="0"/>
          </a:p>
        </p:txBody>
      </p:sp>
      <p:sp>
        <p:nvSpPr>
          <p:cNvPr id="2" name="Text Placeholder 5">
            <a:extLst>
              <a:ext uri="{FF2B5EF4-FFF2-40B4-BE49-F238E27FC236}">
                <a16:creationId xmlns:a16="http://schemas.microsoft.com/office/drawing/2014/main" id="{F948625A-6B77-7D9A-1042-D5BD10FE32DD}"/>
              </a:ext>
            </a:extLst>
          </p:cNvPr>
          <p:cNvSpPr txBox="1">
            <a:spLocks/>
          </p:cNvSpPr>
          <p:nvPr/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ED7D31"/>
          </a:solidFill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Power</a:t>
            </a:r>
          </a:p>
        </p:txBody>
      </p:sp>
    </p:spTree>
    <p:extLst>
      <p:ext uri="{BB962C8B-B14F-4D97-AF65-F5344CB8AC3E}">
        <p14:creationId xmlns:p14="http://schemas.microsoft.com/office/powerpoint/2010/main" val="25265976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E4441A1A-96D1-31B2-17D6-7960B9A3E7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GB" dirty="0"/>
              <a:t>Using the electrical power formula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65509F4-901C-3661-2A44-9A91B8F23C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81329"/>
            <a:ext cx="7040526" cy="4875020"/>
          </a:xfrm>
        </p:spPr>
        <p:txBody>
          <a:bodyPr>
            <a:noAutofit/>
          </a:bodyPr>
          <a:lstStyle/>
          <a:p>
            <a:pPr marL="0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en-GB" dirty="0"/>
              <a:t>An air conditioner has a power rating of 1500</a:t>
            </a:r>
            <a:r>
              <a:rPr lang="en-GB" baseline="30000" dirty="0"/>
              <a:t> </a:t>
            </a:r>
            <a:r>
              <a:rPr lang="en-GB" dirty="0"/>
              <a:t>W and is supplied by a 208 V single-phase system.</a:t>
            </a:r>
          </a:p>
          <a:p>
            <a:pPr marL="0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en-GB" dirty="0"/>
              <a:t>Assuming the circuit is purely resistive, calculate the current, giving your answer to two significant figures.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A2E64551-BB55-42D7-A163-0EF4924DC851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8235143" y="1690688"/>
            <a:ext cx="3250276" cy="4029508"/>
          </a:xfrm>
          <a:custGeom>
            <a:avLst/>
            <a:gdLst>
              <a:gd name="csX0" fmla="*/ 0 w 3250276"/>
              <a:gd name="csY0" fmla="*/ 0 h 4029508"/>
              <a:gd name="csX1" fmla="*/ 585050 w 3250276"/>
              <a:gd name="csY1" fmla="*/ 0 h 4029508"/>
              <a:gd name="csX2" fmla="*/ 1137597 w 3250276"/>
              <a:gd name="csY2" fmla="*/ 0 h 4029508"/>
              <a:gd name="csX3" fmla="*/ 1852657 w 3250276"/>
              <a:gd name="csY3" fmla="*/ 0 h 4029508"/>
              <a:gd name="csX4" fmla="*/ 2470210 w 3250276"/>
              <a:gd name="csY4" fmla="*/ 0 h 4029508"/>
              <a:gd name="csX5" fmla="*/ 3250276 w 3250276"/>
              <a:gd name="csY5" fmla="*/ 0 h 4029508"/>
              <a:gd name="csX6" fmla="*/ 3250276 w 3250276"/>
              <a:gd name="csY6" fmla="*/ 550699 h 4029508"/>
              <a:gd name="csX7" fmla="*/ 3250276 w 3250276"/>
              <a:gd name="csY7" fmla="*/ 1181989 h 4029508"/>
              <a:gd name="csX8" fmla="*/ 3250276 w 3250276"/>
              <a:gd name="csY8" fmla="*/ 1893869 h 4029508"/>
              <a:gd name="csX9" fmla="*/ 3250276 w 3250276"/>
              <a:gd name="csY9" fmla="*/ 2646044 h 4029508"/>
              <a:gd name="csX10" fmla="*/ 3250276 w 3250276"/>
              <a:gd name="csY10" fmla="*/ 3317628 h 4029508"/>
              <a:gd name="csX11" fmla="*/ 3250276 w 3250276"/>
              <a:gd name="csY11" fmla="*/ 4029508 h 4029508"/>
              <a:gd name="csX12" fmla="*/ 2535215 w 3250276"/>
              <a:gd name="csY12" fmla="*/ 4029508 h 4029508"/>
              <a:gd name="csX13" fmla="*/ 1820155 w 3250276"/>
              <a:gd name="csY13" fmla="*/ 4029508 h 4029508"/>
              <a:gd name="csX14" fmla="*/ 1105094 w 3250276"/>
              <a:gd name="csY14" fmla="*/ 4029508 h 4029508"/>
              <a:gd name="csX15" fmla="*/ 0 w 3250276"/>
              <a:gd name="csY15" fmla="*/ 4029508 h 4029508"/>
              <a:gd name="csX16" fmla="*/ 0 w 3250276"/>
              <a:gd name="csY16" fmla="*/ 3478809 h 4029508"/>
              <a:gd name="csX17" fmla="*/ 0 w 3250276"/>
              <a:gd name="csY17" fmla="*/ 2726634 h 4029508"/>
              <a:gd name="csX18" fmla="*/ 0 w 3250276"/>
              <a:gd name="csY18" fmla="*/ 2014754 h 4029508"/>
              <a:gd name="csX19" fmla="*/ 0 w 3250276"/>
              <a:gd name="csY19" fmla="*/ 1302874 h 4029508"/>
              <a:gd name="csX20" fmla="*/ 0 w 3250276"/>
              <a:gd name="csY20" fmla="*/ 590995 h 4029508"/>
              <a:gd name="csX21" fmla="*/ 0 w 3250276"/>
              <a:gd name="csY21" fmla="*/ 0 h 402950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</a:cxnLst>
            <a:rect l="l" t="t" r="r" b="b"/>
            <a:pathLst>
              <a:path w="3250276" h="4029508" fill="none" extrusionOk="0">
                <a:moveTo>
                  <a:pt x="0" y="0"/>
                </a:moveTo>
                <a:cubicBezTo>
                  <a:pt x="171451" y="27892"/>
                  <a:pt x="428849" y="-1225"/>
                  <a:pt x="585050" y="0"/>
                </a:cubicBezTo>
                <a:cubicBezTo>
                  <a:pt x="741251" y="1225"/>
                  <a:pt x="976625" y="14283"/>
                  <a:pt x="1137597" y="0"/>
                </a:cubicBezTo>
                <a:cubicBezTo>
                  <a:pt x="1298569" y="-14283"/>
                  <a:pt x="1572217" y="5235"/>
                  <a:pt x="1852657" y="0"/>
                </a:cubicBezTo>
                <a:cubicBezTo>
                  <a:pt x="2133097" y="-5235"/>
                  <a:pt x="2279230" y="1005"/>
                  <a:pt x="2470210" y="0"/>
                </a:cubicBezTo>
                <a:cubicBezTo>
                  <a:pt x="2661190" y="-1005"/>
                  <a:pt x="2956109" y="15035"/>
                  <a:pt x="3250276" y="0"/>
                </a:cubicBezTo>
                <a:cubicBezTo>
                  <a:pt x="3228061" y="137396"/>
                  <a:pt x="3242268" y="387008"/>
                  <a:pt x="3250276" y="550699"/>
                </a:cubicBezTo>
                <a:cubicBezTo>
                  <a:pt x="3258284" y="714390"/>
                  <a:pt x="3251059" y="901151"/>
                  <a:pt x="3250276" y="1181989"/>
                </a:cubicBezTo>
                <a:cubicBezTo>
                  <a:pt x="3249494" y="1462827"/>
                  <a:pt x="3268657" y="1560000"/>
                  <a:pt x="3250276" y="1893869"/>
                </a:cubicBezTo>
                <a:cubicBezTo>
                  <a:pt x="3231895" y="2227738"/>
                  <a:pt x="3251151" y="2492914"/>
                  <a:pt x="3250276" y="2646044"/>
                </a:cubicBezTo>
                <a:cubicBezTo>
                  <a:pt x="3249401" y="2799174"/>
                  <a:pt x="3216878" y="3108579"/>
                  <a:pt x="3250276" y="3317628"/>
                </a:cubicBezTo>
                <a:cubicBezTo>
                  <a:pt x="3283674" y="3526677"/>
                  <a:pt x="3248718" y="3674852"/>
                  <a:pt x="3250276" y="4029508"/>
                </a:cubicBezTo>
                <a:cubicBezTo>
                  <a:pt x="2913929" y="4050059"/>
                  <a:pt x="2699366" y="4004401"/>
                  <a:pt x="2535215" y="4029508"/>
                </a:cubicBezTo>
                <a:cubicBezTo>
                  <a:pt x="2371064" y="4054615"/>
                  <a:pt x="2079885" y="4016184"/>
                  <a:pt x="1820155" y="4029508"/>
                </a:cubicBezTo>
                <a:cubicBezTo>
                  <a:pt x="1560425" y="4042832"/>
                  <a:pt x="1258777" y="3994711"/>
                  <a:pt x="1105094" y="4029508"/>
                </a:cubicBezTo>
                <a:cubicBezTo>
                  <a:pt x="951411" y="4064305"/>
                  <a:pt x="437116" y="4070170"/>
                  <a:pt x="0" y="4029508"/>
                </a:cubicBezTo>
                <a:cubicBezTo>
                  <a:pt x="1698" y="3855536"/>
                  <a:pt x="-8126" y="3600823"/>
                  <a:pt x="0" y="3478809"/>
                </a:cubicBezTo>
                <a:cubicBezTo>
                  <a:pt x="8126" y="3356795"/>
                  <a:pt x="14957" y="2978037"/>
                  <a:pt x="0" y="2726634"/>
                </a:cubicBezTo>
                <a:cubicBezTo>
                  <a:pt x="-14957" y="2475231"/>
                  <a:pt x="-18907" y="2172405"/>
                  <a:pt x="0" y="2014754"/>
                </a:cubicBezTo>
                <a:cubicBezTo>
                  <a:pt x="18907" y="1857103"/>
                  <a:pt x="20185" y="1527254"/>
                  <a:pt x="0" y="1302874"/>
                </a:cubicBezTo>
                <a:cubicBezTo>
                  <a:pt x="-20185" y="1078494"/>
                  <a:pt x="-10276" y="840078"/>
                  <a:pt x="0" y="590995"/>
                </a:cubicBezTo>
                <a:cubicBezTo>
                  <a:pt x="10276" y="341912"/>
                  <a:pt x="-20167" y="142456"/>
                  <a:pt x="0" y="0"/>
                </a:cubicBezTo>
                <a:close/>
              </a:path>
              <a:path w="3250276" h="4029508" stroke="0" extrusionOk="0">
                <a:moveTo>
                  <a:pt x="0" y="0"/>
                </a:moveTo>
                <a:cubicBezTo>
                  <a:pt x="169146" y="31049"/>
                  <a:pt x="424126" y="-20679"/>
                  <a:pt x="715061" y="0"/>
                </a:cubicBezTo>
                <a:cubicBezTo>
                  <a:pt x="1005996" y="20679"/>
                  <a:pt x="1203759" y="16535"/>
                  <a:pt x="1365116" y="0"/>
                </a:cubicBezTo>
                <a:cubicBezTo>
                  <a:pt x="1526473" y="-16535"/>
                  <a:pt x="1814168" y="16354"/>
                  <a:pt x="1950166" y="0"/>
                </a:cubicBezTo>
                <a:cubicBezTo>
                  <a:pt x="2086164" y="-16354"/>
                  <a:pt x="2464071" y="4382"/>
                  <a:pt x="2600221" y="0"/>
                </a:cubicBezTo>
                <a:cubicBezTo>
                  <a:pt x="2736371" y="-4382"/>
                  <a:pt x="3096013" y="15089"/>
                  <a:pt x="3250276" y="0"/>
                </a:cubicBezTo>
                <a:cubicBezTo>
                  <a:pt x="3248169" y="286453"/>
                  <a:pt x="3277727" y="431218"/>
                  <a:pt x="3250276" y="590995"/>
                </a:cubicBezTo>
                <a:cubicBezTo>
                  <a:pt x="3222825" y="750772"/>
                  <a:pt x="3276849" y="918236"/>
                  <a:pt x="3250276" y="1141694"/>
                </a:cubicBezTo>
                <a:cubicBezTo>
                  <a:pt x="3223703" y="1365152"/>
                  <a:pt x="3262689" y="1462251"/>
                  <a:pt x="3250276" y="1692393"/>
                </a:cubicBezTo>
                <a:cubicBezTo>
                  <a:pt x="3237863" y="1922535"/>
                  <a:pt x="3281601" y="2050014"/>
                  <a:pt x="3250276" y="2323683"/>
                </a:cubicBezTo>
                <a:cubicBezTo>
                  <a:pt x="3218952" y="2597352"/>
                  <a:pt x="3273924" y="2852416"/>
                  <a:pt x="3250276" y="3035563"/>
                </a:cubicBezTo>
                <a:cubicBezTo>
                  <a:pt x="3226628" y="3218710"/>
                  <a:pt x="3212947" y="3547245"/>
                  <a:pt x="3250276" y="4029508"/>
                </a:cubicBezTo>
                <a:cubicBezTo>
                  <a:pt x="3051215" y="4029732"/>
                  <a:pt x="2877332" y="4052365"/>
                  <a:pt x="2632724" y="4029508"/>
                </a:cubicBezTo>
                <a:cubicBezTo>
                  <a:pt x="2388116" y="4006651"/>
                  <a:pt x="2301505" y="4049809"/>
                  <a:pt x="2047674" y="4029508"/>
                </a:cubicBezTo>
                <a:cubicBezTo>
                  <a:pt x="1793843" y="4009208"/>
                  <a:pt x="1657671" y="4033784"/>
                  <a:pt x="1430121" y="4029508"/>
                </a:cubicBezTo>
                <a:cubicBezTo>
                  <a:pt x="1202571" y="4025232"/>
                  <a:pt x="930747" y="4036505"/>
                  <a:pt x="747563" y="4029508"/>
                </a:cubicBezTo>
                <a:cubicBezTo>
                  <a:pt x="564379" y="4022511"/>
                  <a:pt x="251714" y="4041546"/>
                  <a:pt x="0" y="4029508"/>
                </a:cubicBezTo>
                <a:cubicBezTo>
                  <a:pt x="25098" y="3735646"/>
                  <a:pt x="-30928" y="3609851"/>
                  <a:pt x="0" y="3317628"/>
                </a:cubicBezTo>
                <a:cubicBezTo>
                  <a:pt x="30928" y="3025405"/>
                  <a:pt x="1194" y="2927343"/>
                  <a:pt x="0" y="2726634"/>
                </a:cubicBezTo>
                <a:cubicBezTo>
                  <a:pt x="-1194" y="2525925"/>
                  <a:pt x="-11605" y="2263449"/>
                  <a:pt x="0" y="2135639"/>
                </a:cubicBezTo>
                <a:cubicBezTo>
                  <a:pt x="11605" y="2007830"/>
                  <a:pt x="16584" y="1700076"/>
                  <a:pt x="0" y="1584940"/>
                </a:cubicBezTo>
                <a:cubicBezTo>
                  <a:pt x="-16584" y="1469804"/>
                  <a:pt x="29135" y="1142208"/>
                  <a:pt x="0" y="993945"/>
                </a:cubicBezTo>
                <a:cubicBezTo>
                  <a:pt x="-29135" y="845682"/>
                  <a:pt x="-13197" y="201629"/>
                  <a:pt x="0" y="0"/>
                </a:cubicBezTo>
                <a:close/>
              </a:path>
            </a:pathLst>
          </a:custGeom>
          <a:ln>
            <a:extLst>
              <a:ext uri="{C807C97D-BFC1-408E-A445-0C87EB9F89A2}">
                <ask:lineSketchStyleProps xmlns:ask="http://schemas.microsoft.com/office/drawing/2018/sketchyshapes" sd="981765707">
                  <ask:type>
                    <ask:lineSketchFreehand/>
                  </ask:type>
                </ask:lineSketchStyleProps>
              </a:ext>
            </a:extLst>
          </a:ln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en-US" b="1" dirty="0"/>
              <a:t>Key point</a:t>
            </a:r>
          </a:p>
          <a:p>
            <a:pPr marL="0" lvl="0" indent="0">
              <a:buNone/>
            </a:pPr>
            <a:r>
              <a:rPr lang="en-US" dirty="0"/>
              <a:t>Current is in the opposite direction to electron flow.</a:t>
            </a:r>
          </a:p>
          <a:p>
            <a:pPr marL="0" lvl="0" indent="0">
              <a:buNone/>
            </a:pPr>
            <a:r>
              <a:rPr lang="en-US" dirty="0"/>
              <a:t>We avoid referring to ‘current flow’ because it is the electrons that flow.</a:t>
            </a:r>
          </a:p>
        </p:txBody>
      </p:sp>
      <p:sp>
        <p:nvSpPr>
          <p:cNvPr id="4" name="Text Placeholder 14">
            <a:extLst>
              <a:ext uri="{FF2B5EF4-FFF2-40B4-BE49-F238E27FC236}">
                <a16:creationId xmlns:a16="http://schemas.microsoft.com/office/drawing/2014/main" id="{0778969C-907A-9383-EAF0-93A1713A3B9F}"/>
              </a:ext>
            </a:extLst>
          </p:cNvPr>
          <p:cNvSpPr txBox="1">
            <a:spLocks/>
          </p:cNvSpPr>
          <p:nvPr/>
        </p:nvSpPr>
        <p:spPr>
          <a:xfrm>
            <a:off x="838200" y="6356351"/>
            <a:ext cx="4711700" cy="361950"/>
          </a:xfrm>
          <a:prstGeom prst="rect">
            <a:avLst/>
          </a:prstGeom>
        </p:spPr>
        <p:txBody>
          <a:bodyPr vert="horz" lIns="91440" tIns="45720" rIns="91440" bIns="45720" rtlCol="0">
            <a:normAutofit fontScale="55000" lnSpcReduction="20000"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2800" b="1" kern="1200">
                <a:solidFill>
                  <a:srgbClr val="10283A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2000" kern="120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2000" kern="120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2000" kern="120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2000" kern="120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0" dirty="0"/>
              <a:t>Resource 3: Key mathematical electrical principles</a:t>
            </a:r>
            <a:endParaRPr lang="en-GB" b="0" dirty="0"/>
          </a:p>
        </p:txBody>
      </p:sp>
      <p:sp>
        <p:nvSpPr>
          <p:cNvPr id="2" name="Text Placeholder 5">
            <a:extLst>
              <a:ext uri="{FF2B5EF4-FFF2-40B4-BE49-F238E27FC236}">
                <a16:creationId xmlns:a16="http://schemas.microsoft.com/office/drawing/2014/main" id="{4F0B1A5A-61B7-73A1-7614-B82A318E6101}"/>
              </a:ext>
            </a:extLst>
          </p:cNvPr>
          <p:cNvSpPr txBox="1">
            <a:spLocks/>
          </p:cNvSpPr>
          <p:nvPr/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ED7D31"/>
          </a:solidFill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Power</a:t>
            </a:r>
          </a:p>
        </p:txBody>
      </p:sp>
    </p:spTree>
    <p:extLst>
      <p:ext uri="{BB962C8B-B14F-4D97-AF65-F5344CB8AC3E}">
        <p14:creationId xmlns:p14="http://schemas.microsoft.com/office/powerpoint/2010/main" val="33109498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29F9E5DD-E955-CD96-650E-25C0F8D085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9478617" cy="1325563"/>
          </a:xfrm>
        </p:spPr>
        <p:txBody>
          <a:bodyPr/>
          <a:lstStyle/>
          <a:p>
            <a:r>
              <a:rPr lang="en-US" dirty="0"/>
              <a:t>Key mathematical electricity principles for construction</a:t>
            </a:r>
            <a:endParaRPr lang="en-GB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202DBEF-E72B-F700-4DEE-D45AE56D60AE}"/>
              </a:ext>
            </a:extLst>
          </p:cNvPr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en-US" dirty="0"/>
              <a:t>Resource 3: Key mathematical electrical principles</a:t>
            </a:r>
            <a:endParaRPr lang="en-GB" dirty="0"/>
          </a:p>
        </p:txBody>
      </p:sp>
      <p:sp>
        <p:nvSpPr>
          <p:cNvPr id="4" name="Text Placeholder 5">
            <a:extLst>
              <a:ext uri="{FF2B5EF4-FFF2-40B4-BE49-F238E27FC236}">
                <a16:creationId xmlns:a16="http://schemas.microsoft.com/office/drawing/2014/main" id="{D297748F-08A3-303B-EF13-D1DDC8D175C4}"/>
              </a:ext>
            </a:extLst>
          </p:cNvPr>
          <p:cNvSpPr txBox="1">
            <a:spLocks/>
          </p:cNvSpPr>
          <p:nvPr/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ED7D31"/>
          </a:solidFill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Video</a:t>
            </a:r>
          </a:p>
        </p:txBody>
      </p:sp>
      <p:pic>
        <p:nvPicPr>
          <p:cNvPr id="5" name="Online Media 4" title="Key mathematical electricity principles for construction">
            <a:hlinkClick r:id="" action="ppaction://media"/>
            <a:extLst>
              <a:ext uri="{FF2B5EF4-FFF2-40B4-BE49-F238E27FC236}">
                <a16:creationId xmlns:a16="http://schemas.microsoft.com/office/drawing/2014/main" id="{3082E972-CEFC-1591-E134-B33E93F55B11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2083831" y="1690688"/>
            <a:ext cx="8024337" cy="45207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5034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85D2A99-0C42-62B3-3270-44581B98F3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61845BEE-DDCF-0DF5-BFAC-C2EC48F24A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GB" dirty="0"/>
              <a:t>Using the electrical power formula</a:t>
            </a:r>
            <a:r>
              <a:rPr lang="en-GB" dirty="0">
                <a:solidFill>
                  <a:schemeClr val="accent1"/>
                </a:solidFill>
              </a:rPr>
              <a:t>: Answer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Content Placeholder 5">
                <a:extLst>
                  <a:ext uri="{FF2B5EF4-FFF2-40B4-BE49-F238E27FC236}">
                    <a16:creationId xmlns:a16="http://schemas.microsoft.com/office/drawing/2014/main" id="{298F3ED8-C0EF-335E-DF4B-E5E45C04084F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38200" y="1481329"/>
                <a:ext cx="7040526" cy="4875020"/>
              </a:xfrm>
            </p:spPr>
            <p:txBody>
              <a:bodyPr>
                <a:noAutofit/>
              </a:bodyPr>
              <a:lstStyle/>
              <a:p>
                <a:pPr marL="0" indent="0">
                  <a:spcBef>
                    <a:spcPts val="600"/>
                  </a:spcBef>
                  <a:spcAft>
                    <a:spcPts val="600"/>
                  </a:spcAft>
                  <a:buNone/>
                </a:pPr>
                <a:r>
                  <a:rPr lang="en-GB" dirty="0"/>
                  <a:t>An air conditioner has a power rating of 1500</a:t>
                </a:r>
                <a:r>
                  <a:rPr lang="en-GB" baseline="30000" dirty="0"/>
                  <a:t> </a:t>
                </a:r>
                <a:r>
                  <a:rPr lang="en-GB" dirty="0"/>
                  <a:t>W and is supplied by a 208 V single-phase system.</a:t>
                </a:r>
              </a:p>
              <a:p>
                <a:pPr marL="0" indent="0">
                  <a:spcBef>
                    <a:spcPts val="600"/>
                  </a:spcBef>
                  <a:spcAft>
                    <a:spcPts val="600"/>
                  </a:spcAft>
                  <a:buNone/>
                </a:pPr>
                <a:r>
                  <a:rPr lang="en-GB" dirty="0"/>
                  <a:t>Assuming the circuit is purely resistive, calculate the current, giving your answer to two significant figures.</a:t>
                </a:r>
              </a:p>
              <a:p>
                <a:pPr marL="0" indent="0">
                  <a:spcBef>
                    <a:spcPts val="600"/>
                  </a:spcBef>
                  <a:spcAft>
                    <a:spcPts val="600"/>
                  </a:spcAft>
                  <a:buNone/>
                </a:pPr>
                <a:endParaRPr lang="en-GB" dirty="0"/>
              </a:p>
              <a:p>
                <a:pPr marL="0" indent="0">
                  <a:spcBef>
                    <a:spcPts val="600"/>
                  </a:spcBef>
                  <a:spcAft>
                    <a:spcPts val="600"/>
                  </a:spcAft>
                  <a:buNone/>
                </a:pPr>
                <a:r>
                  <a:rPr lang="en-GB" dirty="0"/>
                  <a:t>Use the power equation to solve for current:</a:t>
                </a:r>
              </a:p>
              <a:p>
                <a:pPr marL="0" indent="0">
                  <a:spcBef>
                    <a:spcPts val="600"/>
                  </a:spcBef>
                  <a:spcAft>
                    <a:spcPts val="600"/>
                  </a:spcAft>
                  <a:buNone/>
                </a:pPr>
                <a14:m>
                  <m:oMathPara xmlns:m="http://schemas.openxmlformats.org/officeDocument/2006/math">
                    <m:oMath>
                      <m:r>
                        <a:rPr lang="en-US" i="1">
                          <a:latin typeface="Cambria Math" panose="02040503050406030204" pitchFamily="18" charset="0"/>
                        </a:rPr>
                        <m:t>𝐼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𝑃</m:t>
                          </m:r>
                        </m:num>
                        <m:den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𝑉</m:t>
                          </m:r>
                        </m:den>
                      </m:f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1500 </m:t>
                          </m:r>
                          <m:r>
                            <m:rPr>
                              <m:nor/>
                            </m:rPr>
                            <a:rPr lang="en-US" b="0" i="0" smtClean="0">
                              <a:latin typeface="Cambria Math" panose="02040503050406030204" pitchFamily="18" charset="0"/>
                            </a:rPr>
                            <m:t>W</m:t>
                          </m:r>
                        </m:num>
                        <m:den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208 </m:t>
                          </m:r>
                          <m:r>
                            <m:rPr>
                              <m:nor/>
                            </m:rPr>
                            <a:rPr lang="en-US" b="0" i="0" smtClean="0">
                              <a:latin typeface="Cambria Math" panose="02040503050406030204" pitchFamily="18" charset="0"/>
                            </a:rPr>
                            <m:t>V</m:t>
                          </m:r>
                        </m:den>
                      </m:f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b="1" i="1" smtClean="0">
                          <a:latin typeface="Cambria Math" panose="02040503050406030204" pitchFamily="18" charset="0"/>
                        </a:rPr>
                        <m:t>𝟕</m:t>
                      </m:r>
                      <m:r>
                        <a:rPr lang="en-US" b="1" i="1" smtClean="0">
                          <a:latin typeface="Cambria Math" panose="02040503050406030204" pitchFamily="18" charset="0"/>
                        </a:rPr>
                        <m:t>.</m:t>
                      </m:r>
                      <m:r>
                        <a:rPr lang="en-US" b="1" i="1" smtClean="0">
                          <a:latin typeface="Cambria Math" panose="02040503050406030204" pitchFamily="18" charset="0"/>
                        </a:rPr>
                        <m:t>𝟐</m:t>
                      </m:r>
                      <m:r>
                        <m:rPr>
                          <m:nor/>
                        </m:rPr>
                        <a:rPr lang="en-US" b="0" i="0" smtClean="0">
                          <a:latin typeface="Cambria Math" panose="02040503050406030204" pitchFamily="18" charset="0"/>
                        </a:rPr>
                        <m:t> A (2 s.f.)</m:t>
                      </m:r>
                    </m:oMath>
                  </m:oMathPara>
                </a14:m>
                <a:endParaRPr lang="en-GB" b="1" dirty="0"/>
              </a:p>
            </p:txBody>
          </p:sp>
        </mc:Choice>
        <mc:Fallback xmlns="">
          <p:sp>
            <p:nvSpPr>
              <p:cNvPr id="6" name="Content Placeholder 5">
                <a:extLst>
                  <a:ext uri="{FF2B5EF4-FFF2-40B4-BE49-F238E27FC236}">
                    <a16:creationId xmlns:a16="http://schemas.microsoft.com/office/drawing/2014/main" id="{298F3ED8-C0EF-335E-DF4B-E5E45C04084F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200" y="1481329"/>
                <a:ext cx="7040526" cy="4875020"/>
              </a:xfrm>
              <a:blipFill>
                <a:blip r:embed="rId3"/>
                <a:stretch>
                  <a:fillRect l="-87"/>
                </a:stretch>
              </a:blipFill>
            </p:spPr>
            <p:txBody>
              <a:bodyPr/>
              <a:lstStyle/>
              <a:p>
                <a:r>
                  <a:rPr lang="en-C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B289C840-8F26-CF8B-04A9-CBA21A5E329E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8235143" y="1690688"/>
            <a:ext cx="3250276" cy="4029508"/>
          </a:xfrm>
          <a:custGeom>
            <a:avLst/>
            <a:gdLst>
              <a:gd name="csX0" fmla="*/ 0 w 3250276"/>
              <a:gd name="csY0" fmla="*/ 0 h 4029508"/>
              <a:gd name="csX1" fmla="*/ 585050 w 3250276"/>
              <a:gd name="csY1" fmla="*/ 0 h 4029508"/>
              <a:gd name="csX2" fmla="*/ 1137597 w 3250276"/>
              <a:gd name="csY2" fmla="*/ 0 h 4029508"/>
              <a:gd name="csX3" fmla="*/ 1852657 w 3250276"/>
              <a:gd name="csY3" fmla="*/ 0 h 4029508"/>
              <a:gd name="csX4" fmla="*/ 2470210 w 3250276"/>
              <a:gd name="csY4" fmla="*/ 0 h 4029508"/>
              <a:gd name="csX5" fmla="*/ 3250276 w 3250276"/>
              <a:gd name="csY5" fmla="*/ 0 h 4029508"/>
              <a:gd name="csX6" fmla="*/ 3250276 w 3250276"/>
              <a:gd name="csY6" fmla="*/ 550699 h 4029508"/>
              <a:gd name="csX7" fmla="*/ 3250276 w 3250276"/>
              <a:gd name="csY7" fmla="*/ 1181989 h 4029508"/>
              <a:gd name="csX8" fmla="*/ 3250276 w 3250276"/>
              <a:gd name="csY8" fmla="*/ 1893869 h 4029508"/>
              <a:gd name="csX9" fmla="*/ 3250276 w 3250276"/>
              <a:gd name="csY9" fmla="*/ 2646044 h 4029508"/>
              <a:gd name="csX10" fmla="*/ 3250276 w 3250276"/>
              <a:gd name="csY10" fmla="*/ 3317628 h 4029508"/>
              <a:gd name="csX11" fmla="*/ 3250276 w 3250276"/>
              <a:gd name="csY11" fmla="*/ 4029508 h 4029508"/>
              <a:gd name="csX12" fmla="*/ 2535215 w 3250276"/>
              <a:gd name="csY12" fmla="*/ 4029508 h 4029508"/>
              <a:gd name="csX13" fmla="*/ 1820155 w 3250276"/>
              <a:gd name="csY13" fmla="*/ 4029508 h 4029508"/>
              <a:gd name="csX14" fmla="*/ 1105094 w 3250276"/>
              <a:gd name="csY14" fmla="*/ 4029508 h 4029508"/>
              <a:gd name="csX15" fmla="*/ 0 w 3250276"/>
              <a:gd name="csY15" fmla="*/ 4029508 h 4029508"/>
              <a:gd name="csX16" fmla="*/ 0 w 3250276"/>
              <a:gd name="csY16" fmla="*/ 3478809 h 4029508"/>
              <a:gd name="csX17" fmla="*/ 0 w 3250276"/>
              <a:gd name="csY17" fmla="*/ 2726634 h 4029508"/>
              <a:gd name="csX18" fmla="*/ 0 w 3250276"/>
              <a:gd name="csY18" fmla="*/ 2014754 h 4029508"/>
              <a:gd name="csX19" fmla="*/ 0 w 3250276"/>
              <a:gd name="csY19" fmla="*/ 1302874 h 4029508"/>
              <a:gd name="csX20" fmla="*/ 0 w 3250276"/>
              <a:gd name="csY20" fmla="*/ 590995 h 4029508"/>
              <a:gd name="csX21" fmla="*/ 0 w 3250276"/>
              <a:gd name="csY21" fmla="*/ 0 h 402950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</a:cxnLst>
            <a:rect l="l" t="t" r="r" b="b"/>
            <a:pathLst>
              <a:path w="3250276" h="4029508" fill="none" extrusionOk="0">
                <a:moveTo>
                  <a:pt x="0" y="0"/>
                </a:moveTo>
                <a:cubicBezTo>
                  <a:pt x="171451" y="27892"/>
                  <a:pt x="428849" y="-1225"/>
                  <a:pt x="585050" y="0"/>
                </a:cubicBezTo>
                <a:cubicBezTo>
                  <a:pt x="741251" y="1225"/>
                  <a:pt x="976625" y="14283"/>
                  <a:pt x="1137597" y="0"/>
                </a:cubicBezTo>
                <a:cubicBezTo>
                  <a:pt x="1298569" y="-14283"/>
                  <a:pt x="1572217" y="5235"/>
                  <a:pt x="1852657" y="0"/>
                </a:cubicBezTo>
                <a:cubicBezTo>
                  <a:pt x="2133097" y="-5235"/>
                  <a:pt x="2279230" y="1005"/>
                  <a:pt x="2470210" y="0"/>
                </a:cubicBezTo>
                <a:cubicBezTo>
                  <a:pt x="2661190" y="-1005"/>
                  <a:pt x="2956109" y="15035"/>
                  <a:pt x="3250276" y="0"/>
                </a:cubicBezTo>
                <a:cubicBezTo>
                  <a:pt x="3228061" y="137396"/>
                  <a:pt x="3242268" y="387008"/>
                  <a:pt x="3250276" y="550699"/>
                </a:cubicBezTo>
                <a:cubicBezTo>
                  <a:pt x="3258284" y="714390"/>
                  <a:pt x="3251059" y="901151"/>
                  <a:pt x="3250276" y="1181989"/>
                </a:cubicBezTo>
                <a:cubicBezTo>
                  <a:pt x="3249494" y="1462827"/>
                  <a:pt x="3268657" y="1560000"/>
                  <a:pt x="3250276" y="1893869"/>
                </a:cubicBezTo>
                <a:cubicBezTo>
                  <a:pt x="3231895" y="2227738"/>
                  <a:pt x="3251151" y="2492914"/>
                  <a:pt x="3250276" y="2646044"/>
                </a:cubicBezTo>
                <a:cubicBezTo>
                  <a:pt x="3249401" y="2799174"/>
                  <a:pt x="3216878" y="3108579"/>
                  <a:pt x="3250276" y="3317628"/>
                </a:cubicBezTo>
                <a:cubicBezTo>
                  <a:pt x="3283674" y="3526677"/>
                  <a:pt x="3248718" y="3674852"/>
                  <a:pt x="3250276" y="4029508"/>
                </a:cubicBezTo>
                <a:cubicBezTo>
                  <a:pt x="2913929" y="4050059"/>
                  <a:pt x="2699366" y="4004401"/>
                  <a:pt x="2535215" y="4029508"/>
                </a:cubicBezTo>
                <a:cubicBezTo>
                  <a:pt x="2371064" y="4054615"/>
                  <a:pt x="2079885" y="4016184"/>
                  <a:pt x="1820155" y="4029508"/>
                </a:cubicBezTo>
                <a:cubicBezTo>
                  <a:pt x="1560425" y="4042832"/>
                  <a:pt x="1258777" y="3994711"/>
                  <a:pt x="1105094" y="4029508"/>
                </a:cubicBezTo>
                <a:cubicBezTo>
                  <a:pt x="951411" y="4064305"/>
                  <a:pt x="437116" y="4070170"/>
                  <a:pt x="0" y="4029508"/>
                </a:cubicBezTo>
                <a:cubicBezTo>
                  <a:pt x="1698" y="3855536"/>
                  <a:pt x="-8126" y="3600823"/>
                  <a:pt x="0" y="3478809"/>
                </a:cubicBezTo>
                <a:cubicBezTo>
                  <a:pt x="8126" y="3356795"/>
                  <a:pt x="14957" y="2978037"/>
                  <a:pt x="0" y="2726634"/>
                </a:cubicBezTo>
                <a:cubicBezTo>
                  <a:pt x="-14957" y="2475231"/>
                  <a:pt x="-18907" y="2172405"/>
                  <a:pt x="0" y="2014754"/>
                </a:cubicBezTo>
                <a:cubicBezTo>
                  <a:pt x="18907" y="1857103"/>
                  <a:pt x="20185" y="1527254"/>
                  <a:pt x="0" y="1302874"/>
                </a:cubicBezTo>
                <a:cubicBezTo>
                  <a:pt x="-20185" y="1078494"/>
                  <a:pt x="-10276" y="840078"/>
                  <a:pt x="0" y="590995"/>
                </a:cubicBezTo>
                <a:cubicBezTo>
                  <a:pt x="10276" y="341912"/>
                  <a:pt x="-20167" y="142456"/>
                  <a:pt x="0" y="0"/>
                </a:cubicBezTo>
                <a:close/>
              </a:path>
              <a:path w="3250276" h="4029508" stroke="0" extrusionOk="0">
                <a:moveTo>
                  <a:pt x="0" y="0"/>
                </a:moveTo>
                <a:cubicBezTo>
                  <a:pt x="169146" y="31049"/>
                  <a:pt x="424126" y="-20679"/>
                  <a:pt x="715061" y="0"/>
                </a:cubicBezTo>
                <a:cubicBezTo>
                  <a:pt x="1005996" y="20679"/>
                  <a:pt x="1203759" y="16535"/>
                  <a:pt x="1365116" y="0"/>
                </a:cubicBezTo>
                <a:cubicBezTo>
                  <a:pt x="1526473" y="-16535"/>
                  <a:pt x="1814168" y="16354"/>
                  <a:pt x="1950166" y="0"/>
                </a:cubicBezTo>
                <a:cubicBezTo>
                  <a:pt x="2086164" y="-16354"/>
                  <a:pt x="2464071" y="4382"/>
                  <a:pt x="2600221" y="0"/>
                </a:cubicBezTo>
                <a:cubicBezTo>
                  <a:pt x="2736371" y="-4382"/>
                  <a:pt x="3096013" y="15089"/>
                  <a:pt x="3250276" y="0"/>
                </a:cubicBezTo>
                <a:cubicBezTo>
                  <a:pt x="3248169" y="286453"/>
                  <a:pt x="3277727" y="431218"/>
                  <a:pt x="3250276" y="590995"/>
                </a:cubicBezTo>
                <a:cubicBezTo>
                  <a:pt x="3222825" y="750772"/>
                  <a:pt x="3276849" y="918236"/>
                  <a:pt x="3250276" y="1141694"/>
                </a:cubicBezTo>
                <a:cubicBezTo>
                  <a:pt x="3223703" y="1365152"/>
                  <a:pt x="3262689" y="1462251"/>
                  <a:pt x="3250276" y="1692393"/>
                </a:cubicBezTo>
                <a:cubicBezTo>
                  <a:pt x="3237863" y="1922535"/>
                  <a:pt x="3281601" y="2050014"/>
                  <a:pt x="3250276" y="2323683"/>
                </a:cubicBezTo>
                <a:cubicBezTo>
                  <a:pt x="3218952" y="2597352"/>
                  <a:pt x="3273924" y="2852416"/>
                  <a:pt x="3250276" y="3035563"/>
                </a:cubicBezTo>
                <a:cubicBezTo>
                  <a:pt x="3226628" y="3218710"/>
                  <a:pt x="3212947" y="3547245"/>
                  <a:pt x="3250276" y="4029508"/>
                </a:cubicBezTo>
                <a:cubicBezTo>
                  <a:pt x="3051215" y="4029732"/>
                  <a:pt x="2877332" y="4052365"/>
                  <a:pt x="2632724" y="4029508"/>
                </a:cubicBezTo>
                <a:cubicBezTo>
                  <a:pt x="2388116" y="4006651"/>
                  <a:pt x="2301505" y="4049809"/>
                  <a:pt x="2047674" y="4029508"/>
                </a:cubicBezTo>
                <a:cubicBezTo>
                  <a:pt x="1793843" y="4009208"/>
                  <a:pt x="1657671" y="4033784"/>
                  <a:pt x="1430121" y="4029508"/>
                </a:cubicBezTo>
                <a:cubicBezTo>
                  <a:pt x="1202571" y="4025232"/>
                  <a:pt x="930747" y="4036505"/>
                  <a:pt x="747563" y="4029508"/>
                </a:cubicBezTo>
                <a:cubicBezTo>
                  <a:pt x="564379" y="4022511"/>
                  <a:pt x="251714" y="4041546"/>
                  <a:pt x="0" y="4029508"/>
                </a:cubicBezTo>
                <a:cubicBezTo>
                  <a:pt x="25098" y="3735646"/>
                  <a:pt x="-30928" y="3609851"/>
                  <a:pt x="0" y="3317628"/>
                </a:cubicBezTo>
                <a:cubicBezTo>
                  <a:pt x="30928" y="3025405"/>
                  <a:pt x="1194" y="2927343"/>
                  <a:pt x="0" y="2726634"/>
                </a:cubicBezTo>
                <a:cubicBezTo>
                  <a:pt x="-1194" y="2525925"/>
                  <a:pt x="-11605" y="2263449"/>
                  <a:pt x="0" y="2135639"/>
                </a:cubicBezTo>
                <a:cubicBezTo>
                  <a:pt x="11605" y="2007830"/>
                  <a:pt x="16584" y="1700076"/>
                  <a:pt x="0" y="1584940"/>
                </a:cubicBezTo>
                <a:cubicBezTo>
                  <a:pt x="-16584" y="1469804"/>
                  <a:pt x="29135" y="1142208"/>
                  <a:pt x="0" y="993945"/>
                </a:cubicBezTo>
                <a:cubicBezTo>
                  <a:pt x="-29135" y="845682"/>
                  <a:pt x="-13197" y="201629"/>
                  <a:pt x="0" y="0"/>
                </a:cubicBezTo>
                <a:close/>
              </a:path>
            </a:pathLst>
          </a:custGeom>
          <a:ln>
            <a:extLst>
              <a:ext uri="{C807C97D-BFC1-408E-A445-0C87EB9F89A2}">
                <ask:lineSketchStyleProps xmlns:ask="http://schemas.microsoft.com/office/drawing/2018/sketchyshapes" sd="981765707">
                  <ask:type>
                    <ask:lineSketchFreehand/>
                  </ask:type>
                </ask:lineSketchStyleProps>
              </a:ext>
            </a:extLst>
          </a:ln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en-US" b="1" dirty="0"/>
              <a:t>Key point</a:t>
            </a:r>
          </a:p>
          <a:p>
            <a:pPr marL="0" lvl="0" indent="0">
              <a:buNone/>
            </a:pPr>
            <a:r>
              <a:rPr lang="en-US" dirty="0"/>
              <a:t>Current is in the opposite direction to electron flow.</a:t>
            </a:r>
          </a:p>
          <a:p>
            <a:pPr marL="0" lvl="0" indent="0">
              <a:buNone/>
            </a:pPr>
            <a:r>
              <a:rPr lang="en-US" dirty="0"/>
              <a:t>We avoid referring to ‘current flow’ because it is the electrons that flow.</a:t>
            </a:r>
          </a:p>
        </p:txBody>
      </p:sp>
      <p:sp>
        <p:nvSpPr>
          <p:cNvPr id="4" name="Text Placeholder 14">
            <a:extLst>
              <a:ext uri="{FF2B5EF4-FFF2-40B4-BE49-F238E27FC236}">
                <a16:creationId xmlns:a16="http://schemas.microsoft.com/office/drawing/2014/main" id="{FD246EF6-0E9F-B6BD-25E1-3A79CF39FA52}"/>
              </a:ext>
            </a:extLst>
          </p:cNvPr>
          <p:cNvSpPr txBox="1">
            <a:spLocks/>
          </p:cNvSpPr>
          <p:nvPr/>
        </p:nvSpPr>
        <p:spPr>
          <a:xfrm>
            <a:off x="838200" y="6356351"/>
            <a:ext cx="4711700" cy="361950"/>
          </a:xfrm>
          <a:prstGeom prst="rect">
            <a:avLst/>
          </a:prstGeom>
        </p:spPr>
        <p:txBody>
          <a:bodyPr vert="horz" lIns="91440" tIns="45720" rIns="91440" bIns="45720" rtlCol="0">
            <a:normAutofit fontScale="55000" lnSpcReduction="20000"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2800" b="1" kern="1200">
                <a:solidFill>
                  <a:srgbClr val="10283A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2000" kern="120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2000" kern="120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2000" kern="120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2000" kern="120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0" dirty="0"/>
              <a:t>Resource 3: Key mathematical electrical principles</a:t>
            </a:r>
            <a:endParaRPr lang="en-GB" b="0" dirty="0"/>
          </a:p>
        </p:txBody>
      </p:sp>
      <p:sp>
        <p:nvSpPr>
          <p:cNvPr id="2" name="Text Placeholder 5">
            <a:extLst>
              <a:ext uri="{FF2B5EF4-FFF2-40B4-BE49-F238E27FC236}">
                <a16:creationId xmlns:a16="http://schemas.microsoft.com/office/drawing/2014/main" id="{7AC818CF-FA20-E355-343D-196592FF1642}"/>
              </a:ext>
            </a:extLst>
          </p:cNvPr>
          <p:cNvSpPr txBox="1">
            <a:spLocks/>
          </p:cNvSpPr>
          <p:nvPr/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ED7D31"/>
          </a:solidFill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Power</a:t>
            </a:r>
          </a:p>
        </p:txBody>
      </p:sp>
    </p:spTree>
    <p:extLst>
      <p:ext uri="{BB962C8B-B14F-4D97-AF65-F5344CB8AC3E}">
        <p14:creationId xmlns:p14="http://schemas.microsoft.com/office/powerpoint/2010/main" val="128097675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F98DF8AA-D17B-CCC1-4F51-9BF424899A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en-GB" dirty="0"/>
              <a:t>What is power dissipation?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F1AB0B37-6ED4-E961-0E13-1DB461DB5C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5921829" cy="4351338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GB" b="1" dirty="0"/>
              <a:t>Power dissipation</a:t>
            </a:r>
            <a:r>
              <a:rPr lang="en-GB" dirty="0"/>
              <a:t> in electrical systems</a:t>
            </a:r>
            <a:r>
              <a:rPr lang="en-GB" b="1" dirty="0"/>
              <a:t> </a:t>
            </a:r>
            <a:r>
              <a:rPr lang="en-GB" dirty="0"/>
              <a:t>is often referred to as ‘lost’ energy or power, but </a:t>
            </a:r>
            <a:r>
              <a:rPr lang="en-GB" b="1" dirty="0"/>
              <a:t>energy is never lost</a:t>
            </a:r>
            <a:r>
              <a:rPr lang="en-GB" dirty="0"/>
              <a:t>.</a:t>
            </a:r>
          </a:p>
          <a:p>
            <a:pPr marL="0" indent="0">
              <a:buNone/>
            </a:pPr>
            <a:r>
              <a:rPr lang="en-GB" dirty="0"/>
              <a:t>Instead, it is</a:t>
            </a:r>
            <a:r>
              <a:rPr lang="en-GB" b="1" dirty="0"/>
              <a:t> </a:t>
            </a:r>
            <a:r>
              <a:rPr lang="en-GB" dirty="0"/>
              <a:t>converted into different energy forms, such as heat and light due to resistance in the circuit.</a:t>
            </a:r>
          </a:p>
          <a:p>
            <a:pPr marL="0" indent="0">
              <a:buNone/>
            </a:pPr>
            <a:r>
              <a:rPr lang="en-GB" dirty="0"/>
              <a:t>Accurate calculations are key for avoiding too much heat generation resulting in damage, electrical failure </a:t>
            </a:r>
            <a:br>
              <a:rPr lang="en-GB" dirty="0"/>
            </a:br>
            <a:r>
              <a:rPr lang="en-GB" dirty="0"/>
              <a:t>or even fire.</a:t>
            </a:r>
          </a:p>
        </p:txBody>
      </p:sp>
      <p:pic>
        <p:nvPicPr>
          <p:cNvPr id="14" name="Picture Placeholder 13" descr="Flame, smoke and sparks on a damaged electrical cable">
            <a:extLst>
              <a:ext uri="{FF2B5EF4-FFF2-40B4-BE49-F238E27FC236}">
                <a16:creationId xmlns:a16="http://schemas.microsoft.com/office/drawing/2014/main" id="{1D218804-A4B9-B328-A5FD-A91FE81FE04C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/>
      </p:pic>
      <p:sp>
        <p:nvSpPr>
          <p:cNvPr id="6" name="Text Placeholder 14">
            <a:extLst>
              <a:ext uri="{FF2B5EF4-FFF2-40B4-BE49-F238E27FC236}">
                <a16:creationId xmlns:a16="http://schemas.microsoft.com/office/drawing/2014/main" id="{10F74713-1914-FD98-AE0D-25EC4EB1653F}"/>
              </a:ext>
            </a:extLst>
          </p:cNvPr>
          <p:cNvSpPr txBox="1">
            <a:spLocks/>
          </p:cNvSpPr>
          <p:nvPr/>
        </p:nvSpPr>
        <p:spPr>
          <a:xfrm>
            <a:off x="838200" y="6356351"/>
            <a:ext cx="4711700" cy="361950"/>
          </a:xfrm>
          <a:prstGeom prst="rect">
            <a:avLst/>
          </a:prstGeom>
        </p:spPr>
        <p:txBody>
          <a:bodyPr vert="horz" lIns="91440" tIns="45720" rIns="91440" bIns="45720" rtlCol="0">
            <a:normAutofit fontScale="55000" lnSpcReduction="20000"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2800" b="1" kern="1200">
                <a:solidFill>
                  <a:srgbClr val="10283A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2000" kern="120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2000" kern="120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2000" kern="120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2000" kern="120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0" dirty="0"/>
              <a:t>Resource 3: Key mathematical electrical principles</a:t>
            </a:r>
            <a:endParaRPr lang="en-GB" b="0" dirty="0"/>
          </a:p>
        </p:txBody>
      </p:sp>
      <p:sp>
        <p:nvSpPr>
          <p:cNvPr id="2" name="Text Placeholder 5">
            <a:extLst>
              <a:ext uri="{FF2B5EF4-FFF2-40B4-BE49-F238E27FC236}">
                <a16:creationId xmlns:a16="http://schemas.microsoft.com/office/drawing/2014/main" id="{AE210664-9C2D-5B29-D0F3-B063250C8B06}"/>
              </a:ext>
            </a:extLst>
          </p:cNvPr>
          <p:cNvSpPr txBox="1">
            <a:spLocks/>
          </p:cNvSpPr>
          <p:nvPr/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ED7D31"/>
          </a:solidFill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Power</a:t>
            </a:r>
          </a:p>
        </p:txBody>
      </p:sp>
    </p:spTree>
    <p:extLst>
      <p:ext uri="{BB962C8B-B14F-4D97-AF65-F5344CB8AC3E}">
        <p14:creationId xmlns:p14="http://schemas.microsoft.com/office/powerpoint/2010/main" val="169832295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E4441A1A-96D1-31B2-17D6-7960B9A3E7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GB" dirty="0"/>
              <a:t>Calculating power dissipation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Content Placeholder 6">
                <a:extLst>
                  <a:ext uri="{FF2B5EF4-FFF2-40B4-BE49-F238E27FC236}">
                    <a16:creationId xmlns:a16="http://schemas.microsoft.com/office/drawing/2014/main" id="{A2E64551-BB55-42D7-A163-0EF4924DC851}"/>
                  </a:ext>
                </a:extLst>
              </p:cNvPr>
              <p:cNvSpPr>
                <a:spLocks noGrp="1"/>
              </p:cNvSpPr>
              <p:nvPr>
                <p:ph idx="10"/>
              </p:nvPr>
            </p:nvSpPr>
            <p:spPr>
              <a:xfrm>
                <a:off x="7778012" y="1581912"/>
                <a:ext cx="3174076" cy="4351338"/>
              </a:xfrm>
              <a:custGeom>
                <a:avLst/>
                <a:gdLst>
                  <a:gd name="csX0" fmla="*/ 0 w 3174076"/>
                  <a:gd name="csY0" fmla="*/ 0 h 4351338"/>
                  <a:gd name="csX1" fmla="*/ 666556 w 3174076"/>
                  <a:gd name="csY1" fmla="*/ 0 h 4351338"/>
                  <a:gd name="csX2" fmla="*/ 1364853 w 3174076"/>
                  <a:gd name="csY2" fmla="*/ 0 h 4351338"/>
                  <a:gd name="csX3" fmla="*/ 1967927 w 3174076"/>
                  <a:gd name="csY3" fmla="*/ 0 h 4351338"/>
                  <a:gd name="csX4" fmla="*/ 3174076 w 3174076"/>
                  <a:gd name="csY4" fmla="*/ 0 h 4351338"/>
                  <a:gd name="csX5" fmla="*/ 3174076 w 3174076"/>
                  <a:gd name="csY5" fmla="*/ 491080 h 4351338"/>
                  <a:gd name="csX6" fmla="*/ 3174076 w 3174076"/>
                  <a:gd name="csY6" fmla="*/ 1069186 h 4351338"/>
                  <a:gd name="csX7" fmla="*/ 3174076 w 3174076"/>
                  <a:gd name="csY7" fmla="*/ 1734319 h 4351338"/>
                  <a:gd name="csX8" fmla="*/ 3174076 w 3174076"/>
                  <a:gd name="csY8" fmla="*/ 2442965 h 4351338"/>
                  <a:gd name="csX9" fmla="*/ 3174076 w 3174076"/>
                  <a:gd name="csY9" fmla="*/ 3064585 h 4351338"/>
                  <a:gd name="csX10" fmla="*/ 3174076 w 3174076"/>
                  <a:gd name="csY10" fmla="*/ 3642692 h 4351338"/>
                  <a:gd name="csX11" fmla="*/ 3174076 w 3174076"/>
                  <a:gd name="csY11" fmla="*/ 4351338 h 4351338"/>
                  <a:gd name="csX12" fmla="*/ 2507520 w 3174076"/>
                  <a:gd name="csY12" fmla="*/ 4351338 h 4351338"/>
                  <a:gd name="csX13" fmla="*/ 1809223 w 3174076"/>
                  <a:gd name="csY13" fmla="*/ 4351338 h 4351338"/>
                  <a:gd name="csX14" fmla="*/ 1269630 w 3174076"/>
                  <a:gd name="csY14" fmla="*/ 4351338 h 4351338"/>
                  <a:gd name="csX15" fmla="*/ 730037 w 3174076"/>
                  <a:gd name="csY15" fmla="*/ 4351338 h 4351338"/>
                  <a:gd name="csX16" fmla="*/ 0 w 3174076"/>
                  <a:gd name="csY16" fmla="*/ 4351338 h 4351338"/>
                  <a:gd name="csX17" fmla="*/ 0 w 3174076"/>
                  <a:gd name="csY17" fmla="*/ 3686205 h 4351338"/>
                  <a:gd name="csX18" fmla="*/ 0 w 3174076"/>
                  <a:gd name="csY18" fmla="*/ 3021072 h 4351338"/>
                  <a:gd name="csX19" fmla="*/ 0 w 3174076"/>
                  <a:gd name="csY19" fmla="*/ 2355939 h 4351338"/>
                  <a:gd name="csX20" fmla="*/ 0 w 3174076"/>
                  <a:gd name="csY20" fmla="*/ 1821346 h 4351338"/>
                  <a:gd name="csX21" fmla="*/ 0 w 3174076"/>
                  <a:gd name="csY21" fmla="*/ 1330266 h 4351338"/>
                  <a:gd name="csX22" fmla="*/ 0 w 3174076"/>
                  <a:gd name="csY22" fmla="*/ 795673 h 4351338"/>
                  <a:gd name="csX23" fmla="*/ 0 w 3174076"/>
                  <a:gd name="csY23" fmla="*/ 0 h 4351338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  <a:cxn ang="0">
                    <a:pos x="csX22" y="csY22"/>
                  </a:cxn>
                  <a:cxn ang="0">
                    <a:pos x="csX23" y="csY23"/>
                  </a:cxn>
                </a:cxnLst>
                <a:rect l="l" t="t" r="r" b="b"/>
                <a:pathLst>
                  <a:path w="3174076" h="4351338" fill="none" extrusionOk="0">
                    <a:moveTo>
                      <a:pt x="0" y="0"/>
                    </a:moveTo>
                    <a:cubicBezTo>
                      <a:pt x="182566" y="18365"/>
                      <a:pt x="436439" y="15524"/>
                      <a:pt x="666556" y="0"/>
                    </a:cubicBezTo>
                    <a:cubicBezTo>
                      <a:pt x="896673" y="-15524"/>
                      <a:pt x="1118137" y="-32536"/>
                      <a:pt x="1364853" y="0"/>
                    </a:cubicBezTo>
                    <a:cubicBezTo>
                      <a:pt x="1611569" y="32536"/>
                      <a:pt x="1834251" y="2865"/>
                      <a:pt x="1967927" y="0"/>
                    </a:cubicBezTo>
                    <a:cubicBezTo>
                      <a:pt x="2101603" y="-2865"/>
                      <a:pt x="2625267" y="59199"/>
                      <a:pt x="3174076" y="0"/>
                    </a:cubicBezTo>
                    <a:cubicBezTo>
                      <a:pt x="3155473" y="98876"/>
                      <a:pt x="3156398" y="306434"/>
                      <a:pt x="3174076" y="491080"/>
                    </a:cubicBezTo>
                    <a:cubicBezTo>
                      <a:pt x="3191754" y="675726"/>
                      <a:pt x="3163366" y="918750"/>
                      <a:pt x="3174076" y="1069186"/>
                    </a:cubicBezTo>
                    <a:cubicBezTo>
                      <a:pt x="3184786" y="1219622"/>
                      <a:pt x="3171795" y="1549398"/>
                      <a:pt x="3174076" y="1734319"/>
                    </a:cubicBezTo>
                    <a:cubicBezTo>
                      <a:pt x="3176357" y="1919240"/>
                      <a:pt x="3208137" y="2107215"/>
                      <a:pt x="3174076" y="2442965"/>
                    </a:cubicBezTo>
                    <a:cubicBezTo>
                      <a:pt x="3140015" y="2778715"/>
                      <a:pt x="3176495" y="2918729"/>
                      <a:pt x="3174076" y="3064585"/>
                    </a:cubicBezTo>
                    <a:cubicBezTo>
                      <a:pt x="3171657" y="3210441"/>
                      <a:pt x="3194978" y="3462894"/>
                      <a:pt x="3174076" y="3642692"/>
                    </a:cubicBezTo>
                    <a:cubicBezTo>
                      <a:pt x="3153174" y="3822490"/>
                      <a:pt x="3152232" y="4005618"/>
                      <a:pt x="3174076" y="4351338"/>
                    </a:cubicBezTo>
                    <a:cubicBezTo>
                      <a:pt x="2874700" y="4351424"/>
                      <a:pt x="2661917" y="4359163"/>
                      <a:pt x="2507520" y="4351338"/>
                    </a:cubicBezTo>
                    <a:cubicBezTo>
                      <a:pt x="2353123" y="4343513"/>
                      <a:pt x="2016006" y="4356796"/>
                      <a:pt x="1809223" y="4351338"/>
                    </a:cubicBezTo>
                    <a:cubicBezTo>
                      <a:pt x="1602440" y="4345880"/>
                      <a:pt x="1481703" y="4362361"/>
                      <a:pt x="1269630" y="4351338"/>
                    </a:cubicBezTo>
                    <a:cubicBezTo>
                      <a:pt x="1057557" y="4340315"/>
                      <a:pt x="999466" y="4332258"/>
                      <a:pt x="730037" y="4351338"/>
                    </a:cubicBezTo>
                    <a:cubicBezTo>
                      <a:pt x="460608" y="4370418"/>
                      <a:pt x="178551" y="4332665"/>
                      <a:pt x="0" y="4351338"/>
                    </a:cubicBezTo>
                    <a:cubicBezTo>
                      <a:pt x="11178" y="4149673"/>
                      <a:pt x="10258" y="3977258"/>
                      <a:pt x="0" y="3686205"/>
                    </a:cubicBezTo>
                    <a:cubicBezTo>
                      <a:pt x="-10258" y="3395152"/>
                      <a:pt x="12390" y="3267580"/>
                      <a:pt x="0" y="3021072"/>
                    </a:cubicBezTo>
                    <a:cubicBezTo>
                      <a:pt x="-12390" y="2774564"/>
                      <a:pt x="-32654" y="2504225"/>
                      <a:pt x="0" y="2355939"/>
                    </a:cubicBezTo>
                    <a:cubicBezTo>
                      <a:pt x="32654" y="2207653"/>
                      <a:pt x="14713" y="2078443"/>
                      <a:pt x="0" y="1821346"/>
                    </a:cubicBezTo>
                    <a:cubicBezTo>
                      <a:pt x="-14713" y="1564249"/>
                      <a:pt x="3350" y="1530012"/>
                      <a:pt x="0" y="1330266"/>
                    </a:cubicBezTo>
                    <a:cubicBezTo>
                      <a:pt x="-3350" y="1130520"/>
                      <a:pt x="17592" y="929302"/>
                      <a:pt x="0" y="795673"/>
                    </a:cubicBezTo>
                    <a:cubicBezTo>
                      <a:pt x="-17592" y="662044"/>
                      <a:pt x="36528" y="391774"/>
                      <a:pt x="0" y="0"/>
                    </a:cubicBezTo>
                    <a:close/>
                  </a:path>
                  <a:path w="3174076" h="4351338" stroke="0" extrusionOk="0">
                    <a:moveTo>
                      <a:pt x="0" y="0"/>
                    </a:moveTo>
                    <a:cubicBezTo>
                      <a:pt x="278779" y="-29298"/>
                      <a:pt x="483581" y="-34700"/>
                      <a:pt x="698297" y="0"/>
                    </a:cubicBezTo>
                    <a:cubicBezTo>
                      <a:pt x="913013" y="34700"/>
                      <a:pt x="1143201" y="-1434"/>
                      <a:pt x="1333112" y="0"/>
                    </a:cubicBezTo>
                    <a:cubicBezTo>
                      <a:pt x="1523024" y="1434"/>
                      <a:pt x="1641358" y="-23915"/>
                      <a:pt x="1904446" y="0"/>
                    </a:cubicBezTo>
                    <a:cubicBezTo>
                      <a:pt x="2167534" y="23915"/>
                      <a:pt x="2258188" y="29021"/>
                      <a:pt x="2539261" y="0"/>
                    </a:cubicBezTo>
                    <a:cubicBezTo>
                      <a:pt x="2820335" y="-29021"/>
                      <a:pt x="3003031" y="17659"/>
                      <a:pt x="3174076" y="0"/>
                    </a:cubicBezTo>
                    <a:cubicBezTo>
                      <a:pt x="3162072" y="242776"/>
                      <a:pt x="3152439" y="387420"/>
                      <a:pt x="3174076" y="534593"/>
                    </a:cubicBezTo>
                    <a:cubicBezTo>
                      <a:pt x="3195713" y="681766"/>
                      <a:pt x="3158600" y="861841"/>
                      <a:pt x="3174076" y="1025673"/>
                    </a:cubicBezTo>
                    <a:cubicBezTo>
                      <a:pt x="3189552" y="1189505"/>
                      <a:pt x="3159114" y="1340693"/>
                      <a:pt x="3174076" y="1516752"/>
                    </a:cubicBezTo>
                    <a:cubicBezTo>
                      <a:pt x="3189038" y="1692811"/>
                      <a:pt x="3148224" y="1890464"/>
                      <a:pt x="3174076" y="2094858"/>
                    </a:cubicBezTo>
                    <a:cubicBezTo>
                      <a:pt x="3199928" y="2299252"/>
                      <a:pt x="3156887" y="2622110"/>
                      <a:pt x="3174076" y="2759992"/>
                    </a:cubicBezTo>
                    <a:cubicBezTo>
                      <a:pt x="3191265" y="2897874"/>
                      <a:pt x="3192005" y="3100843"/>
                      <a:pt x="3174076" y="3338098"/>
                    </a:cubicBezTo>
                    <a:cubicBezTo>
                      <a:pt x="3156147" y="3575353"/>
                      <a:pt x="3150620" y="3850366"/>
                      <a:pt x="3174076" y="4351338"/>
                    </a:cubicBezTo>
                    <a:cubicBezTo>
                      <a:pt x="3017803" y="4359632"/>
                      <a:pt x="2680922" y="4382636"/>
                      <a:pt x="2507520" y="4351338"/>
                    </a:cubicBezTo>
                    <a:cubicBezTo>
                      <a:pt x="2334118" y="4320040"/>
                      <a:pt x="2169410" y="4342181"/>
                      <a:pt x="1904446" y="4351338"/>
                    </a:cubicBezTo>
                    <a:cubicBezTo>
                      <a:pt x="1639482" y="4360495"/>
                      <a:pt x="1458605" y="4372516"/>
                      <a:pt x="1237890" y="4351338"/>
                    </a:cubicBezTo>
                    <a:cubicBezTo>
                      <a:pt x="1017175" y="4330160"/>
                      <a:pt x="422317" y="4339764"/>
                      <a:pt x="0" y="4351338"/>
                    </a:cubicBezTo>
                    <a:cubicBezTo>
                      <a:pt x="-2775" y="4033440"/>
                      <a:pt x="16195" y="3911280"/>
                      <a:pt x="0" y="3686205"/>
                    </a:cubicBezTo>
                    <a:cubicBezTo>
                      <a:pt x="-16195" y="3461130"/>
                      <a:pt x="2118" y="3361912"/>
                      <a:pt x="0" y="3151612"/>
                    </a:cubicBezTo>
                    <a:cubicBezTo>
                      <a:pt x="-2118" y="2941312"/>
                      <a:pt x="-1923" y="2835270"/>
                      <a:pt x="0" y="2617019"/>
                    </a:cubicBezTo>
                    <a:cubicBezTo>
                      <a:pt x="1923" y="2398768"/>
                      <a:pt x="-5617" y="2305510"/>
                      <a:pt x="0" y="2125939"/>
                    </a:cubicBezTo>
                    <a:cubicBezTo>
                      <a:pt x="5617" y="1946368"/>
                      <a:pt x="-7310" y="1838861"/>
                      <a:pt x="0" y="1591346"/>
                    </a:cubicBezTo>
                    <a:cubicBezTo>
                      <a:pt x="7310" y="1343831"/>
                      <a:pt x="-12848" y="1082974"/>
                      <a:pt x="0" y="882700"/>
                    </a:cubicBezTo>
                    <a:cubicBezTo>
                      <a:pt x="12848" y="682426"/>
                      <a:pt x="4024" y="266920"/>
                      <a:pt x="0" y="0"/>
                    </a:cubicBezTo>
                    <a:close/>
                  </a:path>
                </a:pathLst>
              </a:custGeom>
              <a:ln>
                <a:extLst>
                  <a:ext uri="{C807C97D-BFC1-408E-A445-0C87EB9F89A2}">
                    <ask:lineSketchStyleProps xmlns:ask="http://schemas.microsoft.com/office/drawing/2018/sketchyshapes" sd="981765707">
                      <ask:type>
                        <ask:lineSketchFreehand/>
                      </ask:type>
                    </ask:lineSketchStyleProps>
                  </a:ext>
                </a:extLst>
              </a:ln>
            </p:spPr>
            <p:txBody>
              <a:bodyPr>
                <a:normAutofit/>
              </a:bodyPr>
              <a:lstStyle/>
              <a:p>
                <a:pPr marL="0" lvl="0" indent="0">
                  <a:buNone/>
                </a:pPr>
                <a:r>
                  <a:rPr lang="en-US" dirty="0"/>
                  <a:t>Another formula for power is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𝑃</m:t>
                    </m:r>
                    <m:r>
                      <a:rPr lang="en-US" i="1" dirty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i="1" dirty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𝐼</m:t>
                    </m:r>
                    <m:r>
                      <a:rPr lang="en-US" sz="1600" i="1" dirty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  <m:r>
                      <a:rPr lang="en-US" i="1" baseline="30000" dirty="0">
                        <a:latin typeface="Cambria Math" panose="02040503050406030204" pitchFamily="18" charset="0"/>
                      </a:rPr>
                      <m:t>2</m:t>
                    </m:r>
                    <m:r>
                      <a:rPr lang="en-US" i="1" dirty="0">
                        <a:latin typeface="Cambria Math" panose="02040503050406030204" pitchFamily="18" charset="0"/>
                      </a:rPr>
                      <m:t>×</m:t>
                    </m:r>
                    <m:r>
                      <a:rPr lang="en-US" i="1" dirty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𝑅</m:t>
                    </m:r>
                  </m:oMath>
                </a14:m>
                <a:endParaRPr lang="en-US" dirty="0"/>
              </a:p>
              <a:p>
                <a:pPr marL="0" lvl="0" indent="0">
                  <a:buNone/>
                </a:pPr>
                <a:r>
                  <a:rPr lang="en-US" dirty="0"/>
                  <a:t>Can you show this by substituting Ohm’s Law </a:t>
                </a:r>
              </a:p>
              <a:p>
                <a:pPr marL="0" lvl="0" indent="0" algn="ctr">
                  <a:buNone/>
                </a:pP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𝑉</m:t>
                    </m:r>
                    <m:r>
                      <a:rPr lang="en-US" i="1" dirty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i="1" dirty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𝐼</m:t>
                    </m:r>
                    <m:r>
                      <a:rPr lang="en-US" b="0" i="1" dirty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×</m:t>
                    </m:r>
                    <m:r>
                      <a:rPr lang="en-US" i="1" dirty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𝑅</m:t>
                    </m:r>
                    <m:r>
                      <a:rPr lang="en-US" i="1" dirty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en-US" dirty="0"/>
                  <a:t>    </a:t>
                </a:r>
              </a:p>
              <a:p>
                <a:pPr marL="0" lvl="0" indent="0" algn="ctr">
                  <a:buNone/>
                </a:pPr>
                <a:r>
                  <a:rPr lang="en-US" dirty="0"/>
                  <a:t>into</a:t>
                </a:r>
                <a:r>
                  <a:rPr lang="en-US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</a:p>
              <a:p>
                <a:pPr marL="0" lvl="0" indent="0" algn="ctr">
                  <a:buNone/>
                </a:pP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𝑃</m:t>
                    </m:r>
                    <m:r>
                      <a:rPr lang="en-US" i="1" dirty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i="1" dirty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𝐼</m:t>
                    </m:r>
                    <m:r>
                      <a:rPr lang="en-US" b="0" i="1" dirty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×</m:t>
                    </m:r>
                    <m:r>
                      <a:rPr lang="en-US" i="1" dirty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𝑉</m:t>
                    </m:r>
                  </m:oMath>
                </a14:m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?</a:t>
                </a:r>
              </a:p>
            </p:txBody>
          </p:sp>
        </mc:Choice>
        <mc:Fallback xmlns="">
          <p:sp>
            <p:nvSpPr>
              <p:cNvPr id="7" name="Content Placeholder 6">
                <a:extLst>
                  <a:ext uri="{FF2B5EF4-FFF2-40B4-BE49-F238E27FC236}">
                    <a16:creationId xmlns:a16="http://schemas.microsoft.com/office/drawing/2014/main" id="{A2E64551-BB55-42D7-A163-0EF4924DC851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0"/>
              </p:nvPr>
            </p:nvSpPr>
            <p:spPr>
              <a:xfrm>
                <a:off x="7778012" y="1581912"/>
                <a:ext cx="3174076" cy="4351338"/>
              </a:xfrm>
              <a:custGeom>
                <a:avLst/>
                <a:gdLst>
                  <a:gd name="csX0" fmla="*/ 0 w 3174076"/>
                  <a:gd name="csY0" fmla="*/ 0 h 4351338"/>
                  <a:gd name="csX1" fmla="*/ 666556 w 3174076"/>
                  <a:gd name="csY1" fmla="*/ 0 h 4351338"/>
                  <a:gd name="csX2" fmla="*/ 1364853 w 3174076"/>
                  <a:gd name="csY2" fmla="*/ 0 h 4351338"/>
                  <a:gd name="csX3" fmla="*/ 1967927 w 3174076"/>
                  <a:gd name="csY3" fmla="*/ 0 h 4351338"/>
                  <a:gd name="csX4" fmla="*/ 3174076 w 3174076"/>
                  <a:gd name="csY4" fmla="*/ 0 h 4351338"/>
                  <a:gd name="csX5" fmla="*/ 3174076 w 3174076"/>
                  <a:gd name="csY5" fmla="*/ 491080 h 4351338"/>
                  <a:gd name="csX6" fmla="*/ 3174076 w 3174076"/>
                  <a:gd name="csY6" fmla="*/ 1069186 h 4351338"/>
                  <a:gd name="csX7" fmla="*/ 3174076 w 3174076"/>
                  <a:gd name="csY7" fmla="*/ 1734319 h 4351338"/>
                  <a:gd name="csX8" fmla="*/ 3174076 w 3174076"/>
                  <a:gd name="csY8" fmla="*/ 2442965 h 4351338"/>
                  <a:gd name="csX9" fmla="*/ 3174076 w 3174076"/>
                  <a:gd name="csY9" fmla="*/ 3064585 h 4351338"/>
                  <a:gd name="csX10" fmla="*/ 3174076 w 3174076"/>
                  <a:gd name="csY10" fmla="*/ 3642692 h 4351338"/>
                  <a:gd name="csX11" fmla="*/ 3174076 w 3174076"/>
                  <a:gd name="csY11" fmla="*/ 4351338 h 4351338"/>
                  <a:gd name="csX12" fmla="*/ 2507520 w 3174076"/>
                  <a:gd name="csY12" fmla="*/ 4351338 h 4351338"/>
                  <a:gd name="csX13" fmla="*/ 1809223 w 3174076"/>
                  <a:gd name="csY13" fmla="*/ 4351338 h 4351338"/>
                  <a:gd name="csX14" fmla="*/ 1269630 w 3174076"/>
                  <a:gd name="csY14" fmla="*/ 4351338 h 4351338"/>
                  <a:gd name="csX15" fmla="*/ 730037 w 3174076"/>
                  <a:gd name="csY15" fmla="*/ 4351338 h 4351338"/>
                  <a:gd name="csX16" fmla="*/ 0 w 3174076"/>
                  <a:gd name="csY16" fmla="*/ 4351338 h 4351338"/>
                  <a:gd name="csX17" fmla="*/ 0 w 3174076"/>
                  <a:gd name="csY17" fmla="*/ 3686205 h 4351338"/>
                  <a:gd name="csX18" fmla="*/ 0 w 3174076"/>
                  <a:gd name="csY18" fmla="*/ 3021072 h 4351338"/>
                  <a:gd name="csX19" fmla="*/ 0 w 3174076"/>
                  <a:gd name="csY19" fmla="*/ 2355939 h 4351338"/>
                  <a:gd name="csX20" fmla="*/ 0 w 3174076"/>
                  <a:gd name="csY20" fmla="*/ 1821346 h 4351338"/>
                  <a:gd name="csX21" fmla="*/ 0 w 3174076"/>
                  <a:gd name="csY21" fmla="*/ 1330266 h 4351338"/>
                  <a:gd name="csX22" fmla="*/ 0 w 3174076"/>
                  <a:gd name="csY22" fmla="*/ 795673 h 4351338"/>
                  <a:gd name="csX23" fmla="*/ 0 w 3174076"/>
                  <a:gd name="csY23" fmla="*/ 0 h 4351338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  <a:cxn ang="0">
                    <a:pos x="csX22" y="csY22"/>
                  </a:cxn>
                  <a:cxn ang="0">
                    <a:pos x="csX23" y="csY23"/>
                  </a:cxn>
                </a:cxnLst>
                <a:rect l="l" t="t" r="r" b="b"/>
                <a:pathLst>
                  <a:path w="3174076" h="4351338" fill="none" extrusionOk="0">
                    <a:moveTo>
                      <a:pt x="0" y="0"/>
                    </a:moveTo>
                    <a:cubicBezTo>
                      <a:pt x="182566" y="18365"/>
                      <a:pt x="436439" y="15524"/>
                      <a:pt x="666556" y="0"/>
                    </a:cubicBezTo>
                    <a:cubicBezTo>
                      <a:pt x="896673" y="-15524"/>
                      <a:pt x="1118137" y="-32536"/>
                      <a:pt x="1364853" y="0"/>
                    </a:cubicBezTo>
                    <a:cubicBezTo>
                      <a:pt x="1611569" y="32536"/>
                      <a:pt x="1834251" y="2865"/>
                      <a:pt x="1967927" y="0"/>
                    </a:cubicBezTo>
                    <a:cubicBezTo>
                      <a:pt x="2101603" y="-2865"/>
                      <a:pt x="2625267" y="59199"/>
                      <a:pt x="3174076" y="0"/>
                    </a:cubicBezTo>
                    <a:cubicBezTo>
                      <a:pt x="3155473" y="98876"/>
                      <a:pt x="3156398" y="306434"/>
                      <a:pt x="3174076" y="491080"/>
                    </a:cubicBezTo>
                    <a:cubicBezTo>
                      <a:pt x="3191754" y="675726"/>
                      <a:pt x="3163366" y="918750"/>
                      <a:pt x="3174076" y="1069186"/>
                    </a:cubicBezTo>
                    <a:cubicBezTo>
                      <a:pt x="3184786" y="1219622"/>
                      <a:pt x="3171795" y="1549398"/>
                      <a:pt x="3174076" y="1734319"/>
                    </a:cubicBezTo>
                    <a:cubicBezTo>
                      <a:pt x="3176357" y="1919240"/>
                      <a:pt x="3208137" y="2107215"/>
                      <a:pt x="3174076" y="2442965"/>
                    </a:cubicBezTo>
                    <a:cubicBezTo>
                      <a:pt x="3140015" y="2778715"/>
                      <a:pt x="3176495" y="2918729"/>
                      <a:pt x="3174076" y="3064585"/>
                    </a:cubicBezTo>
                    <a:cubicBezTo>
                      <a:pt x="3171657" y="3210441"/>
                      <a:pt x="3194978" y="3462894"/>
                      <a:pt x="3174076" y="3642692"/>
                    </a:cubicBezTo>
                    <a:cubicBezTo>
                      <a:pt x="3153174" y="3822490"/>
                      <a:pt x="3152232" y="4005618"/>
                      <a:pt x="3174076" y="4351338"/>
                    </a:cubicBezTo>
                    <a:cubicBezTo>
                      <a:pt x="2874700" y="4351424"/>
                      <a:pt x="2661917" y="4359163"/>
                      <a:pt x="2507520" y="4351338"/>
                    </a:cubicBezTo>
                    <a:cubicBezTo>
                      <a:pt x="2353123" y="4343513"/>
                      <a:pt x="2016006" y="4356796"/>
                      <a:pt x="1809223" y="4351338"/>
                    </a:cubicBezTo>
                    <a:cubicBezTo>
                      <a:pt x="1602440" y="4345880"/>
                      <a:pt x="1481703" y="4362361"/>
                      <a:pt x="1269630" y="4351338"/>
                    </a:cubicBezTo>
                    <a:cubicBezTo>
                      <a:pt x="1057557" y="4340315"/>
                      <a:pt x="999466" y="4332258"/>
                      <a:pt x="730037" y="4351338"/>
                    </a:cubicBezTo>
                    <a:cubicBezTo>
                      <a:pt x="460608" y="4370418"/>
                      <a:pt x="178551" y="4332665"/>
                      <a:pt x="0" y="4351338"/>
                    </a:cubicBezTo>
                    <a:cubicBezTo>
                      <a:pt x="11178" y="4149673"/>
                      <a:pt x="10258" y="3977258"/>
                      <a:pt x="0" y="3686205"/>
                    </a:cubicBezTo>
                    <a:cubicBezTo>
                      <a:pt x="-10258" y="3395152"/>
                      <a:pt x="12390" y="3267580"/>
                      <a:pt x="0" y="3021072"/>
                    </a:cubicBezTo>
                    <a:cubicBezTo>
                      <a:pt x="-12390" y="2774564"/>
                      <a:pt x="-32654" y="2504225"/>
                      <a:pt x="0" y="2355939"/>
                    </a:cubicBezTo>
                    <a:cubicBezTo>
                      <a:pt x="32654" y="2207653"/>
                      <a:pt x="14713" y="2078443"/>
                      <a:pt x="0" y="1821346"/>
                    </a:cubicBezTo>
                    <a:cubicBezTo>
                      <a:pt x="-14713" y="1564249"/>
                      <a:pt x="3350" y="1530012"/>
                      <a:pt x="0" y="1330266"/>
                    </a:cubicBezTo>
                    <a:cubicBezTo>
                      <a:pt x="-3350" y="1130520"/>
                      <a:pt x="17592" y="929302"/>
                      <a:pt x="0" y="795673"/>
                    </a:cubicBezTo>
                    <a:cubicBezTo>
                      <a:pt x="-17592" y="662044"/>
                      <a:pt x="36528" y="391774"/>
                      <a:pt x="0" y="0"/>
                    </a:cubicBezTo>
                    <a:close/>
                  </a:path>
                  <a:path w="3174076" h="4351338" stroke="0" extrusionOk="0">
                    <a:moveTo>
                      <a:pt x="0" y="0"/>
                    </a:moveTo>
                    <a:cubicBezTo>
                      <a:pt x="278779" y="-29298"/>
                      <a:pt x="483581" y="-34700"/>
                      <a:pt x="698297" y="0"/>
                    </a:cubicBezTo>
                    <a:cubicBezTo>
                      <a:pt x="913013" y="34700"/>
                      <a:pt x="1143201" y="-1434"/>
                      <a:pt x="1333112" y="0"/>
                    </a:cubicBezTo>
                    <a:cubicBezTo>
                      <a:pt x="1523024" y="1434"/>
                      <a:pt x="1641358" y="-23915"/>
                      <a:pt x="1904446" y="0"/>
                    </a:cubicBezTo>
                    <a:cubicBezTo>
                      <a:pt x="2167534" y="23915"/>
                      <a:pt x="2258188" y="29021"/>
                      <a:pt x="2539261" y="0"/>
                    </a:cubicBezTo>
                    <a:cubicBezTo>
                      <a:pt x="2820335" y="-29021"/>
                      <a:pt x="3003031" y="17659"/>
                      <a:pt x="3174076" y="0"/>
                    </a:cubicBezTo>
                    <a:cubicBezTo>
                      <a:pt x="3162072" y="242776"/>
                      <a:pt x="3152439" y="387420"/>
                      <a:pt x="3174076" y="534593"/>
                    </a:cubicBezTo>
                    <a:cubicBezTo>
                      <a:pt x="3195713" y="681766"/>
                      <a:pt x="3158600" y="861841"/>
                      <a:pt x="3174076" y="1025673"/>
                    </a:cubicBezTo>
                    <a:cubicBezTo>
                      <a:pt x="3189552" y="1189505"/>
                      <a:pt x="3159114" y="1340693"/>
                      <a:pt x="3174076" y="1516752"/>
                    </a:cubicBezTo>
                    <a:cubicBezTo>
                      <a:pt x="3189038" y="1692811"/>
                      <a:pt x="3148224" y="1890464"/>
                      <a:pt x="3174076" y="2094858"/>
                    </a:cubicBezTo>
                    <a:cubicBezTo>
                      <a:pt x="3199928" y="2299252"/>
                      <a:pt x="3156887" y="2622110"/>
                      <a:pt x="3174076" y="2759992"/>
                    </a:cubicBezTo>
                    <a:cubicBezTo>
                      <a:pt x="3191265" y="2897874"/>
                      <a:pt x="3192005" y="3100843"/>
                      <a:pt x="3174076" y="3338098"/>
                    </a:cubicBezTo>
                    <a:cubicBezTo>
                      <a:pt x="3156147" y="3575353"/>
                      <a:pt x="3150620" y="3850366"/>
                      <a:pt x="3174076" y="4351338"/>
                    </a:cubicBezTo>
                    <a:cubicBezTo>
                      <a:pt x="3017803" y="4359632"/>
                      <a:pt x="2680922" y="4382636"/>
                      <a:pt x="2507520" y="4351338"/>
                    </a:cubicBezTo>
                    <a:cubicBezTo>
                      <a:pt x="2334118" y="4320040"/>
                      <a:pt x="2169410" y="4342181"/>
                      <a:pt x="1904446" y="4351338"/>
                    </a:cubicBezTo>
                    <a:cubicBezTo>
                      <a:pt x="1639482" y="4360495"/>
                      <a:pt x="1458605" y="4372516"/>
                      <a:pt x="1237890" y="4351338"/>
                    </a:cubicBezTo>
                    <a:cubicBezTo>
                      <a:pt x="1017175" y="4330160"/>
                      <a:pt x="422317" y="4339764"/>
                      <a:pt x="0" y="4351338"/>
                    </a:cubicBezTo>
                    <a:cubicBezTo>
                      <a:pt x="-2775" y="4033440"/>
                      <a:pt x="16195" y="3911280"/>
                      <a:pt x="0" y="3686205"/>
                    </a:cubicBezTo>
                    <a:cubicBezTo>
                      <a:pt x="-16195" y="3461130"/>
                      <a:pt x="2118" y="3361912"/>
                      <a:pt x="0" y="3151612"/>
                    </a:cubicBezTo>
                    <a:cubicBezTo>
                      <a:pt x="-2118" y="2941312"/>
                      <a:pt x="-1923" y="2835270"/>
                      <a:pt x="0" y="2617019"/>
                    </a:cubicBezTo>
                    <a:cubicBezTo>
                      <a:pt x="1923" y="2398768"/>
                      <a:pt x="-5617" y="2305510"/>
                      <a:pt x="0" y="2125939"/>
                    </a:cubicBezTo>
                    <a:cubicBezTo>
                      <a:pt x="5617" y="1946368"/>
                      <a:pt x="-7310" y="1838861"/>
                      <a:pt x="0" y="1591346"/>
                    </a:cubicBezTo>
                    <a:cubicBezTo>
                      <a:pt x="7310" y="1343831"/>
                      <a:pt x="-12848" y="1082974"/>
                      <a:pt x="0" y="882700"/>
                    </a:cubicBezTo>
                    <a:cubicBezTo>
                      <a:pt x="12848" y="682426"/>
                      <a:pt x="4024" y="266920"/>
                      <a:pt x="0" y="0"/>
                    </a:cubicBezTo>
                    <a:close/>
                  </a:path>
                </a:pathLst>
              </a:custGeom>
              <a:blipFill>
                <a:blip r:embed="rId3"/>
                <a:stretch>
                  <a:fillRect/>
                </a:stretch>
              </a:blipFill>
              <a:ln>
                <a:extLst>
                  <a:ext uri="{C807C97D-BFC1-408E-A445-0C87EB9F89A2}">
                    <ask:lineSketchStyleProps xmlns:ask="http://schemas.microsoft.com/office/drawing/2018/sketchyshapes" sd="981765707">
                      <ask:type>
                        <ask:lineSketchFreehand/>
                      </ask:type>
                    </ask:lineSketchStyleProps>
                  </a:ext>
                </a:extLst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Content Placeholder 5">
                <a:extLst>
                  <a:ext uri="{FF2B5EF4-FFF2-40B4-BE49-F238E27FC236}">
                    <a16:creationId xmlns:a16="http://schemas.microsoft.com/office/drawing/2014/main" id="{AF19F977-35D3-DE94-C625-B0A3EE86EF6F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38200" y="1581912"/>
                <a:ext cx="7231912" cy="4595051"/>
              </a:xfrm>
              <a:noFill/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GB" dirty="0"/>
                  <a:t>A DC lighting circuit draws 3 A of current. The resistance of the cable supplying the lights is </a:t>
                </a:r>
                <a:br>
                  <a:rPr lang="en-GB" dirty="0"/>
                </a:br>
                <a:r>
                  <a:rPr lang="en-GB" dirty="0"/>
                  <a:t>0.5 </a:t>
                </a:r>
                <a:r>
                  <a:rPr lang="en-GB" baseline="30000" dirty="0"/>
                  <a:t> </a:t>
                </a:r>
                <a:r>
                  <a:rPr lang="en-GB" dirty="0"/>
                  <a:t>Ω. Calculate the power dissipation across </a:t>
                </a:r>
                <a:br>
                  <a:rPr lang="en-GB" dirty="0"/>
                </a:br>
                <a:r>
                  <a:rPr lang="en-GB" dirty="0"/>
                  <a:t>the cable.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>
                      <m:r>
                        <a:rPr lang="en-US" i="1" dirty="0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 </m:t>
                      </m:r>
                    </m:oMath>
                  </m:oMathPara>
                </a14:m>
                <a:endParaRPr lang="en-US" dirty="0">
                  <a:cs typeface="Times New Roman" panose="02020603050405020304" pitchFamily="18" charset="0"/>
                </a:endParaRPr>
              </a:p>
              <a:p>
                <a:pPr marL="0" indent="0">
                  <a:buNone/>
                </a:pPr>
                <a:r>
                  <a:rPr lang="en-US" dirty="0"/>
                  <a:t>Over time, the power dissipation in the circuit increases to 5 W. Calculate the new resistance across this cable to two decimal places.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 </m:t>
                      </m:r>
                    </m:oMath>
                  </m:oMathPara>
                </a14:m>
                <a:endParaRPr lang="en-US" b="1" dirty="0"/>
              </a:p>
            </p:txBody>
          </p:sp>
        </mc:Choice>
        <mc:Fallback xmlns="">
          <p:sp>
            <p:nvSpPr>
              <p:cNvPr id="8" name="Content Placeholder 5">
                <a:extLst>
                  <a:ext uri="{FF2B5EF4-FFF2-40B4-BE49-F238E27FC236}">
                    <a16:creationId xmlns:a16="http://schemas.microsoft.com/office/drawing/2014/main" id="{AF19F977-35D3-DE94-C625-B0A3EE86EF6F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200" y="1581912"/>
                <a:ext cx="7231912" cy="4595051"/>
              </a:xfrm>
              <a:blipFill>
                <a:blip r:embed="rId4"/>
                <a:stretch>
                  <a:fillRect l="-84"/>
                </a:stretch>
              </a:blipFill>
            </p:spPr>
            <p:txBody>
              <a:bodyPr/>
              <a:lstStyle/>
              <a:p>
                <a:r>
                  <a:rPr lang="en-C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ext Placeholder 14">
            <a:extLst>
              <a:ext uri="{FF2B5EF4-FFF2-40B4-BE49-F238E27FC236}">
                <a16:creationId xmlns:a16="http://schemas.microsoft.com/office/drawing/2014/main" id="{1DD4CFB5-730E-A008-F38B-828E58DE8C80}"/>
              </a:ext>
            </a:extLst>
          </p:cNvPr>
          <p:cNvSpPr txBox="1">
            <a:spLocks/>
          </p:cNvSpPr>
          <p:nvPr/>
        </p:nvSpPr>
        <p:spPr>
          <a:xfrm>
            <a:off x="838200" y="6356351"/>
            <a:ext cx="4711700" cy="361950"/>
          </a:xfrm>
          <a:prstGeom prst="rect">
            <a:avLst/>
          </a:prstGeom>
        </p:spPr>
        <p:txBody>
          <a:bodyPr vert="horz" lIns="91440" tIns="45720" rIns="91440" bIns="45720" rtlCol="0">
            <a:normAutofit fontScale="55000" lnSpcReduction="20000"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2800" b="1" kern="1200">
                <a:solidFill>
                  <a:srgbClr val="10283A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2000" kern="120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2000" kern="120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2000" kern="120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2000" kern="120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0" dirty="0"/>
              <a:t>Resource 3: Key mathematical electrical principles</a:t>
            </a:r>
            <a:endParaRPr lang="en-GB" b="0" dirty="0"/>
          </a:p>
        </p:txBody>
      </p:sp>
      <p:sp>
        <p:nvSpPr>
          <p:cNvPr id="2" name="Text Placeholder 5">
            <a:extLst>
              <a:ext uri="{FF2B5EF4-FFF2-40B4-BE49-F238E27FC236}">
                <a16:creationId xmlns:a16="http://schemas.microsoft.com/office/drawing/2014/main" id="{87ADDC64-2E0A-7659-1CA2-FB5E81294B88}"/>
              </a:ext>
            </a:extLst>
          </p:cNvPr>
          <p:cNvSpPr txBox="1">
            <a:spLocks/>
          </p:cNvSpPr>
          <p:nvPr/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ED7D31"/>
          </a:solidFill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Power</a:t>
            </a:r>
          </a:p>
        </p:txBody>
      </p:sp>
    </p:spTree>
    <p:extLst>
      <p:ext uri="{BB962C8B-B14F-4D97-AF65-F5344CB8AC3E}">
        <p14:creationId xmlns:p14="http://schemas.microsoft.com/office/powerpoint/2010/main" val="279266021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38F023-F69A-90CD-AAC4-EFF16B9674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EDD63341-9390-1A81-9AB4-DDCEF7A8B9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GB" dirty="0"/>
              <a:t>Calculating power dissipation: </a:t>
            </a:r>
            <a:r>
              <a:rPr lang="en-GB" dirty="0">
                <a:solidFill>
                  <a:schemeClr val="accent1"/>
                </a:solidFill>
              </a:rPr>
              <a:t>Answer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Content Placeholder 5">
                <a:extLst>
                  <a:ext uri="{FF2B5EF4-FFF2-40B4-BE49-F238E27FC236}">
                    <a16:creationId xmlns:a16="http://schemas.microsoft.com/office/drawing/2014/main" id="{CA11B414-20D7-167B-F925-B46FB1E8FAD6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38200" y="1581912"/>
                <a:ext cx="7231912" cy="4595051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GB" dirty="0"/>
                  <a:t>A DC lighting circuit draws 3 A of current. The resistance of the cable supplying the lights is </a:t>
                </a:r>
                <a:br>
                  <a:rPr lang="en-GB" dirty="0"/>
                </a:br>
                <a:r>
                  <a:rPr lang="en-GB" dirty="0"/>
                  <a:t>0.5 </a:t>
                </a:r>
                <a:r>
                  <a:rPr lang="en-GB" baseline="30000" dirty="0"/>
                  <a:t> </a:t>
                </a:r>
                <a:r>
                  <a:rPr lang="en-GB" dirty="0"/>
                  <a:t>Ω. Calculate the power dissipation across </a:t>
                </a:r>
                <a:br>
                  <a:rPr lang="en-GB" dirty="0"/>
                </a:br>
                <a:r>
                  <a:rPr lang="en-GB" dirty="0"/>
                  <a:t>the cable.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>
                      <m:r>
                        <a:rPr lang="en-US" i="1" dirty="0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𝑃</m:t>
                      </m:r>
                      <m:r>
                        <a:rPr lang="en-US" i="1" dirty="0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en-US" i="1" dirty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𝐼</m:t>
                      </m:r>
                      <m:r>
                        <a:rPr lang="en-US" sz="1600" i="1" dirty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 </m:t>
                      </m:r>
                      <m:r>
                        <a:rPr lang="en-US" i="1" baseline="30000" dirty="0">
                          <a:latin typeface="Cambria Math" panose="02040503050406030204" pitchFamily="18" charset="0"/>
                        </a:rPr>
                        <m:t>2</m:t>
                      </m:r>
                      <m:r>
                        <a:rPr lang="en-US" i="1" dirty="0">
                          <a:latin typeface="Cambria Math" panose="02040503050406030204" pitchFamily="18" charset="0"/>
                        </a:rPr>
                        <m:t>×</m:t>
                      </m:r>
                      <m:r>
                        <a:rPr lang="en-US" i="1" dirty="0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𝑅</m:t>
                      </m:r>
                      <m:r>
                        <a:rPr lang="en-US" i="1" dirty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=3</m:t>
                      </m:r>
                      <m:r>
                        <a:rPr lang="en-US" i="1" baseline="30000" dirty="0">
                          <a:latin typeface="Cambria Math" panose="02040503050406030204" pitchFamily="18" charset="0"/>
                        </a:rPr>
                        <m:t>2</m:t>
                      </m:r>
                      <m:r>
                        <a:rPr lang="en-US" i="1" dirty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×0.5=</m:t>
                      </m:r>
                      <m:r>
                        <a:rPr lang="en-US" b="1" i="1" dirty="0">
                          <a:latin typeface="Cambria Math" panose="02040503050406030204" pitchFamily="18" charset="0"/>
                        </a:rPr>
                        <m:t>𝟒</m:t>
                      </m:r>
                      <m:r>
                        <a:rPr lang="en-US" b="1" i="1" dirty="0">
                          <a:latin typeface="Cambria Math" panose="02040503050406030204" pitchFamily="18" charset="0"/>
                        </a:rPr>
                        <m:t>.</m:t>
                      </m:r>
                      <m:r>
                        <a:rPr lang="en-US" b="1" i="1" dirty="0">
                          <a:latin typeface="Cambria Math" panose="02040503050406030204" pitchFamily="18" charset="0"/>
                        </a:rPr>
                        <m:t>𝟓</m:t>
                      </m:r>
                      <m:r>
                        <a:rPr lang="en-US" b="1" i="1" dirty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US" b="0" i="0" dirty="0">
                          <a:latin typeface="Cambria Math" panose="02040503050406030204" pitchFamily="18" charset="0"/>
                        </a:rPr>
                        <m:t>W</m:t>
                      </m:r>
                    </m:oMath>
                  </m:oMathPara>
                </a14:m>
                <a:endParaRPr lang="en-GB" dirty="0"/>
              </a:p>
              <a:p>
                <a:pPr marL="0" indent="0">
                  <a:buNone/>
                </a:pPr>
                <a:r>
                  <a:rPr lang="en-US" dirty="0"/>
                  <a:t>Over time, the power dissipation in the circuit increases to 5 W. Calculate the new resistance across this cable to two decimal places.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𝑅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𝑃</m:t>
                          </m:r>
                        </m:num>
                        <m:den>
                          <m:sSup>
                            <m:sSup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𝐼</m:t>
                              </m:r>
                            </m:e>
                            <m:sup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den>
                      </m:f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5 </m:t>
                          </m:r>
                          <m:r>
                            <m:rPr>
                              <m:nor/>
                            </m:rPr>
                            <a:rPr lang="en-US" b="0" i="0" smtClean="0">
                              <a:latin typeface="Cambria Math" panose="02040503050406030204" pitchFamily="18" charset="0"/>
                            </a:rPr>
                            <m:t>W</m:t>
                          </m:r>
                        </m:num>
                        <m:den>
                          <m:sSup>
                            <m:sSup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(3 </m:t>
                              </m:r>
                              <m:r>
                                <m:rPr>
                                  <m:nor/>
                                </m:rPr>
                                <a:rPr lang="en-US" b="0" i="0" smtClean="0">
                                  <a:latin typeface="Cambria Math" panose="02040503050406030204" pitchFamily="18" charset="0"/>
                                </a:rPr>
                                <m:t>A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e>
                            <m:sup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den>
                      </m:f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b="1" i="1" smtClean="0">
                          <a:latin typeface="Cambria Math" panose="02040503050406030204" pitchFamily="18" charset="0"/>
                        </a:rPr>
                        <m:t>𝟎</m:t>
                      </m:r>
                      <m:r>
                        <a:rPr lang="en-US" b="1" i="1" smtClean="0">
                          <a:latin typeface="Cambria Math" panose="02040503050406030204" pitchFamily="18" charset="0"/>
                        </a:rPr>
                        <m:t>.</m:t>
                      </m:r>
                      <m:r>
                        <a:rPr lang="en-US" b="1" i="1" smtClean="0">
                          <a:latin typeface="Cambria Math" panose="02040503050406030204" pitchFamily="18" charset="0"/>
                        </a:rPr>
                        <m:t>𝟓𝟔</m:t>
                      </m:r>
                      <m:r>
                        <a:rPr lang="en-US" b="1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b="1" i="0" smtClean="0">
                          <a:latin typeface="Cambria Math" panose="02040503050406030204" pitchFamily="18" charset="0"/>
                        </a:rPr>
                        <m:t>𝛀</m:t>
                      </m:r>
                      <m:r>
                        <a:rPr lang="en-US" b="1" i="0" smtClean="0">
                          <a:latin typeface="Cambria Math" panose="02040503050406030204" pitchFamily="18" charset="0"/>
                        </a:rPr>
                        <m:t> (</m:t>
                      </m:r>
                      <m:r>
                        <a:rPr lang="en-US" b="1" i="0" smtClean="0">
                          <a:latin typeface="Cambria Math" panose="02040503050406030204" pitchFamily="18" charset="0"/>
                        </a:rPr>
                        <m:t>𝟐</m:t>
                      </m:r>
                      <m:r>
                        <a:rPr lang="en-US" b="1" i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b="1" i="0" smtClean="0">
                          <a:latin typeface="Cambria Math" panose="02040503050406030204" pitchFamily="18" charset="0"/>
                        </a:rPr>
                        <m:t>𝐝</m:t>
                      </m:r>
                      <m:r>
                        <a:rPr lang="en-US" b="1" i="0" smtClean="0">
                          <a:latin typeface="Cambria Math" panose="02040503050406030204" pitchFamily="18" charset="0"/>
                        </a:rPr>
                        <m:t>.</m:t>
                      </m:r>
                      <m:r>
                        <a:rPr lang="en-US" b="1" i="0" smtClean="0">
                          <a:latin typeface="Cambria Math" panose="02040503050406030204" pitchFamily="18" charset="0"/>
                        </a:rPr>
                        <m:t>𝐩</m:t>
                      </m:r>
                      <m:r>
                        <a:rPr lang="en-US" b="1" i="0" smtClean="0">
                          <a:latin typeface="Cambria Math" panose="02040503050406030204" pitchFamily="18" charset="0"/>
                        </a:rPr>
                        <m:t>.)</m:t>
                      </m:r>
                    </m:oMath>
                  </m:oMathPara>
                </a14:m>
                <a:endParaRPr lang="en-US" b="1" dirty="0"/>
              </a:p>
            </p:txBody>
          </p:sp>
        </mc:Choice>
        <mc:Fallback xmlns="">
          <p:sp>
            <p:nvSpPr>
              <p:cNvPr id="6" name="Content Placeholder 5">
                <a:extLst>
                  <a:ext uri="{FF2B5EF4-FFF2-40B4-BE49-F238E27FC236}">
                    <a16:creationId xmlns:a16="http://schemas.microsoft.com/office/drawing/2014/main" id="{CA11B414-20D7-167B-F925-B46FB1E8FAD6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200" y="1581912"/>
                <a:ext cx="7231912" cy="4595051"/>
              </a:xfrm>
              <a:blipFill>
                <a:blip r:embed="rId3"/>
                <a:stretch>
                  <a:fillRect l="-84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Content Placeholder 6">
                <a:extLst>
                  <a:ext uri="{FF2B5EF4-FFF2-40B4-BE49-F238E27FC236}">
                    <a16:creationId xmlns:a16="http://schemas.microsoft.com/office/drawing/2014/main" id="{A7E58754-5533-595E-7E40-167D9F5A2417}"/>
                  </a:ext>
                </a:extLst>
              </p:cNvPr>
              <p:cNvSpPr>
                <a:spLocks noGrp="1"/>
              </p:cNvSpPr>
              <p:nvPr>
                <p:ph idx="10"/>
              </p:nvPr>
            </p:nvSpPr>
            <p:spPr>
              <a:xfrm>
                <a:off x="7778012" y="1581912"/>
                <a:ext cx="3174076" cy="4351338"/>
              </a:xfrm>
              <a:custGeom>
                <a:avLst/>
                <a:gdLst>
                  <a:gd name="csX0" fmla="*/ 0 w 3174076"/>
                  <a:gd name="csY0" fmla="*/ 0 h 4351338"/>
                  <a:gd name="csX1" fmla="*/ 666556 w 3174076"/>
                  <a:gd name="csY1" fmla="*/ 0 h 4351338"/>
                  <a:gd name="csX2" fmla="*/ 1364853 w 3174076"/>
                  <a:gd name="csY2" fmla="*/ 0 h 4351338"/>
                  <a:gd name="csX3" fmla="*/ 1967927 w 3174076"/>
                  <a:gd name="csY3" fmla="*/ 0 h 4351338"/>
                  <a:gd name="csX4" fmla="*/ 3174076 w 3174076"/>
                  <a:gd name="csY4" fmla="*/ 0 h 4351338"/>
                  <a:gd name="csX5" fmla="*/ 3174076 w 3174076"/>
                  <a:gd name="csY5" fmla="*/ 491080 h 4351338"/>
                  <a:gd name="csX6" fmla="*/ 3174076 w 3174076"/>
                  <a:gd name="csY6" fmla="*/ 1069186 h 4351338"/>
                  <a:gd name="csX7" fmla="*/ 3174076 w 3174076"/>
                  <a:gd name="csY7" fmla="*/ 1734319 h 4351338"/>
                  <a:gd name="csX8" fmla="*/ 3174076 w 3174076"/>
                  <a:gd name="csY8" fmla="*/ 2442965 h 4351338"/>
                  <a:gd name="csX9" fmla="*/ 3174076 w 3174076"/>
                  <a:gd name="csY9" fmla="*/ 3064585 h 4351338"/>
                  <a:gd name="csX10" fmla="*/ 3174076 w 3174076"/>
                  <a:gd name="csY10" fmla="*/ 3642692 h 4351338"/>
                  <a:gd name="csX11" fmla="*/ 3174076 w 3174076"/>
                  <a:gd name="csY11" fmla="*/ 4351338 h 4351338"/>
                  <a:gd name="csX12" fmla="*/ 2507520 w 3174076"/>
                  <a:gd name="csY12" fmla="*/ 4351338 h 4351338"/>
                  <a:gd name="csX13" fmla="*/ 1809223 w 3174076"/>
                  <a:gd name="csY13" fmla="*/ 4351338 h 4351338"/>
                  <a:gd name="csX14" fmla="*/ 1269630 w 3174076"/>
                  <a:gd name="csY14" fmla="*/ 4351338 h 4351338"/>
                  <a:gd name="csX15" fmla="*/ 730037 w 3174076"/>
                  <a:gd name="csY15" fmla="*/ 4351338 h 4351338"/>
                  <a:gd name="csX16" fmla="*/ 0 w 3174076"/>
                  <a:gd name="csY16" fmla="*/ 4351338 h 4351338"/>
                  <a:gd name="csX17" fmla="*/ 0 w 3174076"/>
                  <a:gd name="csY17" fmla="*/ 3686205 h 4351338"/>
                  <a:gd name="csX18" fmla="*/ 0 w 3174076"/>
                  <a:gd name="csY18" fmla="*/ 3021072 h 4351338"/>
                  <a:gd name="csX19" fmla="*/ 0 w 3174076"/>
                  <a:gd name="csY19" fmla="*/ 2355939 h 4351338"/>
                  <a:gd name="csX20" fmla="*/ 0 w 3174076"/>
                  <a:gd name="csY20" fmla="*/ 1821346 h 4351338"/>
                  <a:gd name="csX21" fmla="*/ 0 w 3174076"/>
                  <a:gd name="csY21" fmla="*/ 1330266 h 4351338"/>
                  <a:gd name="csX22" fmla="*/ 0 w 3174076"/>
                  <a:gd name="csY22" fmla="*/ 795673 h 4351338"/>
                  <a:gd name="csX23" fmla="*/ 0 w 3174076"/>
                  <a:gd name="csY23" fmla="*/ 0 h 4351338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  <a:cxn ang="0">
                    <a:pos x="csX22" y="csY22"/>
                  </a:cxn>
                  <a:cxn ang="0">
                    <a:pos x="csX23" y="csY23"/>
                  </a:cxn>
                </a:cxnLst>
                <a:rect l="l" t="t" r="r" b="b"/>
                <a:pathLst>
                  <a:path w="3174076" h="4351338" fill="none" extrusionOk="0">
                    <a:moveTo>
                      <a:pt x="0" y="0"/>
                    </a:moveTo>
                    <a:cubicBezTo>
                      <a:pt x="182566" y="18365"/>
                      <a:pt x="436439" y="15524"/>
                      <a:pt x="666556" y="0"/>
                    </a:cubicBezTo>
                    <a:cubicBezTo>
                      <a:pt x="896673" y="-15524"/>
                      <a:pt x="1118137" y="-32536"/>
                      <a:pt x="1364853" y="0"/>
                    </a:cubicBezTo>
                    <a:cubicBezTo>
                      <a:pt x="1611569" y="32536"/>
                      <a:pt x="1834251" y="2865"/>
                      <a:pt x="1967927" y="0"/>
                    </a:cubicBezTo>
                    <a:cubicBezTo>
                      <a:pt x="2101603" y="-2865"/>
                      <a:pt x="2625267" y="59199"/>
                      <a:pt x="3174076" y="0"/>
                    </a:cubicBezTo>
                    <a:cubicBezTo>
                      <a:pt x="3155473" y="98876"/>
                      <a:pt x="3156398" y="306434"/>
                      <a:pt x="3174076" y="491080"/>
                    </a:cubicBezTo>
                    <a:cubicBezTo>
                      <a:pt x="3191754" y="675726"/>
                      <a:pt x="3163366" y="918750"/>
                      <a:pt x="3174076" y="1069186"/>
                    </a:cubicBezTo>
                    <a:cubicBezTo>
                      <a:pt x="3184786" y="1219622"/>
                      <a:pt x="3171795" y="1549398"/>
                      <a:pt x="3174076" y="1734319"/>
                    </a:cubicBezTo>
                    <a:cubicBezTo>
                      <a:pt x="3176357" y="1919240"/>
                      <a:pt x="3208137" y="2107215"/>
                      <a:pt x="3174076" y="2442965"/>
                    </a:cubicBezTo>
                    <a:cubicBezTo>
                      <a:pt x="3140015" y="2778715"/>
                      <a:pt x="3176495" y="2918729"/>
                      <a:pt x="3174076" y="3064585"/>
                    </a:cubicBezTo>
                    <a:cubicBezTo>
                      <a:pt x="3171657" y="3210441"/>
                      <a:pt x="3194978" y="3462894"/>
                      <a:pt x="3174076" y="3642692"/>
                    </a:cubicBezTo>
                    <a:cubicBezTo>
                      <a:pt x="3153174" y="3822490"/>
                      <a:pt x="3152232" y="4005618"/>
                      <a:pt x="3174076" y="4351338"/>
                    </a:cubicBezTo>
                    <a:cubicBezTo>
                      <a:pt x="2874700" y="4351424"/>
                      <a:pt x="2661917" y="4359163"/>
                      <a:pt x="2507520" y="4351338"/>
                    </a:cubicBezTo>
                    <a:cubicBezTo>
                      <a:pt x="2353123" y="4343513"/>
                      <a:pt x="2016006" y="4356796"/>
                      <a:pt x="1809223" y="4351338"/>
                    </a:cubicBezTo>
                    <a:cubicBezTo>
                      <a:pt x="1602440" y="4345880"/>
                      <a:pt x="1481703" y="4362361"/>
                      <a:pt x="1269630" y="4351338"/>
                    </a:cubicBezTo>
                    <a:cubicBezTo>
                      <a:pt x="1057557" y="4340315"/>
                      <a:pt x="999466" y="4332258"/>
                      <a:pt x="730037" y="4351338"/>
                    </a:cubicBezTo>
                    <a:cubicBezTo>
                      <a:pt x="460608" y="4370418"/>
                      <a:pt x="178551" y="4332665"/>
                      <a:pt x="0" y="4351338"/>
                    </a:cubicBezTo>
                    <a:cubicBezTo>
                      <a:pt x="11178" y="4149673"/>
                      <a:pt x="10258" y="3977258"/>
                      <a:pt x="0" y="3686205"/>
                    </a:cubicBezTo>
                    <a:cubicBezTo>
                      <a:pt x="-10258" y="3395152"/>
                      <a:pt x="12390" y="3267580"/>
                      <a:pt x="0" y="3021072"/>
                    </a:cubicBezTo>
                    <a:cubicBezTo>
                      <a:pt x="-12390" y="2774564"/>
                      <a:pt x="-32654" y="2504225"/>
                      <a:pt x="0" y="2355939"/>
                    </a:cubicBezTo>
                    <a:cubicBezTo>
                      <a:pt x="32654" y="2207653"/>
                      <a:pt x="14713" y="2078443"/>
                      <a:pt x="0" y="1821346"/>
                    </a:cubicBezTo>
                    <a:cubicBezTo>
                      <a:pt x="-14713" y="1564249"/>
                      <a:pt x="3350" y="1530012"/>
                      <a:pt x="0" y="1330266"/>
                    </a:cubicBezTo>
                    <a:cubicBezTo>
                      <a:pt x="-3350" y="1130520"/>
                      <a:pt x="17592" y="929302"/>
                      <a:pt x="0" y="795673"/>
                    </a:cubicBezTo>
                    <a:cubicBezTo>
                      <a:pt x="-17592" y="662044"/>
                      <a:pt x="36528" y="391774"/>
                      <a:pt x="0" y="0"/>
                    </a:cubicBezTo>
                    <a:close/>
                  </a:path>
                  <a:path w="3174076" h="4351338" stroke="0" extrusionOk="0">
                    <a:moveTo>
                      <a:pt x="0" y="0"/>
                    </a:moveTo>
                    <a:cubicBezTo>
                      <a:pt x="278779" y="-29298"/>
                      <a:pt x="483581" y="-34700"/>
                      <a:pt x="698297" y="0"/>
                    </a:cubicBezTo>
                    <a:cubicBezTo>
                      <a:pt x="913013" y="34700"/>
                      <a:pt x="1143201" y="-1434"/>
                      <a:pt x="1333112" y="0"/>
                    </a:cubicBezTo>
                    <a:cubicBezTo>
                      <a:pt x="1523024" y="1434"/>
                      <a:pt x="1641358" y="-23915"/>
                      <a:pt x="1904446" y="0"/>
                    </a:cubicBezTo>
                    <a:cubicBezTo>
                      <a:pt x="2167534" y="23915"/>
                      <a:pt x="2258188" y="29021"/>
                      <a:pt x="2539261" y="0"/>
                    </a:cubicBezTo>
                    <a:cubicBezTo>
                      <a:pt x="2820335" y="-29021"/>
                      <a:pt x="3003031" y="17659"/>
                      <a:pt x="3174076" y="0"/>
                    </a:cubicBezTo>
                    <a:cubicBezTo>
                      <a:pt x="3162072" y="242776"/>
                      <a:pt x="3152439" y="387420"/>
                      <a:pt x="3174076" y="534593"/>
                    </a:cubicBezTo>
                    <a:cubicBezTo>
                      <a:pt x="3195713" y="681766"/>
                      <a:pt x="3158600" y="861841"/>
                      <a:pt x="3174076" y="1025673"/>
                    </a:cubicBezTo>
                    <a:cubicBezTo>
                      <a:pt x="3189552" y="1189505"/>
                      <a:pt x="3159114" y="1340693"/>
                      <a:pt x="3174076" y="1516752"/>
                    </a:cubicBezTo>
                    <a:cubicBezTo>
                      <a:pt x="3189038" y="1692811"/>
                      <a:pt x="3148224" y="1890464"/>
                      <a:pt x="3174076" y="2094858"/>
                    </a:cubicBezTo>
                    <a:cubicBezTo>
                      <a:pt x="3199928" y="2299252"/>
                      <a:pt x="3156887" y="2622110"/>
                      <a:pt x="3174076" y="2759992"/>
                    </a:cubicBezTo>
                    <a:cubicBezTo>
                      <a:pt x="3191265" y="2897874"/>
                      <a:pt x="3192005" y="3100843"/>
                      <a:pt x="3174076" y="3338098"/>
                    </a:cubicBezTo>
                    <a:cubicBezTo>
                      <a:pt x="3156147" y="3575353"/>
                      <a:pt x="3150620" y="3850366"/>
                      <a:pt x="3174076" y="4351338"/>
                    </a:cubicBezTo>
                    <a:cubicBezTo>
                      <a:pt x="3017803" y="4359632"/>
                      <a:pt x="2680922" y="4382636"/>
                      <a:pt x="2507520" y="4351338"/>
                    </a:cubicBezTo>
                    <a:cubicBezTo>
                      <a:pt x="2334118" y="4320040"/>
                      <a:pt x="2169410" y="4342181"/>
                      <a:pt x="1904446" y="4351338"/>
                    </a:cubicBezTo>
                    <a:cubicBezTo>
                      <a:pt x="1639482" y="4360495"/>
                      <a:pt x="1458605" y="4372516"/>
                      <a:pt x="1237890" y="4351338"/>
                    </a:cubicBezTo>
                    <a:cubicBezTo>
                      <a:pt x="1017175" y="4330160"/>
                      <a:pt x="422317" y="4339764"/>
                      <a:pt x="0" y="4351338"/>
                    </a:cubicBezTo>
                    <a:cubicBezTo>
                      <a:pt x="-2775" y="4033440"/>
                      <a:pt x="16195" y="3911280"/>
                      <a:pt x="0" y="3686205"/>
                    </a:cubicBezTo>
                    <a:cubicBezTo>
                      <a:pt x="-16195" y="3461130"/>
                      <a:pt x="2118" y="3361912"/>
                      <a:pt x="0" y="3151612"/>
                    </a:cubicBezTo>
                    <a:cubicBezTo>
                      <a:pt x="-2118" y="2941312"/>
                      <a:pt x="-1923" y="2835270"/>
                      <a:pt x="0" y="2617019"/>
                    </a:cubicBezTo>
                    <a:cubicBezTo>
                      <a:pt x="1923" y="2398768"/>
                      <a:pt x="-5617" y="2305510"/>
                      <a:pt x="0" y="2125939"/>
                    </a:cubicBezTo>
                    <a:cubicBezTo>
                      <a:pt x="5617" y="1946368"/>
                      <a:pt x="-7310" y="1838861"/>
                      <a:pt x="0" y="1591346"/>
                    </a:cubicBezTo>
                    <a:cubicBezTo>
                      <a:pt x="7310" y="1343831"/>
                      <a:pt x="-12848" y="1082974"/>
                      <a:pt x="0" y="882700"/>
                    </a:cubicBezTo>
                    <a:cubicBezTo>
                      <a:pt x="12848" y="682426"/>
                      <a:pt x="4024" y="266920"/>
                      <a:pt x="0" y="0"/>
                    </a:cubicBezTo>
                    <a:close/>
                  </a:path>
                </a:pathLst>
              </a:custGeom>
              <a:ln>
                <a:extLst>
                  <a:ext uri="{C807C97D-BFC1-408E-A445-0C87EB9F89A2}">
                    <ask:lineSketchStyleProps xmlns:ask="http://schemas.microsoft.com/office/drawing/2018/sketchyshapes" sd="981765707">
                      <ask:type>
                        <ask:lineSketchFreehand/>
                      </ask:type>
                    </ask:lineSketchStyleProps>
                  </a:ext>
                </a:extLst>
              </a:ln>
            </p:spPr>
            <p:txBody>
              <a:bodyPr>
                <a:normAutofit lnSpcReduction="10000"/>
              </a:bodyPr>
              <a:lstStyle/>
              <a:p>
                <a:pPr marL="0" lvl="0" indent="0">
                  <a:buNone/>
                </a:pPr>
                <a:r>
                  <a:rPr lang="en-US" dirty="0"/>
                  <a:t>Another formula for power is </a:t>
                </a:r>
                <a:br>
                  <a:rPr lang="en-US" dirty="0"/>
                </a:br>
                <a14:m>
                  <m:oMathPara xmlns:m="http://schemas.openxmlformats.org/officeDocument/2006/math">
                    <m:oMath>
                      <m:r>
                        <a:rPr lang="en-US" i="1" dirty="0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𝑃</m:t>
                      </m:r>
                      <m:r>
                        <a:rPr lang="en-US" i="1" dirty="0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en-US" i="1" dirty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𝐼</m:t>
                      </m:r>
                      <m:r>
                        <a:rPr lang="en-US" sz="1600" i="1" dirty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 </m:t>
                      </m:r>
                      <m:r>
                        <a:rPr lang="en-US" i="1" baseline="30000" dirty="0">
                          <a:latin typeface="Cambria Math" panose="02040503050406030204" pitchFamily="18" charset="0"/>
                        </a:rPr>
                        <m:t>2</m:t>
                      </m:r>
                      <m:r>
                        <a:rPr lang="en-US" i="1" dirty="0">
                          <a:latin typeface="Cambria Math" panose="02040503050406030204" pitchFamily="18" charset="0"/>
                        </a:rPr>
                        <m:t>×</m:t>
                      </m:r>
                      <m:r>
                        <a:rPr lang="en-US" i="1" dirty="0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𝑅</m:t>
                      </m:r>
                    </m:oMath>
                  </m:oMathPara>
                </a14:m>
                <a:endParaRPr lang="en-US" dirty="0"/>
              </a:p>
              <a:p>
                <a:pPr marL="0" lvl="0" indent="0">
                  <a:buNone/>
                </a:pPr>
                <a:r>
                  <a:rPr lang="en-US" dirty="0"/>
                  <a:t>Can you show this by substituting Ohm’s Law </a:t>
                </a:r>
              </a:p>
              <a:p>
                <a:pPr marL="0" lvl="0" indent="0" algn="ctr">
                  <a:buNone/>
                </a:pP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𝑉</m:t>
                    </m:r>
                    <m:r>
                      <a:rPr lang="en-US" i="1" dirty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i="1" dirty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𝐼</m:t>
                    </m:r>
                    <m:r>
                      <a:rPr lang="en-US" b="0" i="1" dirty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×</m:t>
                    </m:r>
                    <m:r>
                      <a:rPr lang="en-US" i="1" dirty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𝑅</m:t>
                    </m:r>
                    <m:r>
                      <a:rPr lang="en-US" i="1" dirty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en-US" dirty="0"/>
                  <a:t>    </a:t>
                </a:r>
              </a:p>
              <a:p>
                <a:pPr marL="0" lvl="0" indent="0" algn="ctr">
                  <a:buNone/>
                </a:pPr>
                <a:r>
                  <a:rPr lang="en-US" dirty="0"/>
                  <a:t>into</a:t>
                </a:r>
                <a:r>
                  <a:rPr lang="en-US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</a:p>
              <a:p>
                <a:pPr marL="0" lvl="0" indent="0" algn="ctr">
                  <a:buNone/>
                </a:pP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𝑃</m:t>
                    </m:r>
                    <m:r>
                      <a:rPr lang="en-US" i="1" dirty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i="1" dirty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𝐼</m:t>
                    </m:r>
                    <m:r>
                      <a:rPr lang="en-US" b="0" i="1" dirty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×</m:t>
                    </m:r>
                    <m:r>
                      <a:rPr lang="en-US" i="1" dirty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𝑉</m:t>
                    </m:r>
                  </m:oMath>
                </a14:m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?</a:t>
                </a:r>
              </a:p>
            </p:txBody>
          </p:sp>
        </mc:Choice>
        <mc:Fallback xmlns="">
          <p:sp>
            <p:nvSpPr>
              <p:cNvPr id="4" name="Content Placeholder 6">
                <a:extLst>
                  <a:ext uri="{FF2B5EF4-FFF2-40B4-BE49-F238E27FC236}">
                    <a16:creationId xmlns:a16="http://schemas.microsoft.com/office/drawing/2014/main" id="{A7E58754-5533-595E-7E40-167D9F5A2417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0"/>
              </p:nvPr>
            </p:nvSpPr>
            <p:spPr>
              <a:xfrm>
                <a:off x="7778012" y="1581912"/>
                <a:ext cx="3174076" cy="4351338"/>
              </a:xfrm>
              <a:custGeom>
                <a:avLst/>
                <a:gdLst>
                  <a:gd name="csX0" fmla="*/ 0 w 3174076"/>
                  <a:gd name="csY0" fmla="*/ 0 h 4351338"/>
                  <a:gd name="csX1" fmla="*/ 666556 w 3174076"/>
                  <a:gd name="csY1" fmla="*/ 0 h 4351338"/>
                  <a:gd name="csX2" fmla="*/ 1364853 w 3174076"/>
                  <a:gd name="csY2" fmla="*/ 0 h 4351338"/>
                  <a:gd name="csX3" fmla="*/ 1967927 w 3174076"/>
                  <a:gd name="csY3" fmla="*/ 0 h 4351338"/>
                  <a:gd name="csX4" fmla="*/ 3174076 w 3174076"/>
                  <a:gd name="csY4" fmla="*/ 0 h 4351338"/>
                  <a:gd name="csX5" fmla="*/ 3174076 w 3174076"/>
                  <a:gd name="csY5" fmla="*/ 491080 h 4351338"/>
                  <a:gd name="csX6" fmla="*/ 3174076 w 3174076"/>
                  <a:gd name="csY6" fmla="*/ 1069186 h 4351338"/>
                  <a:gd name="csX7" fmla="*/ 3174076 w 3174076"/>
                  <a:gd name="csY7" fmla="*/ 1734319 h 4351338"/>
                  <a:gd name="csX8" fmla="*/ 3174076 w 3174076"/>
                  <a:gd name="csY8" fmla="*/ 2442965 h 4351338"/>
                  <a:gd name="csX9" fmla="*/ 3174076 w 3174076"/>
                  <a:gd name="csY9" fmla="*/ 3064585 h 4351338"/>
                  <a:gd name="csX10" fmla="*/ 3174076 w 3174076"/>
                  <a:gd name="csY10" fmla="*/ 3642692 h 4351338"/>
                  <a:gd name="csX11" fmla="*/ 3174076 w 3174076"/>
                  <a:gd name="csY11" fmla="*/ 4351338 h 4351338"/>
                  <a:gd name="csX12" fmla="*/ 2507520 w 3174076"/>
                  <a:gd name="csY12" fmla="*/ 4351338 h 4351338"/>
                  <a:gd name="csX13" fmla="*/ 1809223 w 3174076"/>
                  <a:gd name="csY13" fmla="*/ 4351338 h 4351338"/>
                  <a:gd name="csX14" fmla="*/ 1269630 w 3174076"/>
                  <a:gd name="csY14" fmla="*/ 4351338 h 4351338"/>
                  <a:gd name="csX15" fmla="*/ 730037 w 3174076"/>
                  <a:gd name="csY15" fmla="*/ 4351338 h 4351338"/>
                  <a:gd name="csX16" fmla="*/ 0 w 3174076"/>
                  <a:gd name="csY16" fmla="*/ 4351338 h 4351338"/>
                  <a:gd name="csX17" fmla="*/ 0 w 3174076"/>
                  <a:gd name="csY17" fmla="*/ 3686205 h 4351338"/>
                  <a:gd name="csX18" fmla="*/ 0 w 3174076"/>
                  <a:gd name="csY18" fmla="*/ 3021072 h 4351338"/>
                  <a:gd name="csX19" fmla="*/ 0 w 3174076"/>
                  <a:gd name="csY19" fmla="*/ 2355939 h 4351338"/>
                  <a:gd name="csX20" fmla="*/ 0 w 3174076"/>
                  <a:gd name="csY20" fmla="*/ 1821346 h 4351338"/>
                  <a:gd name="csX21" fmla="*/ 0 w 3174076"/>
                  <a:gd name="csY21" fmla="*/ 1330266 h 4351338"/>
                  <a:gd name="csX22" fmla="*/ 0 w 3174076"/>
                  <a:gd name="csY22" fmla="*/ 795673 h 4351338"/>
                  <a:gd name="csX23" fmla="*/ 0 w 3174076"/>
                  <a:gd name="csY23" fmla="*/ 0 h 4351338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  <a:cxn ang="0">
                    <a:pos x="csX22" y="csY22"/>
                  </a:cxn>
                  <a:cxn ang="0">
                    <a:pos x="csX23" y="csY23"/>
                  </a:cxn>
                </a:cxnLst>
                <a:rect l="l" t="t" r="r" b="b"/>
                <a:pathLst>
                  <a:path w="3174076" h="4351338" fill="none" extrusionOk="0">
                    <a:moveTo>
                      <a:pt x="0" y="0"/>
                    </a:moveTo>
                    <a:cubicBezTo>
                      <a:pt x="182566" y="18365"/>
                      <a:pt x="436439" y="15524"/>
                      <a:pt x="666556" y="0"/>
                    </a:cubicBezTo>
                    <a:cubicBezTo>
                      <a:pt x="896673" y="-15524"/>
                      <a:pt x="1118137" y="-32536"/>
                      <a:pt x="1364853" y="0"/>
                    </a:cubicBezTo>
                    <a:cubicBezTo>
                      <a:pt x="1611569" y="32536"/>
                      <a:pt x="1834251" y="2865"/>
                      <a:pt x="1967927" y="0"/>
                    </a:cubicBezTo>
                    <a:cubicBezTo>
                      <a:pt x="2101603" y="-2865"/>
                      <a:pt x="2625267" y="59199"/>
                      <a:pt x="3174076" y="0"/>
                    </a:cubicBezTo>
                    <a:cubicBezTo>
                      <a:pt x="3155473" y="98876"/>
                      <a:pt x="3156398" y="306434"/>
                      <a:pt x="3174076" y="491080"/>
                    </a:cubicBezTo>
                    <a:cubicBezTo>
                      <a:pt x="3191754" y="675726"/>
                      <a:pt x="3163366" y="918750"/>
                      <a:pt x="3174076" y="1069186"/>
                    </a:cubicBezTo>
                    <a:cubicBezTo>
                      <a:pt x="3184786" y="1219622"/>
                      <a:pt x="3171795" y="1549398"/>
                      <a:pt x="3174076" y="1734319"/>
                    </a:cubicBezTo>
                    <a:cubicBezTo>
                      <a:pt x="3176357" y="1919240"/>
                      <a:pt x="3208137" y="2107215"/>
                      <a:pt x="3174076" y="2442965"/>
                    </a:cubicBezTo>
                    <a:cubicBezTo>
                      <a:pt x="3140015" y="2778715"/>
                      <a:pt x="3176495" y="2918729"/>
                      <a:pt x="3174076" y="3064585"/>
                    </a:cubicBezTo>
                    <a:cubicBezTo>
                      <a:pt x="3171657" y="3210441"/>
                      <a:pt x="3194978" y="3462894"/>
                      <a:pt x="3174076" y="3642692"/>
                    </a:cubicBezTo>
                    <a:cubicBezTo>
                      <a:pt x="3153174" y="3822490"/>
                      <a:pt x="3152232" y="4005618"/>
                      <a:pt x="3174076" y="4351338"/>
                    </a:cubicBezTo>
                    <a:cubicBezTo>
                      <a:pt x="2874700" y="4351424"/>
                      <a:pt x="2661917" y="4359163"/>
                      <a:pt x="2507520" y="4351338"/>
                    </a:cubicBezTo>
                    <a:cubicBezTo>
                      <a:pt x="2353123" y="4343513"/>
                      <a:pt x="2016006" y="4356796"/>
                      <a:pt x="1809223" y="4351338"/>
                    </a:cubicBezTo>
                    <a:cubicBezTo>
                      <a:pt x="1602440" y="4345880"/>
                      <a:pt x="1481703" y="4362361"/>
                      <a:pt x="1269630" y="4351338"/>
                    </a:cubicBezTo>
                    <a:cubicBezTo>
                      <a:pt x="1057557" y="4340315"/>
                      <a:pt x="999466" y="4332258"/>
                      <a:pt x="730037" y="4351338"/>
                    </a:cubicBezTo>
                    <a:cubicBezTo>
                      <a:pt x="460608" y="4370418"/>
                      <a:pt x="178551" y="4332665"/>
                      <a:pt x="0" y="4351338"/>
                    </a:cubicBezTo>
                    <a:cubicBezTo>
                      <a:pt x="11178" y="4149673"/>
                      <a:pt x="10258" y="3977258"/>
                      <a:pt x="0" y="3686205"/>
                    </a:cubicBezTo>
                    <a:cubicBezTo>
                      <a:pt x="-10258" y="3395152"/>
                      <a:pt x="12390" y="3267580"/>
                      <a:pt x="0" y="3021072"/>
                    </a:cubicBezTo>
                    <a:cubicBezTo>
                      <a:pt x="-12390" y="2774564"/>
                      <a:pt x="-32654" y="2504225"/>
                      <a:pt x="0" y="2355939"/>
                    </a:cubicBezTo>
                    <a:cubicBezTo>
                      <a:pt x="32654" y="2207653"/>
                      <a:pt x="14713" y="2078443"/>
                      <a:pt x="0" y="1821346"/>
                    </a:cubicBezTo>
                    <a:cubicBezTo>
                      <a:pt x="-14713" y="1564249"/>
                      <a:pt x="3350" y="1530012"/>
                      <a:pt x="0" y="1330266"/>
                    </a:cubicBezTo>
                    <a:cubicBezTo>
                      <a:pt x="-3350" y="1130520"/>
                      <a:pt x="17592" y="929302"/>
                      <a:pt x="0" y="795673"/>
                    </a:cubicBezTo>
                    <a:cubicBezTo>
                      <a:pt x="-17592" y="662044"/>
                      <a:pt x="36528" y="391774"/>
                      <a:pt x="0" y="0"/>
                    </a:cubicBezTo>
                    <a:close/>
                  </a:path>
                  <a:path w="3174076" h="4351338" stroke="0" extrusionOk="0">
                    <a:moveTo>
                      <a:pt x="0" y="0"/>
                    </a:moveTo>
                    <a:cubicBezTo>
                      <a:pt x="278779" y="-29298"/>
                      <a:pt x="483581" y="-34700"/>
                      <a:pt x="698297" y="0"/>
                    </a:cubicBezTo>
                    <a:cubicBezTo>
                      <a:pt x="913013" y="34700"/>
                      <a:pt x="1143201" y="-1434"/>
                      <a:pt x="1333112" y="0"/>
                    </a:cubicBezTo>
                    <a:cubicBezTo>
                      <a:pt x="1523024" y="1434"/>
                      <a:pt x="1641358" y="-23915"/>
                      <a:pt x="1904446" y="0"/>
                    </a:cubicBezTo>
                    <a:cubicBezTo>
                      <a:pt x="2167534" y="23915"/>
                      <a:pt x="2258188" y="29021"/>
                      <a:pt x="2539261" y="0"/>
                    </a:cubicBezTo>
                    <a:cubicBezTo>
                      <a:pt x="2820335" y="-29021"/>
                      <a:pt x="3003031" y="17659"/>
                      <a:pt x="3174076" y="0"/>
                    </a:cubicBezTo>
                    <a:cubicBezTo>
                      <a:pt x="3162072" y="242776"/>
                      <a:pt x="3152439" y="387420"/>
                      <a:pt x="3174076" y="534593"/>
                    </a:cubicBezTo>
                    <a:cubicBezTo>
                      <a:pt x="3195713" y="681766"/>
                      <a:pt x="3158600" y="861841"/>
                      <a:pt x="3174076" y="1025673"/>
                    </a:cubicBezTo>
                    <a:cubicBezTo>
                      <a:pt x="3189552" y="1189505"/>
                      <a:pt x="3159114" y="1340693"/>
                      <a:pt x="3174076" y="1516752"/>
                    </a:cubicBezTo>
                    <a:cubicBezTo>
                      <a:pt x="3189038" y="1692811"/>
                      <a:pt x="3148224" y="1890464"/>
                      <a:pt x="3174076" y="2094858"/>
                    </a:cubicBezTo>
                    <a:cubicBezTo>
                      <a:pt x="3199928" y="2299252"/>
                      <a:pt x="3156887" y="2622110"/>
                      <a:pt x="3174076" y="2759992"/>
                    </a:cubicBezTo>
                    <a:cubicBezTo>
                      <a:pt x="3191265" y="2897874"/>
                      <a:pt x="3192005" y="3100843"/>
                      <a:pt x="3174076" y="3338098"/>
                    </a:cubicBezTo>
                    <a:cubicBezTo>
                      <a:pt x="3156147" y="3575353"/>
                      <a:pt x="3150620" y="3850366"/>
                      <a:pt x="3174076" y="4351338"/>
                    </a:cubicBezTo>
                    <a:cubicBezTo>
                      <a:pt x="3017803" y="4359632"/>
                      <a:pt x="2680922" y="4382636"/>
                      <a:pt x="2507520" y="4351338"/>
                    </a:cubicBezTo>
                    <a:cubicBezTo>
                      <a:pt x="2334118" y="4320040"/>
                      <a:pt x="2169410" y="4342181"/>
                      <a:pt x="1904446" y="4351338"/>
                    </a:cubicBezTo>
                    <a:cubicBezTo>
                      <a:pt x="1639482" y="4360495"/>
                      <a:pt x="1458605" y="4372516"/>
                      <a:pt x="1237890" y="4351338"/>
                    </a:cubicBezTo>
                    <a:cubicBezTo>
                      <a:pt x="1017175" y="4330160"/>
                      <a:pt x="422317" y="4339764"/>
                      <a:pt x="0" y="4351338"/>
                    </a:cubicBezTo>
                    <a:cubicBezTo>
                      <a:pt x="-2775" y="4033440"/>
                      <a:pt x="16195" y="3911280"/>
                      <a:pt x="0" y="3686205"/>
                    </a:cubicBezTo>
                    <a:cubicBezTo>
                      <a:pt x="-16195" y="3461130"/>
                      <a:pt x="2118" y="3361912"/>
                      <a:pt x="0" y="3151612"/>
                    </a:cubicBezTo>
                    <a:cubicBezTo>
                      <a:pt x="-2118" y="2941312"/>
                      <a:pt x="-1923" y="2835270"/>
                      <a:pt x="0" y="2617019"/>
                    </a:cubicBezTo>
                    <a:cubicBezTo>
                      <a:pt x="1923" y="2398768"/>
                      <a:pt x="-5617" y="2305510"/>
                      <a:pt x="0" y="2125939"/>
                    </a:cubicBezTo>
                    <a:cubicBezTo>
                      <a:pt x="5617" y="1946368"/>
                      <a:pt x="-7310" y="1838861"/>
                      <a:pt x="0" y="1591346"/>
                    </a:cubicBezTo>
                    <a:cubicBezTo>
                      <a:pt x="7310" y="1343831"/>
                      <a:pt x="-12848" y="1082974"/>
                      <a:pt x="0" y="882700"/>
                    </a:cubicBezTo>
                    <a:cubicBezTo>
                      <a:pt x="12848" y="682426"/>
                      <a:pt x="4024" y="266920"/>
                      <a:pt x="0" y="0"/>
                    </a:cubicBezTo>
                    <a:close/>
                  </a:path>
                </a:pathLst>
              </a:custGeom>
              <a:blipFill>
                <a:blip r:embed="rId4"/>
                <a:stretch>
                  <a:fillRect/>
                </a:stretch>
              </a:blipFill>
              <a:ln>
                <a:extLst>
                  <a:ext uri="{C807C97D-BFC1-408E-A445-0C87EB9F89A2}">
                    <ask:lineSketchStyleProps xmlns:ask="http://schemas.microsoft.com/office/drawing/2018/sketchyshapes" sd="981765707">
                      <ask:type>
                        <ask:lineSketchFreehand/>
                      </ask:type>
                    </ask:lineSketchStyleProps>
                  </a:ext>
                </a:extLst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Text Placeholder 14">
            <a:extLst>
              <a:ext uri="{FF2B5EF4-FFF2-40B4-BE49-F238E27FC236}">
                <a16:creationId xmlns:a16="http://schemas.microsoft.com/office/drawing/2014/main" id="{140DD24D-0196-50F8-5265-6936D9E3A5B8}"/>
              </a:ext>
            </a:extLst>
          </p:cNvPr>
          <p:cNvSpPr txBox="1">
            <a:spLocks/>
          </p:cNvSpPr>
          <p:nvPr/>
        </p:nvSpPr>
        <p:spPr>
          <a:xfrm>
            <a:off x="838200" y="6356351"/>
            <a:ext cx="4711700" cy="361950"/>
          </a:xfrm>
          <a:prstGeom prst="rect">
            <a:avLst/>
          </a:prstGeom>
        </p:spPr>
        <p:txBody>
          <a:bodyPr vert="horz" lIns="91440" tIns="45720" rIns="91440" bIns="45720" rtlCol="0">
            <a:normAutofit fontScale="55000" lnSpcReduction="20000"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2800" b="1" kern="1200">
                <a:solidFill>
                  <a:srgbClr val="10283A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2000" kern="120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2000" kern="120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2000" kern="120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2000" kern="120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0" dirty="0"/>
              <a:t>Resource 3: Key mathematical electrical principles</a:t>
            </a:r>
            <a:endParaRPr lang="en-GB" b="0" dirty="0"/>
          </a:p>
        </p:txBody>
      </p:sp>
      <p:sp>
        <p:nvSpPr>
          <p:cNvPr id="2" name="Text Placeholder 5">
            <a:extLst>
              <a:ext uri="{FF2B5EF4-FFF2-40B4-BE49-F238E27FC236}">
                <a16:creationId xmlns:a16="http://schemas.microsoft.com/office/drawing/2014/main" id="{72D6DA0F-6086-0E05-C168-F043685E13BF}"/>
              </a:ext>
            </a:extLst>
          </p:cNvPr>
          <p:cNvSpPr txBox="1">
            <a:spLocks/>
          </p:cNvSpPr>
          <p:nvPr/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ED7D31"/>
          </a:solidFill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Power</a:t>
            </a:r>
          </a:p>
        </p:txBody>
      </p:sp>
    </p:spTree>
    <p:extLst>
      <p:ext uri="{BB962C8B-B14F-4D97-AF65-F5344CB8AC3E}">
        <p14:creationId xmlns:p14="http://schemas.microsoft.com/office/powerpoint/2010/main" val="242780851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E4441A1A-96D1-31B2-17D6-7960B9A3E7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GB" dirty="0"/>
              <a:t>Basics of a transformer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65509F4-901C-3661-2A44-9A91B8F23C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20203" y="1633578"/>
            <a:ext cx="4921155" cy="1488763"/>
          </a:xfrm>
        </p:spPr>
        <p:txBody>
          <a:bodyPr lIns="0" tIns="0" rIns="0" bIns="0">
            <a:noAutofit/>
          </a:bodyPr>
          <a:lstStyle/>
          <a:p>
            <a:pPr marL="0" indent="0">
              <a:spcBef>
                <a:spcPts val="600"/>
              </a:spcBef>
              <a:buNone/>
            </a:pPr>
            <a:r>
              <a:rPr lang="en-GB" dirty="0"/>
              <a:t>A transformer uses electromagnetic induction to change the voltage level of an AC current whilst keeping the frequency constant.</a:t>
            </a:r>
          </a:p>
        </p:txBody>
      </p:sp>
      <p:pic>
        <p:nvPicPr>
          <p:cNvPr id="3" name="Picture 2" descr="A transformer with primary and secondary coils. The coil on the left has the following labels Ip, Vp, Np Turns. The coil on the left is connected to a current source. &#10;&#10;The coil on the right has the following labels - Is, Vs, Ns Turns. The right coil is connected to a bulb.  Magnetic flux (Φm) is shown linking the coils.">
            <a:extLst>
              <a:ext uri="{FF2B5EF4-FFF2-40B4-BE49-F238E27FC236}">
                <a16:creationId xmlns:a16="http://schemas.microsoft.com/office/drawing/2014/main" id="{66CC146F-96E6-30B3-DAFB-C4440364033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18713" y="1338931"/>
            <a:ext cx="5918003" cy="3693979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2C3D0A4D-BFC2-2DA2-84BB-D8DA605C4ED8}"/>
                  </a:ext>
                </a:extLst>
              </p:cNvPr>
              <p:cNvSpPr txBox="1"/>
              <p:nvPr/>
            </p:nvSpPr>
            <p:spPr>
              <a:xfrm>
                <a:off x="6823260" y="4857349"/>
                <a:ext cx="4335439" cy="132343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indent="0">
                  <a:buNone/>
                  <a:tabLst>
                    <a:tab pos="263525" algn="l"/>
                  </a:tabLst>
                </a:pPr>
                <a:r>
                  <a:rPr lang="en-US" sz="2000" i="1" dirty="0">
                    <a:latin typeface="Arial" panose="020B0604020202020204" pitchFamily="34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V</a:t>
                </a:r>
                <a:r>
                  <a:rPr lang="en-US" sz="2000" dirty="0">
                    <a:latin typeface="Arial" panose="020B0604020202020204" pitchFamily="34" charset="0"/>
                    <a:cs typeface="Arial" panose="020B0604020202020204" pitchFamily="34" charset="0"/>
                  </a:rPr>
                  <a:t> = voltage, </a:t>
                </a:r>
                <a14:m>
                  <m:oMath xmlns:m="http://schemas.openxmlformats.org/officeDocument/2006/math">
                    <m:r>
                      <a:rPr lang="en-US" sz="2000">
                        <a:latin typeface="Cambria Math" panose="02040503050406030204" pitchFamily="18" charset="0"/>
                      </a:rPr>
                      <m:t>𝐼</m:t>
                    </m:r>
                    <m:r>
                      <a:rPr lang="en-US" sz="2000" b="0" i="0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sz="2000" dirty="0">
                    <a:latin typeface="Arial" panose="020B0604020202020204" pitchFamily="34" charset="0"/>
                    <a:cs typeface="Arial" panose="020B0604020202020204" pitchFamily="34" charset="0"/>
                  </a:rPr>
                  <a:t>= current, </a:t>
                </a:r>
                <a14:m>
                  <m:oMath xmlns:m="http://schemas.openxmlformats.org/officeDocument/2006/math">
                    <m:r>
                      <a:rPr lang="en-US" sz="2000">
                        <a:latin typeface="Cambria Math" panose="02040503050406030204" pitchFamily="18" charset="0"/>
                      </a:rPr>
                      <m:t>𝑁</m:t>
                    </m:r>
                    <m:r>
                      <a:rPr lang="en-US" sz="2000" b="0" i="0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sz="2000" dirty="0">
                    <a:latin typeface="Arial" panose="020B0604020202020204" pitchFamily="34" charset="0"/>
                    <a:cs typeface="Arial" panose="020B0604020202020204" pitchFamily="34" charset="0"/>
                  </a:rPr>
                  <a:t>= number of turns and the S and P subscripts refer to the 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S</a:t>
                </a:r>
                <a:r>
                  <a:rPr lang="en-US" sz="2000" dirty="0">
                    <a:latin typeface="Arial" panose="020B0604020202020204" pitchFamily="34" charset="0"/>
                    <a:cs typeface="Arial" panose="020B0604020202020204" pitchFamily="34" charset="0"/>
                  </a:rPr>
                  <a:t>econdary and 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P</a:t>
                </a:r>
                <a:r>
                  <a:rPr lang="en-US" sz="2000" dirty="0">
                    <a:latin typeface="Arial" panose="020B0604020202020204" pitchFamily="34" charset="0"/>
                    <a:cs typeface="Arial" panose="020B0604020202020204" pitchFamily="34" charset="0"/>
                  </a:rPr>
                  <a:t>rimary coils.</a:t>
                </a:r>
                <a:endParaRPr lang="en-GB" sz="2000" b="1" dirty="0">
                  <a:solidFill>
                    <a:srgbClr val="C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2C3D0A4D-BFC2-2DA2-84BB-D8DA605C4ED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23260" y="4857349"/>
                <a:ext cx="4335439" cy="1323439"/>
              </a:xfrm>
              <a:prstGeom prst="rect">
                <a:avLst/>
              </a:prstGeom>
              <a:blipFill>
                <a:blip r:embed="rId5"/>
                <a:stretch>
                  <a:fillRect l="-1462" t="-2857" r="-585" b="-761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Content Placeholder 6">
            <a:extLst>
              <a:ext uri="{FF2B5EF4-FFF2-40B4-BE49-F238E27FC236}">
                <a16:creationId xmlns:a16="http://schemas.microsoft.com/office/drawing/2014/main" id="{E0A0A1E5-3B47-5057-9A6C-30C9FFF39D16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720982" y="3579541"/>
            <a:ext cx="5319596" cy="2721053"/>
          </a:xfrm>
          <a:custGeom>
            <a:avLst/>
            <a:gdLst>
              <a:gd name="csX0" fmla="*/ 0 w 5319596"/>
              <a:gd name="csY0" fmla="*/ 0 h 2721053"/>
              <a:gd name="csX1" fmla="*/ 771341 w 5319596"/>
              <a:gd name="csY1" fmla="*/ 0 h 2721053"/>
              <a:gd name="csX2" fmla="*/ 1383095 w 5319596"/>
              <a:gd name="csY2" fmla="*/ 0 h 2721053"/>
              <a:gd name="csX3" fmla="*/ 2101240 w 5319596"/>
              <a:gd name="csY3" fmla="*/ 0 h 2721053"/>
              <a:gd name="csX4" fmla="*/ 2606602 w 5319596"/>
              <a:gd name="csY4" fmla="*/ 0 h 2721053"/>
              <a:gd name="csX5" fmla="*/ 3377943 w 5319596"/>
              <a:gd name="csY5" fmla="*/ 0 h 2721053"/>
              <a:gd name="csX6" fmla="*/ 4042893 w 5319596"/>
              <a:gd name="csY6" fmla="*/ 0 h 2721053"/>
              <a:gd name="csX7" fmla="*/ 4654647 w 5319596"/>
              <a:gd name="csY7" fmla="*/ 0 h 2721053"/>
              <a:gd name="csX8" fmla="*/ 5319596 w 5319596"/>
              <a:gd name="csY8" fmla="*/ 0 h 2721053"/>
              <a:gd name="csX9" fmla="*/ 5319596 w 5319596"/>
              <a:gd name="csY9" fmla="*/ 598632 h 2721053"/>
              <a:gd name="csX10" fmla="*/ 5319596 w 5319596"/>
              <a:gd name="csY10" fmla="*/ 1333316 h 2721053"/>
              <a:gd name="csX11" fmla="*/ 5319596 w 5319596"/>
              <a:gd name="csY11" fmla="*/ 2040790 h 2721053"/>
              <a:gd name="csX12" fmla="*/ 5319596 w 5319596"/>
              <a:gd name="csY12" fmla="*/ 2721053 h 2721053"/>
              <a:gd name="csX13" fmla="*/ 4761038 w 5319596"/>
              <a:gd name="csY13" fmla="*/ 2721053 h 2721053"/>
              <a:gd name="csX14" fmla="*/ 4255677 w 5319596"/>
              <a:gd name="csY14" fmla="*/ 2721053 h 2721053"/>
              <a:gd name="csX15" fmla="*/ 3750315 w 5319596"/>
              <a:gd name="csY15" fmla="*/ 2721053 h 2721053"/>
              <a:gd name="csX16" fmla="*/ 3032170 w 5319596"/>
              <a:gd name="csY16" fmla="*/ 2721053 h 2721053"/>
              <a:gd name="csX17" fmla="*/ 2526808 w 5319596"/>
              <a:gd name="csY17" fmla="*/ 2721053 h 2721053"/>
              <a:gd name="csX18" fmla="*/ 2021446 w 5319596"/>
              <a:gd name="csY18" fmla="*/ 2721053 h 2721053"/>
              <a:gd name="csX19" fmla="*/ 1516085 w 5319596"/>
              <a:gd name="csY19" fmla="*/ 2721053 h 2721053"/>
              <a:gd name="csX20" fmla="*/ 904331 w 5319596"/>
              <a:gd name="csY20" fmla="*/ 2721053 h 2721053"/>
              <a:gd name="csX21" fmla="*/ 0 w 5319596"/>
              <a:gd name="csY21" fmla="*/ 2721053 h 2721053"/>
              <a:gd name="csX22" fmla="*/ 0 w 5319596"/>
              <a:gd name="csY22" fmla="*/ 2040790 h 2721053"/>
              <a:gd name="csX23" fmla="*/ 0 w 5319596"/>
              <a:gd name="csY23" fmla="*/ 1414948 h 2721053"/>
              <a:gd name="csX24" fmla="*/ 0 w 5319596"/>
              <a:gd name="csY24" fmla="*/ 761895 h 2721053"/>
              <a:gd name="csX25" fmla="*/ 0 w 5319596"/>
              <a:gd name="csY25" fmla="*/ 0 h 2721053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</a:cxnLst>
            <a:rect l="l" t="t" r="r" b="b"/>
            <a:pathLst>
              <a:path w="5319596" h="2721053" fill="none" extrusionOk="0">
                <a:moveTo>
                  <a:pt x="0" y="0"/>
                </a:moveTo>
                <a:cubicBezTo>
                  <a:pt x="369392" y="-19411"/>
                  <a:pt x="573935" y="8236"/>
                  <a:pt x="771341" y="0"/>
                </a:cubicBezTo>
                <a:cubicBezTo>
                  <a:pt x="968747" y="-8236"/>
                  <a:pt x="1239432" y="-24570"/>
                  <a:pt x="1383095" y="0"/>
                </a:cubicBezTo>
                <a:cubicBezTo>
                  <a:pt x="1526758" y="24570"/>
                  <a:pt x="1805174" y="2604"/>
                  <a:pt x="2101240" y="0"/>
                </a:cubicBezTo>
                <a:cubicBezTo>
                  <a:pt x="2397306" y="-2604"/>
                  <a:pt x="2479274" y="20892"/>
                  <a:pt x="2606602" y="0"/>
                </a:cubicBezTo>
                <a:cubicBezTo>
                  <a:pt x="2733930" y="-20892"/>
                  <a:pt x="3211933" y="-30923"/>
                  <a:pt x="3377943" y="0"/>
                </a:cubicBezTo>
                <a:cubicBezTo>
                  <a:pt x="3543953" y="30923"/>
                  <a:pt x="3740511" y="27960"/>
                  <a:pt x="4042893" y="0"/>
                </a:cubicBezTo>
                <a:cubicBezTo>
                  <a:pt x="4345275" y="-27960"/>
                  <a:pt x="4356179" y="-11413"/>
                  <a:pt x="4654647" y="0"/>
                </a:cubicBezTo>
                <a:cubicBezTo>
                  <a:pt x="4953115" y="11413"/>
                  <a:pt x="5097109" y="5400"/>
                  <a:pt x="5319596" y="0"/>
                </a:cubicBezTo>
                <a:cubicBezTo>
                  <a:pt x="5294910" y="194527"/>
                  <a:pt x="5342344" y="447811"/>
                  <a:pt x="5319596" y="598632"/>
                </a:cubicBezTo>
                <a:cubicBezTo>
                  <a:pt x="5296848" y="749453"/>
                  <a:pt x="5349852" y="1036425"/>
                  <a:pt x="5319596" y="1333316"/>
                </a:cubicBezTo>
                <a:cubicBezTo>
                  <a:pt x="5289340" y="1630207"/>
                  <a:pt x="5295669" y="1694539"/>
                  <a:pt x="5319596" y="2040790"/>
                </a:cubicBezTo>
                <a:cubicBezTo>
                  <a:pt x="5343523" y="2387041"/>
                  <a:pt x="5324388" y="2468323"/>
                  <a:pt x="5319596" y="2721053"/>
                </a:cubicBezTo>
                <a:cubicBezTo>
                  <a:pt x="5173261" y="2716921"/>
                  <a:pt x="4928308" y="2734585"/>
                  <a:pt x="4761038" y="2721053"/>
                </a:cubicBezTo>
                <a:cubicBezTo>
                  <a:pt x="4593768" y="2707521"/>
                  <a:pt x="4426284" y="2699240"/>
                  <a:pt x="4255677" y="2721053"/>
                </a:cubicBezTo>
                <a:cubicBezTo>
                  <a:pt x="4085070" y="2742866"/>
                  <a:pt x="3992424" y="2741076"/>
                  <a:pt x="3750315" y="2721053"/>
                </a:cubicBezTo>
                <a:cubicBezTo>
                  <a:pt x="3508206" y="2701030"/>
                  <a:pt x="3371271" y="2736126"/>
                  <a:pt x="3032170" y="2721053"/>
                </a:cubicBezTo>
                <a:cubicBezTo>
                  <a:pt x="2693070" y="2705980"/>
                  <a:pt x="2763108" y="2708062"/>
                  <a:pt x="2526808" y="2721053"/>
                </a:cubicBezTo>
                <a:cubicBezTo>
                  <a:pt x="2290508" y="2734044"/>
                  <a:pt x="2207841" y="2745262"/>
                  <a:pt x="2021446" y="2721053"/>
                </a:cubicBezTo>
                <a:cubicBezTo>
                  <a:pt x="1835051" y="2696844"/>
                  <a:pt x="1740105" y="2720804"/>
                  <a:pt x="1516085" y="2721053"/>
                </a:cubicBezTo>
                <a:cubicBezTo>
                  <a:pt x="1292065" y="2721302"/>
                  <a:pt x="1164311" y="2723636"/>
                  <a:pt x="904331" y="2721053"/>
                </a:cubicBezTo>
                <a:cubicBezTo>
                  <a:pt x="644351" y="2718470"/>
                  <a:pt x="296023" y="2728167"/>
                  <a:pt x="0" y="2721053"/>
                </a:cubicBezTo>
                <a:cubicBezTo>
                  <a:pt x="-26002" y="2393600"/>
                  <a:pt x="9584" y="2340195"/>
                  <a:pt x="0" y="2040790"/>
                </a:cubicBezTo>
                <a:cubicBezTo>
                  <a:pt x="-9584" y="1741385"/>
                  <a:pt x="-27573" y="1585372"/>
                  <a:pt x="0" y="1414948"/>
                </a:cubicBezTo>
                <a:cubicBezTo>
                  <a:pt x="27573" y="1244524"/>
                  <a:pt x="-28421" y="1046509"/>
                  <a:pt x="0" y="761895"/>
                </a:cubicBezTo>
                <a:cubicBezTo>
                  <a:pt x="28421" y="477281"/>
                  <a:pt x="21067" y="177916"/>
                  <a:pt x="0" y="0"/>
                </a:cubicBezTo>
                <a:close/>
              </a:path>
              <a:path w="5319596" h="2721053" stroke="0" extrusionOk="0">
                <a:moveTo>
                  <a:pt x="0" y="0"/>
                </a:moveTo>
                <a:cubicBezTo>
                  <a:pt x="164430" y="-17166"/>
                  <a:pt x="499907" y="-16339"/>
                  <a:pt x="771341" y="0"/>
                </a:cubicBezTo>
                <a:cubicBezTo>
                  <a:pt x="1042775" y="16339"/>
                  <a:pt x="1145079" y="-27421"/>
                  <a:pt x="1436291" y="0"/>
                </a:cubicBezTo>
                <a:cubicBezTo>
                  <a:pt x="1727503" y="27421"/>
                  <a:pt x="1758670" y="-12703"/>
                  <a:pt x="1994849" y="0"/>
                </a:cubicBezTo>
                <a:cubicBezTo>
                  <a:pt x="2231028" y="12703"/>
                  <a:pt x="2377385" y="-30835"/>
                  <a:pt x="2659798" y="0"/>
                </a:cubicBezTo>
                <a:cubicBezTo>
                  <a:pt x="2942211" y="30835"/>
                  <a:pt x="3053947" y="-20589"/>
                  <a:pt x="3431139" y="0"/>
                </a:cubicBezTo>
                <a:cubicBezTo>
                  <a:pt x="3808331" y="20589"/>
                  <a:pt x="3838568" y="-1724"/>
                  <a:pt x="3989697" y="0"/>
                </a:cubicBezTo>
                <a:cubicBezTo>
                  <a:pt x="4140826" y="1724"/>
                  <a:pt x="4351999" y="15627"/>
                  <a:pt x="4495059" y="0"/>
                </a:cubicBezTo>
                <a:cubicBezTo>
                  <a:pt x="4638119" y="-15627"/>
                  <a:pt x="5059774" y="-10929"/>
                  <a:pt x="5319596" y="0"/>
                </a:cubicBezTo>
                <a:cubicBezTo>
                  <a:pt x="5296747" y="241207"/>
                  <a:pt x="5340186" y="402271"/>
                  <a:pt x="5319596" y="680263"/>
                </a:cubicBezTo>
                <a:cubicBezTo>
                  <a:pt x="5299006" y="958255"/>
                  <a:pt x="5328264" y="1207750"/>
                  <a:pt x="5319596" y="1387737"/>
                </a:cubicBezTo>
                <a:cubicBezTo>
                  <a:pt x="5310928" y="1567724"/>
                  <a:pt x="5350599" y="1761836"/>
                  <a:pt x="5319596" y="2040790"/>
                </a:cubicBezTo>
                <a:cubicBezTo>
                  <a:pt x="5288593" y="2319744"/>
                  <a:pt x="5337874" y="2433018"/>
                  <a:pt x="5319596" y="2721053"/>
                </a:cubicBezTo>
                <a:cubicBezTo>
                  <a:pt x="5146090" y="2751202"/>
                  <a:pt x="4838117" y="2702785"/>
                  <a:pt x="4601451" y="2721053"/>
                </a:cubicBezTo>
                <a:cubicBezTo>
                  <a:pt x="4364785" y="2739321"/>
                  <a:pt x="4228678" y="2735010"/>
                  <a:pt x="3989697" y="2721053"/>
                </a:cubicBezTo>
                <a:cubicBezTo>
                  <a:pt x="3750716" y="2707096"/>
                  <a:pt x="3526657" y="2722284"/>
                  <a:pt x="3271552" y="2721053"/>
                </a:cubicBezTo>
                <a:cubicBezTo>
                  <a:pt x="3016447" y="2719822"/>
                  <a:pt x="2857380" y="2710198"/>
                  <a:pt x="2500210" y="2721053"/>
                </a:cubicBezTo>
                <a:cubicBezTo>
                  <a:pt x="2143040" y="2731908"/>
                  <a:pt x="1982079" y="2708954"/>
                  <a:pt x="1782065" y="2721053"/>
                </a:cubicBezTo>
                <a:cubicBezTo>
                  <a:pt x="1582051" y="2733152"/>
                  <a:pt x="1378480" y="2710962"/>
                  <a:pt x="1117115" y="2721053"/>
                </a:cubicBezTo>
                <a:cubicBezTo>
                  <a:pt x="855750" y="2731145"/>
                  <a:pt x="859557" y="2732438"/>
                  <a:pt x="611754" y="2721053"/>
                </a:cubicBezTo>
                <a:cubicBezTo>
                  <a:pt x="363951" y="2709668"/>
                  <a:pt x="302500" y="2747650"/>
                  <a:pt x="0" y="2721053"/>
                </a:cubicBezTo>
                <a:cubicBezTo>
                  <a:pt x="-27602" y="2472313"/>
                  <a:pt x="17004" y="2206033"/>
                  <a:pt x="0" y="1986369"/>
                </a:cubicBezTo>
                <a:cubicBezTo>
                  <a:pt x="-17004" y="1766705"/>
                  <a:pt x="31059" y="1577432"/>
                  <a:pt x="0" y="1251684"/>
                </a:cubicBezTo>
                <a:cubicBezTo>
                  <a:pt x="-31059" y="925936"/>
                  <a:pt x="1293" y="817998"/>
                  <a:pt x="0" y="625842"/>
                </a:cubicBezTo>
                <a:cubicBezTo>
                  <a:pt x="-1293" y="433686"/>
                  <a:pt x="-23328" y="292778"/>
                  <a:pt x="0" y="0"/>
                </a:cubicBezTo>
                <a:close/>
              </a:path>
            </a:pathLst>
          </a:custGeom>
          <a:ln>
            <a:extLst>
              <a:ext uri="{C807C97D-BFC1-408E-A445-0C87EB9F89A2}">
                <ask:lineSketchStyleProps xmlns:ask="http://schemas.microsoft.com/office/drawing/2018/sketchyshapes" sd="981765707">
                  <ask:type>
                    <ask:lineSketchFreehand/>
                  </ask:type>
                </ask:lineSketchStyleProps>
              </a:ext>
            </a:extLst>
          </a:ln>
        </p:spPr>
        <p:txBody>
          <a:bodyPr>
            <a:normAutofit fontScale="92500" lnSpcReduction="10000"/>
          </a:bodyPr>
          <a:lstStyle/>
          <a:p>
            <a:pPr marL="0" lvl="0" indent="0">
              <a:buNone/>
            </a:pPr>
            <a:r>
              <a:rPr lang="en-GB" dirty="0"/>
              <a:t>A</a:t>
            </a:r>
            <a:r>
              <a:rPr lang="en-GB" b="1" dirty="0"/>
              <a:t> transformer</a:t>
            </a:r>
            <a:r>
              <a:rPr lang="en-GB" dirty="0"/>
              <a:t> has:</a:t>
            </a:r>
          </a:p>
          <a:p>
            <a:r>
              <a:rPr lang="en-GB" dirty="0"/>
              <a:t>a</a:t>
            </a:r>
            <a:r>
              <a:rPr lang="en-GB" b="1" dirty="0"/>
              <a:t> primary coil </a:t>
            </a:r>
            <a:r>
              <a:rPr lang="en-GB" dirty="0"/>
              <a:t>connected to the input AC voltage</a:t>
            </a:r>
          </a:p>
          <a:p>
            <a:r>
              <a:rPr lang="en-GB" dirty="0"/>
              <a:t>a</a:t>
            </a:r>
            <a:r>
              <a:rPr lang="en-GB" b="1" dirty="0"/>
              <a:t> secondary coil </a:t>
            </a:r>
            <a:r>
              <a:rPr lang="en-GB" dirty="0"/>
              <a:t>that delivers the transformed output voltage</a:t>
            </a:r>
          </a:p>
          <a:p>
            <a:r>
              <a:rPr lang="en-GB" dirty="0"/>
              <a:t>an </a:t>
            </a:r>
            <a:r>
              <a:rPr lang="en-GB" b="1" dirty="0"/>
              <a:t>iron core.</a:t>
            </a:r>
          </a:p>
          <a:p>
            <a:pPr marL="0" lvl="0" indent="0">
              <a:buNone/>
            </a:pPr>
            <a:endParaRPr lang="en-US" dirty="0"/>
          </a:p>
        </p:txBody>
      </p:sp>
      <p:sp>
        <p:nvSpPr>
          <p:cNvPr id="7" name="Text Placeholder 14">
            <a:extLst>
              <a:ext uri="{FF2B5EF4-FFF2-40B4-BE49-F238E27FC236}">
                <a16:creationId xmlns:a16="http://schemas.microsoft.com/office/drawing/2014/main" id="{784A2AEE-0A0A-8CB8-8B0E-04E374095F3B}"/>
              </a:ext>
            </a:extLst>
          </p:cNvPr>
          <p:cNvSpPr txBox="1">
            <a:spLocks/>
          </p:cNvSpPr>
          <p:nvPr/>
        </p:nvSpPr>
        <p:spPr>
          <a:xfrm>
            <a:off x="838200" y="6356351"/>
            <a:ext cx="4711700" cy="361950"/>
          </a:xfrm>
          <a:prstGeom prst="rect">
            <a:avLst/>
          </a:prstGeom>
        </p:spPr>
        <p:txBody>
          <a:bodyPr vert="horz" lIns="91440" tIns="45720" rIns="91440" bIns="45720" rtlCol="0">
            <a:normAutofit fontScale="55000" lnSpcReduction="20000"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2800" b="1" kern="1200">
                <a:solidFill>
                  <a:srgbClr val="10283A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2000" kern="120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2000" kern="120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2000" kern="120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2000" kern="120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0" dirty="0"/>
              <a:t>Resource 3: Key mathematical electrical principles</a:t>
            </a:r>
            <a:endParaRPr lang="en-GB" b="0" dirty="0"/>
          </a:p>
        </p:txBody>
      </p:sp>
      <p:sp>
        <p:nvSpPr>
          <p:cNvPr id="2" name="Text Placeholder 5">
            <a:extLst>
              <a:ext uri="{FF2B5EF4-FFF2-40B4-BE49-F238E27FC236}">
                <a16:creationId xmlns:a16="http://schemas.microsoft.com/office/drawing/2014/main" id="{26542191-8B62-31A8-2F0E-C75B180B7A00}"/>
              </a:ext>
            </a:extLst>
          </p:cNvPr>
          <p:cNvSpPr txBox="1">
            <a:spLocks/>
          </p:cNvSpPr>
          <p:nvPr/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ED7D31"/>
          </a:solidFill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Transformers</a:t>
            </a:r>
          </a:p>
        </p:txBody>
      </p:sp>
    </p:spTree>
    <p:extLst>
      <p:ext uri="{BB962C8B-B14F-4D97-AF65-F5344CB8AC3E}">
        <p14:creationId xmlns:p14="http://schemas.microsoft.com/office/powerpoint/2010/main" val="255554838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F3E0FA2-F2D3-BB7A-8A98-462C0B8D45C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transformer with primary and secondary coils. The coil on the left has the following labels Ip, Vp, Np Turns. The coil on the left is connected to a current source. &#10;&#10;The coil on the right has the following labels - Is, Vs, Ns Turns. The right coil is connected to a bulb.  Magnetic flux (Φm) is shown linking the coils.">
            <a:extLst>
              <a:ext uri="{FF2B5EF4-FFF2-40B4-BE49-F238E27FC236}">
                <a16:creationId xmlns:a16="http://schemas.microsoft.com/office/drawing/2014/main" id="{D5368BC3-2500-C14D-80A4-CE25FC59422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972150" y="1027906"/>
            <a:ext cx="5918003" cy="3693979"/>
          </a:xfrm>
          <a:prstGeom prst="rect">
            <a:avLst/>
          </a:prstGeo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84FD4A9C-CD5C-951C-AB6B-835DE503DB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GB" dirty="0"/>
              <a:t>Transformer formulae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Content Placeholder 6">
                <a:extLst>
                  <a:ext uri="{FF2B5EF4-FFF2-40B4-BE49-F238E27FC236}">
                    <a16:creationId xmlns:a16="http://schemas.microsoft.com/office/drawing/2014/main" id="{8495C3D4-41D7-198F-BF3A-45DB1EE0C95F}"/>
                  </a:ext>
                </a:extLst>
              </p:cNvPr>
              <p:cNvSpPr>
                <a:spLocks noGrp="1"/>
              </p:cNvSpPr>
              <p:nvPr>
                <p:ph idx="10"/>
              </p:nvPr>
            </p:nvSpPr>
            <p:spPr>
              <a:xfrm>
                <a:off x="7639655" y="4681153"/>
                <a:ext cx="2382169" cy="1325563"/>
              </a:xfrm>
              <a:custGeom>
                <a:avLst/>
                <a:gdLst>
                  <a:gd name="csX0" fmla="*/ 0 w 2382169"/>
                  <a:gd name="csY0" fmla="*/ 0 h 1325563"/>
                  <a:gd name="csX1" fmla="*/ 2382169 w 2382169"/>
                  <a:gd name="csY1" fmla="*/ 0 h 1325563"/>
                  <a:gd name="csX2" fmla="*/ 2382169 w 2382169"/>
                  <a:gd name="csY2" fmla="*/ 1325563 h 1325563"/>
                  <a:gd name="csX3" fmla="*/ 0 w 2382169"/>
                  <a:gd name="csY3" fmla="*/ 1325563 h 1325563"/>
                  <a:gd name="csX4" fmla="*/ 0 w 2382169"/>
                  <a:gd name="csY4" fmla="*/ 0 h 1325563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</a:cxnLst>
                <a:rect l="l" t="t" r="r" b="b"/>
                <a:pathLst>
                  <a:path w="2382169" h="1325563" fill="none" extrusionOk="0">
                    <a:moveTo>
                      <a:pt x="0" y="0"/>
                    </a:moveTo>
                    <a:cubicBezTo>
                      <a:pt x="1126298" y="-33775"/>
                      <a:pt x="1999129" y="138873"/>
                      <a:pt x="2382169" y="0"/>
                    </a:cubicBezTo>
                    <a:cubicBezTo>
                      <a:pt x="2344834" y="134314"/>
                      <a:pt x="2448325" y="1010200"/>
                      <a:pt x="2382169" y="1325563"/>
                    </a:cubicBezTo>
                    <a:cubicBezTo>
                      <a:pt x="1358954" y="1188233"/>
                      <a:pt x="543534" y="1187707"/>
                      <a:pt x="0" y="1325563"/>
                    </a:cubicBezTo>
                    <a:cubicBezTo>
                      <a:pt x="62396" y="856947"/>
                      <a:pt x="75313" y="162614"/>
                      <a:pt x="0" y="0"/>
                    </a:cubicBezTo>
                    <a:close/>
                  </a:path>
                  <a:path w="2382169" h="1325563" stroke="0" extrusionOk="0">
                    <a:moveTo>
                      <a:pt x="0" y="0"/>
                    </a:moveTo>
                    <a:cubicBezTo>
                      <a:pt x="489780" y="-101487"/>
                      <a:pt x="2004282" y="-162162"/>
                      <a:pt x="2382169" y="0"/>
                    </a:cubicBezTo>
                    <a:cubicBezTo>
                      <a:pt x="2279075" y="539953"/>
                      <a:pt x="2343664" y="886602"/>
                      <a:pt x="2382169" y="1325563"/>
                    </a:cubicBezTo>
                    <a:cubicBezTo>
                      <a:pt x="1619380" y="1375628"/>
                      <a:pt x="1159344" y="1167114"/>
                      <a:pt x="0" y="1325563"/>
                    </a:cubicBezTo>
                    <a:cubicBezTo>
                      <a:pt x="-54816" y="714844"/>
                      <a:pt x="-10506" y="182887"/>
                      <a:pt x="0" y="0"/>
                    </a:cubicBezTo>
                    <a:close/>
                  </a:path>
                </a:pathLst>
              </a:custGeom>
              <a:ln>
                <a:extLst>
                  <a:ext uri="{C807C97D-BFC1-408E-A445-0C87EB9F89A2}">
                    <ask:lineSketchStyleProps xmlns:ask="http://schemas.microsoft.com/office/drawing/2018/sketchyshapes" sd="981765707">
                      <ask:type>
                        <ask:lineSketchCurved/>
                      </ask:type>
                    </ask:lineSketchStyleProps>
                  </a:ext>
                </a:extLst>
              </a:ln>
            </p:spPr>
            <p:txBody>
              <a:bodyPr anchor="ctr">
                <a:normAutofit/>
              </a:bodyPr>
              <a:lstStyle/>
              <a:p>
                <a:pPr marL="0" lvl="0" indent="0" algn="ctr">
                  <a:buNone/>
                </a:pPr>
                <a14:m>
                  <m:oMathPara xmlns:m="http://schemas.openxmlformats.org/officeDocument/2006/math">
                    <m:oMath>
                      <m:f>
                        <m:f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𝑉</m:t>
                              </m:r>
                            </m:e>
                            <m:sub>
                              <m:r>
                                <m:rPr>
                                  <m:sty m:val="p"/>
                                </m:rPr>
                                <a:rPr lang="en-US" i="0">
                                  <a:latin typeface="Cambria Math" panose="02040503050406030204" pitchFamily="18" charset="0"/>
                                </a:rPr>
                                <m:t>s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𝑉</m:t>
                              </m:r>
                            </m:e>
                            <m:sub>
                              <m:r>
                                <m:rPr>
                                  <m:sty m:val="p"/>
                                </m:rPr>
                                <a:rPr lang="en-US" i="0">
                                  <a:latin typeface="Cambria Math" panose="02040503050406030204" pitchFamily="18" charset="0"/>
                                </a:rPr>
                                <m:t>P</m:t>
                              </m:r>
                            </m:sub>
                          </m:sSub>
                        </m:den>
                      </m:f>
                      <m:r>
                        <a:rPr lang="en-US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𝑁</m:t>
                              </m:r>
                            </m:e>
                            <m:sub>
                              <m:r>
                                <m:rPr>
                                  <m:sty m:val="p"/>
                                </m:rPr>
                                <a:rPr lang="en-GB" b="0" i="0" smtClean="0">
                                  <a:latin typeface="Cambria Math" panose="02040503050406030204" pitchFamily="18" charset="0"/>
                                </a:rPr>
                                <m:t>s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𝑁</m:t>
                              </m:r>
                            </m:e>
                            <m:sub>
                              <m:r>
                                <m:rPr>
                                  <m:sty m:val="p"/>
                                </m:rPr>
                                <a:rPr lang="en-GB" b="0" i="0" smtClean="0">
                                  <a:latin typeface="Cambria Math" panose="02040503050406030204" pitchFamily="18" charset="0"/>
                                </a:rPr>
                                <m:t>p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lang="en-GB" b="1" dirty="0"/>
              </a:p>
            </p:txBody>
          </p:sp>
        </mc:Choice>
        <mc:Fallback xmlns="">
          <p:sp>
            <p:nvSpPr>
              <p:cNvPr id="8" name="Content Placeholder 6">
                <a:extLst>
                  <a:ext uri="{FF2B5EF4-FFF2-40B4-BE49-F238E27FC236}">
                    <a16:creationId xmlns:a16="http://schemas.microsoft.com/office/drawing/2014/main" id="{8495C3D4-41D7-198F-BF3A-45DB1EE0C95F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0"/>
              </p:nvPr>
            </p:nvSpPr>
            <p:spPr>
              <a:xfrm>
                <a:off x="7639655" y="4681153"/>
                <a:ext cx="2382169" cy="1325563"/>
              </a:xfrm>
              <a:custGeom>
                <a:avLst/>
                <a:gdLst>
                  <a:gd name="csX0" fmla="*/ 0 w 2382169"/>
                  <a:gd name="csY0" fmla="*/ 0 h 1325563"/>
                  <a:gd name="csX1" fmla="*/ 2382169 w 2382169"/>
                  <a:gd name="csY1" fmla="*/ 0 h 1325563"/>
                  <a:gd name="csX2" fmla="*/ 2382169 w 2382169"/>
                  <a:gd name="csY2" fmla="*/ 1325563 h 1325563"/>
                  <a:gd name="csX3" fmla="*/ 0 w 2382169"/>
                  <a:gd name="csY3" fmla="*/ 1325563 h 1325563"/>
                  <a:gd name="csX4" fmla="*/ 0 w 2382169"/>
                  <a:gd name="csY4" fmla="*/ 0 h 1325563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</a:cxnLst>
                <a:rect l="l" t="t" r="r" b="b"/>
                <a:pathLst>
                  <a:path w="2382169" h="1325563" fill="none" extrusionOk="0">
                    <a:moveTo>
                      <a:pt x="0" y="0"/>
                    </a:moveTo>
                    <a:cubicBezTo>
                      <a:pt x="1126298" y="-33775"/>
                      <a:pt x="1999129" y="138873"/>
                      <a:pt x="2382169" y="0"/>
                    </a:cubicBezTo>
                    <a:cubicBezTo>
                      <a:pt x="2344834" y="134314"/>
                      <a:pt x="2448325" y="1010200"/>
                      <a:pt x="2382169" y="1325563"/>
                    </a:cubicBezTo>
                    <a:cubicBezTo>
                      <a:pt x="1358954" y="1188233"/>
                      <a:pt x="543534" y="1187707"/>
                      <a:pt x="0" y="1325563"/>
                    </a:cubicBezTo>
                    <a:cubicBezTo>
                      <a:pt x="62396" y="856947"/>
                      <a:pt x="75313" y="162614"/>
                      <a:pt x="0" y="0"/>
                    </a:cubicBezTo>
                    <a:close/>
                  </a:path>
                  <a:path w="2382169" h="1325563" stroke="0" extrusionOk="0">
                    <a:moveTo>
                      <a:pt x="0" y="0"/>
                    </a:moveTo>
                    <a:cubicBezTo>
                      <a:pt x="489780" y="-101487"/>
                      <a:pt x="2004282" y="-162162"/>
                      <a:pt x="2382169" y="0"/>
                    </a:cubicBezTo>
                    <a:cubicBezTo>
                      <a:pt x="2279075" y="539953"/>
                      <a:pt x="2343664" y="886602"/>
                      <a:pt x="2382169" y="1325563"/>
                    </a:cubicBezTo>
                    <a:cubicBezTo>
                      <a:pt x="1619380" y="1375628"/>
                      <a:pt x="1159344" y="1167114"/>
                      <a:pt x="0" y="1325563"/>
                    </a:cubicBezTo>
                    <a:cubicBezTo>
                      <a:pt x="-54816" y="714844"/>
                      <a:pt x="-10506" y="182887"/>
                      <a:pt x="0" y="0"/>
                    </a:cubicBezTo>
                    <a:close/>
                  </a:path>
                </a:pathLst>
              </a:custGeom>
              <a:blipFill>
                <a:blip r:embed="rId5"/>
                <a:stretch>
                  <a:fillRect/>
                </a:stretch>
              </a:blipFill>
              <a:ln>
                <a:extLst>
                  <a:ext uri="{C807C97D-BFC1-408E-A445-0C87EB9F89A2}">
                    <ask:lineSketchStyleProps xmlns:ask="http://schemas.microsoft.com/office/drawing/2018/sketchyshapes" sd="981765707">
                      <ask:type>
                        <ask:lineSketchCurved/>
                      </ask:type>
                    </ask:lineSketchStyleProps>
                  </a:ext>
                </a:extLst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4FAC8A7B-4780-18C5-5444-A267A1157D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956816"/>
            <a:ext cx="5416297" cy="4399532"/>
          </a:xfrm>
        </p:spPr>
        <p:txBody>
          <a:bodyPr lIns="0" tIns="0" rIns="0" bIns="0">
            <a:noAutofit/>
          </a:bodyPr>
          <a:lstStyle/>
          <a:p>
            <a:pPr marL="0" indent="0">
              <a:spcBef>
                <a:spcPts val="600"/>
              </a:spcBef>
              <a:buNone/>
              <a:tabLst>
                <a:tab pos="263525" algn="l"/>
              </a:tabLst>
            </a:pPr>
            <a:r>
              <a:rPr lang="en-US" dirty="0"/>
              <a:t>A </a:t>
            </a:r>
            <a:r>
              <a:rPr lang="en-US" b="1" dirty="0"/>
              <a:t>step-up transformer</a:t>
            </a:r>
            <a:r>
              <a:rPr lang="en-US" dirty="0"/>
              <a:t> has more turns in the </a:t>
            </a:r>
            <a:r>
              <a:rPr lang="en-US" b="1" dirty="0"/>
              <a:t>secondary coil than the primary coil</a:t>
            </a:r>
            <a:r>
              <a:rPr lang="en-US" dirty="0"/>
              <a:t>, resulting in a higher voltage on the secondary.</a:t>
            </a:r>
          </a:p>
          <a:p>
            <a:pPr marL="0" indent="0">
              <a:spcBef>
                <a:spcPts val="600"/>
              </a:spcBef>
              <a:buNone/>
              <a:tabLst>
                <a:tab pos="263525" algn="l"/>
              </a:tabLst>
            </a:pPr>
            <a:endParaRPr lang="en-US" dirty="0"/>
          </a:p>
          <a:p>
            <a:pPr marL="0" indent="0">
              <a:spcBef>
                <a:spcPts val="600"/>
              </a:spcBef>
              <a:buNone/>
              <a:tabLst>
                <a:tab pos="263525" algn="l"/>
              </a:tabLst>
            </a:pPr>
            <a:r>
              <a:rPr lang="en-US" dirty="0"/>
              <a:t>A </a:t>
            </a:r>
            <a:r>
              <a:rPr lang="en-US" b="1" dirty="0"/>
              <a:t>step-down transformer</a:t>
            </a:r>
            <a:r>
              <a:rPr lang="en-US" dirty="0"/>
              <a:t> has fewer turns in the </a:t>
            </a:r>
            <a:r>
              <a:rPr lang="en-US" b="1" dirty="0"/>
              <a:t>secondary than the primary coil</a:t>
            </a:r>
            <a:r>
              <a:rPr lang="en-US" dirty="0"/>
              <a:t>, resulting in a lower voltage on the secondary.</a:t>
            </a:r>
            <a:endParaRPr lang="en-GB" dirty="0"/>
          </a:p>
        </p:txBody>
      </p:sp>
      <p:sp>
        <p:nvSpPr>
          <p:cNvPr id="6" name="Text Placeholder 14">
            <a:extLst>
              <a:ext uri="{FF2B5EF4-FFF2-40B4-BE49-F238E27FC236}">
                <a16:creationId xmlns:a16="http://schemas.microsoft.com/office/drawing/2014/main" id="{D2508104-3F9A-F011-C044-B8D07C5B41E7}"/>
              </a:ext>
            </a:extLst>
          </p:cNvPr>
          <p:cNvSpPr txBox="1">
            <a:spLocks/>
          </p:cNvSpPr>
          <p:nvPr/>
        </p:nvSpPr>
        <p:spPr>
          <a:xfrm>
            <a:off x="838200" y="6356351"/>
            <a:ext cx="4711700" cy="361950"/>
          </a:xfrm>
          <a:prstGeom prst="rect">
            <a:avLst/>
          </a:prstGeom>
        </p:spPr>
        <p:txBody>
          <a:bodyPr vert="horz" lIns="91440" tIns="45720" rIns="91440" bIns="45720" rtlCol="0">
            <a:normAutofit fontScale="55000" lnSpcReduction="20000"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2800" b="1" kern="1200">
                <a:solidFill>
                  <a:srgbClr val="10283A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2000" kern="120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2000" kern="120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2000" kern="120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2000" kern="120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0" dirty="0"/>
              <a:t>Resource 3: Key mathematical electrical principles</a:t>
            </a:r>
            <a:endParaRPr lang="en-GB" b="0" dirty="0"/>
          </a:p>
        </p:txBody>
      </p:sp>
      <p:sp>
        <p:nvSpPr>
          <p:cNvPr id="2" name="Text Placeholder 5">
            <a:extLst>
              <a:ext uri="{FF2B5EF4-FFF2-40B4-BE49-F238E27FC236}">
                <a16:creationId xmlns:a16="http://schemas.microsoft.com/office/drawing/2014/main" id="{16A4E216-7FA2-A8FF-07FC-BD7C671A9A30}"/>
              </a:ext>
            </a:extLst>
          </p:cNvPr>
          <p:cNvSpPr txBox="1">
            <a:spLocks/>
          </p:cNvSpPr>
          <p:nvPr/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ED7D31"/>
          </a:solidFill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Transformers</a:t>
            </a:r>
          </a:p>
        </p:txBody>
      </p:sp>
    </p:spTree>
    <p:extLst>
      <p:ext uri="{BB962C8B-B14F-4D97-AF65-F5344CB8AC3E}">
        <p14:creationId xmlns:p14="http://schemas.microsoft.com/office/powerpoint/2010/main" val="313241112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4C9C11E-C098-795B-AD2E-23809CA13D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29B6E235-4E32-E2C8-DE71-6B405F5F0C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GB" dirty="0"/>
              <a:t>Transformer formulae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Content Placeholder 5">
                <a:extLst>
                  <a:ext uri="{FF2B5EF4-FFF2-40B4-BE49-F238E27FC236}">
                    <a16:creationId xmlns:a16="http://schemas.microsoft.com/office/drawing/2014/main" id="{0749BD24-F86F-0D2E-9720-8610F6C918C4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38200" y="1452601"/>
                <a:ext cx="4921155" cy="4903748"/>
              </a:xfrm>
            </p:spPr>
            <p:txBody>
              <a:bodyPr lIns="0" tIns="0" rIns="0" bIns="0">
                <a:noAutofit/>
              </a:bodyPr>
              <a:lstStyle/>
              <a:p>
                <a:pPr marL="0" indent="0">
                  <a:spcBef>
                    <a:spcPts val="600"/>
                  </a:spcBef>
                  <a:buNone/>
                  <a:tabLst>
                    <a:tab pos="263525" algn="l"/>
                  </a:tabLst>
                </a:pPr>
                <a:r>
                  <a:rPr lang="en-GB" dirty="0"/>
                  <a:t>The ratio of voltages between the two coils depends on the ratio of turns in the coils, with relationships:</a:t>
                </a:r>
              </a:p>
              <a:p>
                <a:pPr marL="0" indent="0">
                  <a:spcBef>
                    <a:spcPts val="600"/>
                  </a:spcBef>
                  <a:buNone/>
                  <a:tabLst>
                    <a:tab pos="263525" algn="l"/>
                  </a:tabLst>
                </a:pPr>
                <a:endParaRPr lang="en-GB" dirty="0"/>
              </a:p>
              <a:p>
                <a:pPr marL="0" indent="0">
                  <a:spcBef>
                    <a:spcPts val="600"/>
                  </a:spcBef>
                  <a:buNone/>
                  <a:tabLst>
                    <a:tab pos="263525" algn="l"/>
                  </a:tabLst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𝑉</m:t>
                              </m:r>
                            </m:e>
                            <m:sub>
                              <m:r>
                                <m:rPr>
                                  <m:sty m:val="p"/>
                                </m:rPr>
                                <a:rPr lang="en-US" b="0" i="0" smtClean="0">
                                  <a:latin typeface="Cambria Math" panose="02040503050406030204" pitchFamily="18" charset="0"/>
                                </a:rPr>
                                <m:t>s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𝑉</m:t>
                              </m:r>
                            </m:e>
                            <m:sub>
                              <m:r>
                                <m:rPr>
                                  <m:sty m:val="p"/>
                                </m:rPr>
                                <a:rPr lang="en-GB" b="0" i="0" smtClean="0">
                                  <a:latin typeface="Cambria Math" panose="02040503050406030204" pitchFamily="18" charset="0"/>
                                </a:rPr>
                                <m:t>p</m:t>
                              </m:r>
                            </m:sub>
                          </m:sSub>
                        </m:den>
                      </m:f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𝑁</m:t>
                              </m:r>
                            </m:e>
                            <m:sub>
                              <m:r>
                                <m:rPr>
                                  <m:sty m:val="p"/>
                                </m:rPr>
                                <a:rPr lang="en-GB" b="0" i="0" smtClean="0">
                                  <a:latin typeface="Cambria Math" panose="02040503050406030204" pitchFamily="18" charset="0"/>
                                </a:rPr>
                                <m:t>s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𝑁</m:t>
                              </m:r>
                            </m:e>
                            <m:sub>
                              <m:r>
                                <m:rPr>
                                  <m:sty m:val="p"/>
                                </m:rPr>
                                <a:rPr lang="en-GB" b="0" i="0" smtClean="0">
                                  <a:latin typeface="Cambria Math" panose="02040503050406030204" pitchFamily="18" charset="0"/>
                                </a:rPr>
                                <m:t>p</m:t>
                              </m:r>
                            </m:sub>
                          </m:sSub>
                        </m:den>
                      </m:f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US" b="0" i="0" smtClean="0">
                          <a:latin typeface="Cambria Math" panose="02040503050406030204" pitchFamily="18" charset="0"/>
                        </a:rPr>
                        <m:t>   </m:t>
                      </m:r>
                    </m:oMath>
                  </m:oMathPara>
                </a14:m>
                <a:endParaRPr lang="en-US" b="0" i="0" dirty="0">
                  <a:latin typeface="Cambria Math" panose="02040503050406030204" pitchFamily="18" charset="0"/>
                </a:endParaRPr>
              </a:p>
              <a:p>
                <a:pPr marL="0" indent="0">
                  <a:spcBef>
                    <a:spcPts val="600"/>
                  </a:spcBef>
                  <a:buNone/>
                  <a:tabLst>
                    <a:tab pos="263525" algn="l"/>
                  </a:tabLst>
                </a:pPr>
                <a:endParaRPr lang="en-US" b="0" i="0" dirty="0">
                  <a:latin typeface="Cambria Math" panose="02040503050406030204" pitchFamily="18" charset="0"/>
                </a:endParaRPr>
              </a:p>
              <a:p>
                <a:pPr marL="0" indent="0">
                  <a:spcBef>
                    <a:spcPts val="600"/>
                  </a:spcBef>
                  <a:buNone/>
                  <a:tabLst>
                    <a:tab pos="263525" algn="l"/>
                  </a:tabLst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𝐼</m:t>
                              </m:r>
                            </m:e>
                            <m:sub>
                              <m:r>
                                <m:rPr>
                                  <m:sty m:val="p"/>
                                </m:rPr>
                                <a:rPr lang="en-GB" b="0" i="0" smtClean="0">
                                  <a:latin typeface="Cambria Math" panose="02040503050406030204" pitchFamily="18" charset="0"/>
                                </a:rPr>
                                <m:t>s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𝐼</m:t>
                              </m:r>
                            </m:e>
                            <m:sub>
                              <m:r>
                                <m:rPr>
                                  <m:sty m:val="p"/>
                                </m:rPr>
                                <a:rPr lang="en-GB" b="0" i="0" smtClean="0">
                                  <a:latin typeface="Cambria Math" panose="02040503050406030204" pitchFamily="18" charset="0"/>
                                </a:rPr>
                                <m:t>p</m:t>
                              </m:r>
                            </m:sub>
                          </m:sSub>
                        </m:den>
                      </m:f>
                      <m:r>
                        <a:rPr lang="en-US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𝑁</m:t>
                              </m:r>
                            </m:e>
                            <m:sub>
                              <m:r>
                                <m:rPr>
                                  <m:sty m:val="p"/>
                                </m:rPr>
                                <a:rPr lang="en-US" i="0">
                                  <a:latin typeface="Cambria Math" panose="02040503050406030204" pitchFamily="18" charset="0"/>
                                </a:rPr>
                                <m:t>p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𝑁</m:t>
                              </m:r>
                            </m:e>
                            <m:sub>
                              <m:r>
                                <m:rPr>
                                  <m:sty m:val="p"/>
                                </m:rPr>
                                <a:rPr lang="en-US" i="0">
                                  <a:latin typeface="Cambria Math" panose="02040503050406030204" pitchFamily="18" charset="0"/>
                                </a:rPr>
                                <m:t>s</m:t>
                              </m:r>
                            </m:sub>
                          </m:sSub>
                        </m:den>
                      </m:f>
                      <m:r>
                        <m:rPr>
                          <m:nor/>
                        </m:rPr>
                        <a:rPr lang="en-US" b="0" i="0" smtClean="0">
                          <a:latin typeface="Cambria Math" panose="02040503050406030204" pitchFamily="18" charset="0"/>
                        </a:rPr>
                        <m:t>  </m:t>
                      </m:r>
                    </m:oMath>
                  </m:oMathPara>
                </a14:m>
                <a:endParaRPr lang="en-US" b="0" i="0" dirty="0">
                  <a:latin typeface="Cambria Math" panose="02040503050406030204" pitchFamily="18" charset="0"/>
                </a:endParaRPr>
              </a:p>
              <a:p>
                <a:pPr marL="0" indent="0">
                  <a:spcBef>
                    <a:spcPts val="600"/>
                  </a:spcBef>
                  <a:buNone/>
                  <a:tabLst>
                    <a:tab pos="263525" algn="l"/>
                  </a:tabLst>
                </a:pPr>
                <a:endParaRPr lang="en-US" dirty="0">
                  <a:latin typeface="Cambria Math" panose="02040503050406030204" pitchFamily="18" charset="0"/>
                </a:endParaRPr>
              </a:p>
              <a:p>
                <a:pPr marL="0" indent="0">
                  <a:spcBef>
                    <a:spcPts val="600"/>
                  </a:spcBef>
                  <a:buNone/>
                  <a:tabLst>
                    <a:tab pos="263525" algn="l"/>
                  </a:tabLst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>
                      <m:r>
                        <m:rPr>
                          <m:nor/>
                        </m:rPr>
                        <a:rPr lang="en-US" b="0" i="0" smtClean="0">
                          <a:latin typeface="Cambria Math" panose="02040503050406030204" pitchFamily="18" charset="0"/>
                        </a:rPr>
                        <m:t> </m:t>
                      </m:r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𝑉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en-GB" b="0" i="0" smtClean="0">
                              <a:latin typeface="Cambria Math" panose="02040503050406030204" pitchFamily="18" charset="0"/>
                            </a:rPr>
                            <m:t>p</m:t>
                          </m:r>
                        </m:sub>
                      </m:sSub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𝐼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en-GB" b="0" i="0" smtClean="0">
                              <a:latin typeface="Cambria Math" panose="02040503050406030204" pitchFamily="18" charset="0"/>
                            </a:rPr>
                            <m:t>p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𝑉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en-GB" b="0" i="0" smtClean="0">
                              <a:latin typeface="Cambria Math" panose="02040503050406030204" pitchFamily="18" charset="0"/>
                            </a:rPr>
                            <m:t>s</m:t>
                          </m:r>
                        </m:sub>
                      </m:sSub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𝐼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en-GB" b="0" i="0" smtClean="0">
                              <a:latin typeface="Cambria Math" panose="02040503050406030204" pitchFamily="18" charset="0"/>
                            </a:rPr>
                            <m:t>s</m:t>
                          </m:r>
                        </m:sub>
                      </m:sSub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6" name="Content Placeholder 5">
                <a:extLst>
                  <a:ext uri="{FF2B5EF4-FFF2-40B4-BE49-F238E27FC236}">
                    <a16:creationId xmlns:a16="http://schemas.microsoft.com/office/drawing/2014/main" id="{0749BD24-F86F-0D2E-9720-8610F6C918C4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200" y="1452601"/>
                <a:ext cx="4921155" cy="4903748"/>
              </a:xfrm>
              <a:blipFill>
                <a:blip r:embed="rId4"/>
                <a:stretch>
                  <a:fillRect l="-3841" t="-1739" r="-1611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Picture 2" descr="A transformer with primary and secondary coils. The coil on the left has the following labels Ip, Vp, Np Turns. The coil on the left is connected to a current source. &#10;&#10;The coil on the right has the following labels - Is, Vs, Ns Turns. The right coil is connected to a bulb.  Magnetic flux (Φm) is shown linking the coils.">
            <a:extLst>
              <a:ext uri="{FF2B5EF4-FFF2-40B4-BE49-F238E27FC236}">
                <a16:creationId xmlns:a16="http://schemas.microsoft.com/office/drawing/2014/main" id="{AC9700F5-2EA8-C7A6-E9BA-85A548A47CC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18713" y="1338931"/>
            <a:ext cx="5918003" cy="3693979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6C2808B7-607B-B5DA-0114-32B67A803BF2}"/>
                  </a:ext>
                </a:extLst>
              </p:cNvPr>
              <p:cNvSpPr txBox="1"/>
              <p:nvPr/>
            </p:nvSpPr>
            <p:spPr>
              <a:xfrm>
                <a:off x="2943224" y="3429000"/>
                <a:ext cx="2461289" cy="224676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indent="0">
                  <a:buNone/>
                  <a:tabLst>
                    <a:tab pos="263525" algn="l"/>
                  </a:tabLst>
                </a:pPr>
                <a:r>
                  <a:rPr lang="en-US" sz="2000" i="1" dirty="0">
                    <a:latin typeface="Arial" panose="020B0604020202020204" pitchFamily="34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V</a:t>
                </a:r>
                <a:r>
                  <a:rPr lang="en-US" sz="2000" dirty="0">
                    <a:latin typeface="Arial" panose="020B0604020202020204" pitchFamily="34" charset="0"/>
                    <a:cs typeface="Arial" panose="020B0604020202020204" pitchFamily="34" charset="0"/>
                  </a:rPr>
                  <a:t> = voltage, </a:t>
                </a:r>
                <a:endParaRPr lang="en-US" sz="2000" dirty="0">
                  <a:latin typeface="Cambria Math" panose="02040503050406030204" pitchFamily="18" charset="0"/>
                </a:endParaRPr>
              </a:p>
              <a:p>
                <a:pPr marL="0" indent="0">
                  <a:buNone/>
                  <a:tabLst>
                    <a:tab pos="263525" algn="l"/>
                  </a:tabLst>
                </a:pPr>
                <a14:m>
                  <m:oMath xmlns:m="http://schemas.openxmlformats.org/officeDocument/2006/math">
                    <m:r>
                      <a:rPr lang="en-US" sz="2000">
                        <a:latin typeface="Cambria Math" panose="02040503050406030204" pitchFamily="18" charset="0"/>
                      </a:rPr>
                      <m:t>𝐼</m:t>
                    </m:r>
                    <m:r>
                      <a:rPr lang="en-US" sz="2000" b="0" i="0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sz="2000" dirty="0">
                    <a:latin typeface="Arial" panose="020B0604020202020204" pitchFamily="34" charset="0"/>
                    <a:cs typeface="Arial" panose="020B0604020202020204" pitchFamily="34" charset="0"/>
                  </a:rPr>
                  <a:t>= current, </a:t>
                </a:r>
                <a:endParaRPr lang="en-US" sz="2000" dirty="0">
                  <a:latin typeface="Cambria Math" panose="02040503050406030204" pitchFamily="18" charset="0"/>
                </a:endParaRPr>
              </a:p>
              <a:p>
                <a:pPr marL="0" indent="0">
                  <a:buNone/>
                  <a:tabLst>
                    <a:tab pos="263525" algn="l"/>
                  </a:tabLst>
                </a:pPr>
                <a14:m>
                  <m:oMath xmlns:m="http://schemas.openxmlformats.org/officeDocument/2006/math">
                    <m:r>
                      <a:rPr lang="en-US" sz="2000">
                        <a:latin typeface="Cambria Math" panose="02040503050406030204" pitchFamily="18" charset="0"/>
                      </a:rPr>
                      <m:t>𝑁</m:t>
                    </m:r>
                    <m:r>
                      <a:rPr lang="en-US" sz="2000" b="0" i="0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sz="2000" dirty="0">
                    <a:latin typeface="Arial" panose="020B0604020202020204" pitchFamily="34" charset="0"/>
                    <a:cs typeface="Arial" panose="020B0604020202020204" pitchFamily="34" charset="0"/>
                  </a:rPr>
                  <a:t>= number of turns</a:t>
                </a:r>
              </a:p>
              <a:p>
                <a:pPr marL="0" indent="0">
                  <a:buNone/>
                  <a:tabLst>
                    <a:tab pos="263525" algn="l"/>
                  </a:tabLst>
                </a:pPr>
                <a:endParaRPr lang="en-US" sz="2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marL="0" indent="0">
                  <a:buNone/>
                  <a:tabLst>
                    <a:tab pos="263525" algn="l"/>
                  </a:tabLst>
                </a:pPr>
                <a:r>
                  <a:rPr lang="en-US" sz="2000" dirty="0">
                    <a:latin typeface="Arial" panose="020B0604020202020204" pitchFamily="34" charset="0"/>
                    <a:cs typeface="Arial" panose="020B0604020202020204" pitchFamily="34" charset="0"/>
                  </a:rPr>
                  <a:t>subscripts refer to 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S</a:t>
                </a:r>
                <a:r>
                  <a:rPr lang="en-US" sz="2000" dirty="0">
                    <a:latin typeface="Arial" panose="020B0604020202020204" pitchFamily="34" charset="0"/>
                    <a:cs typeface="Arial" panose="020B0604020202020204" pitchFamily="34" charset="0"/>
                  </a:rPr>
                  <a:t>econdary and 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P</a:t>
                </a:r>
                <a:r>
                  <a:rPr lang="en-US" sz="2000" dirty="0">
                    <a:latin typeface="Arial" panose="020B0604020202020204" pitchFamily="34" charset="0"/>
                    <a:cs typeface="Arial" panose="020B0604020202020204" pitchFamily="34" charset="0"/>
                  </a:rPr>
                  <a:t>rimary coils.</a:t>
                </a:r>
                <a:endParaRPr lang="en-GB" sz="2000" b="1" dirty="0">
                  <a:solidFill>
                    <a:srgbClr val="C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6C2808B7-607B-B5DA-0114-32B67A803BF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43224" y="3429000"/>
                <a:ext cx="2461289" cy="2246769"/>
              </a:xfrm>
              <a:prstGeom prst="rect">
                <a:avLst/>
              </a:prstGeom>
              <a:blipFill>
                <a:blip r:embed="rId6"/>
                <a:stretch>
                  <a:fillRect l="-2564" t="-1695" r="-1026" b="-395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Content Placeholder 6">
            <a:extLst>
              <a:ext uri="{FF2B5EF4-FFF2-40B4-BE49-F238E27FC236}">
                <a16:creationId xmlns:a16="http://schemas.microsoft.com/office/drawing/2014/main" id="{693CB394-3F4D-E04C-795E-357D04D65F1C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432647" y="5032909"/>
            <a:ext cx="5001146" cy="1148941"/>
          </a:xfrm>
          <a:custGeom>
            <a:avLst/>
            <a:gdLst>
              <a:gd name="csX0" fmla="*/ 0 w 5001146"/>
              <a:gd name="csY0" fmla="*/ 0 h 1148941"/>
              <a:gd name="csX1" fmla="*/ 5001146 w 5001146"/>
              <a:gd name="csY1" fmla="*/ 0 h 1148941"/>
              <a:gd name="csX2" fmla="*/ 5001146 w 5001146"/>
              <a:gd name="csY2" fmla="*/ 1148941 h 1148941"/>
              <a:gd name="csX3" fmla="*/ 0 w 5001146"/>
              <a:gd name="csY3" fmla="*/ 1148941 h 1148941"/>
              <a:gd name="csX4" fmla="*/ 0 w 5001146"/>
              <a:gd name="csY4" fmla="*/ 0 h 1148941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5001146" h="1148941" fill="none" extrusionOk="0">
                <a:moveTo>
                  <a:pt x="0" y="0"/>
                </a:moveTo>
                <a:cubicBezTo>
                  <a:pt x="805462" y="-33775"/>
                  <a:pt x="2898526" y="138873"/>
                  <a:pt x="5001146" y="0"/>
                </a:cubicBezTo>
                <a:cubicBezTo>
                  <a:pt x="4905315" y="197771"/>
                  <a:pt x="5006241" y="1013578"/>
                  <a:pt x="5001146" y="1148941"/>
                </a:cubicBezTo>
                <a:cubicBezTo>
                  <a:pt x="3489466" y="1011611"/>
                  <a:pt x="1280742" y="1011085"/>
                  <a:pt x="0" y="1148941"/>
                </a:cubicBezTo>
                <a:cubicBezTo>
                  <a:pt x="-58447" y="919871"/>
                  <a:pt x="-91640" y="553331"/>
                  <a:pt x="0" y="0"/>
                </a:cubicBezTo>
                <a:close/>
              </a:path>
              <a:path w="5001146" h="1148941" stroke="0" extrusionOk="0">
                <a:moveTo>
                  <a:pt x="0" y="0"/>
                </a:moveTo>
                <a:cubicBezTo>
                  <a:pt x="1932383" y="-101487"/>
                  <a:pt x="2857803" y="-162162"/>
                  <a:pt x="5001146" y="0"/>
                </a:cubicBezTo>
                <a:cubicBezTo>
                  <a:pt x="4962841" y="296085"/>
                  <a:pt x="5050849" y="1014373"/>
                  <a:pt x="5001146" y="1148941"/>
                </a:cubicBezTo>
                <a:cubicBezTo>
                  <a:pt x="4361562" y="1199006"/>
                  <a:pt x="2218408" y="990492"/>
                  <a:pt x="0" y="1148941"/>
                </a:cubicBezTo>
                <a:cubicBezTo>
                  <a:pt x="14012" y="825699"/>
                  <a:pt x="-6751" y="203741"/>
                  <a:pt x="0" y="0"/>
                </a:cubicBezTo>
                <a:close/>
              </a:path>
            </a:pathLst>
          </a:custGeom>
          <a:ln>
            <a:extLst>
              <a:ext uri="{C807C97D-BFC1-408E-A445-0C87EB9F89A2}">
                <ask:lineSketchStyleProps xmlns:ask="http://schemas.microsoft.com/office/drawing/2018/sketchyshapes" sd="981765707">
                  <ask:type>
                    <ask:lineSketchCurved/>
                  </ask:type>
                </ask:lineSketchStyleProps>
              </a:ext>
            </a:extLst>
          </a:ln>
        </p:spPr>
        <p:txBody>
          <a:bodyPr anchor="ctr">
            <a:normAutofit/>
          </a:bodyPr>
          <a:lstStyle/>
          <a:p>
            <a:pPr marL="0" lvl="0" indent="0" algn="ctr">
              <a:buNone/>
            </a:pPr>
            <a:r>
              <a:rPr lang="en-GB" sz="2200" dirty="0"/>
              <a:t>Which formula relates the power of the primary and secondary coils?</a:t>
            </a:r>
            <a:endParaRPr lang="en-GB" sz="2200" b="1" dirty="0"/>
          </a:p>
        </p:txBody>
      </p:sp>
      <p:sp>
        <p:nvSpPr>
          <p:cNvPr id="7" name="Text Placeholder 14">
            <a:extLst>
              <a:ext uri="{FF2B5EF4-FFF2-40B4-BE49-F238E27FC236}">
                <a16:creationId xmlns:a16="http://schemas.microsoft.com/office/drawing/2014/main" id="{B41E8E18-1AD0-6970-04BC-C6B2606EE9B7}"/>
              </a:ext>
            </a:extLst>
          </p:cNvPr>
          <p:cNvSpPr txBox="1">
            <a:spLocks/>
          </p:cNvSpPr>
          <p:nvPr/>
        </p:nvSpPr>
        <p:spPr>
          <a:xfrm>
            <a:off x="838200" y="6356351"/>
            <a:ext cx="4711700" cy="361950"/>
          </a:xfrm>
          <a:prstGeom prst="rect">
            <a:avLst/>
          </a:prstGeom>
        </p:spPr>
        <p:txBody>
          <a:bodyPr vert="horz" lIns="91440" tIns="45720" rIns="91440" bIns="45720" rtlCol="0">
            <a:normAutofit fontScale="55000" lnSpcReduction="20000"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2800" b="1" kern="1200">
                <a:solidFill>
                  <a:srgbClr val="10283A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2000" kern="120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2000" kern="120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2000" kern="120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2000" kern="120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0" dirty="0"/>
              <a:t>Resource 3: Key mathematical electrical principles</a:t>
            </a:r>
            <a:endParaRPr lang="en-GB" b="0" dirty="0"/>
          </a:p>
        </p:txBody>
      </p:sp>
      <p:sp>
        <p:nvSpPr>
          <p:cNvPr id="2" name="Text Placeholder 5">
            <a:extLst>
              <a:ext uri="{FF2B5EF4-FFF2-40B4-BE49-F238E27FC236}">
                <a16:creationId xmlns:a16="http://schemas.microsoft.com/office/drawing/2014/main" id="{65E5D0C1-E280-5E72-2EA2-8CD0261B7D9E}"/>
              </a:ext>
            </a:extLst>
          </p:cNvPr>
          <p:cNvSpPr txBox="1">
            <a:spLocks/>
          </p:cNvSpPr>
          <p:nvPr/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ED7D31"/>
          </a:solidFill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Transformers</a:t>
            </a:r>
          </a:p>
        </p:txBody>
      </p:sp>
    </p:spTree>
    <p:extLst>
      <p:ext uri="{BB962C8B-B14F-4D97-AF65-F5344CB8AC3E}">
        <p14:creationId xmlns:p14="http://schemas.microsoft.com/office/powerpoint/2010/main" val="374712433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E4441A1A-96D1-31B2-17D6-7960B9A3E7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GB" dirty="0"/>
              <a:t>Exam-style question 1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65509F4-901C-3661-2A44-9A91B8F23C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84251"/>
            <a:ext cx="10167257" cy="4592712"/>
          </a:xfrm>
        </p:spPr>
        <p:txBody>
          <a:bodyPr>
            <a:noAutofit/>
          </a:bodyPr>
          <a:lstStyle/>
          <a:p>
            <a:pPr marL="0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en-GB" dirty="0"/>
              <a:t>A house is supplied by solar panels that produce 240 V AC, but the building’s appliances operate at 400 V.</a:t>
            </a:r>
          </a:p>
          <a:p>
            <a:pPr marL="0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en-GB" b="1" dirty="0"/>
              <a:t>(a) </a:t>
            </a:r>
            <a:r>
              <a:rPr lang="en-GB" dirty="0"/>
              <a:t>Explain whether a step-up or step-down transformer is needed to connect the solar panels to the electrical system of the house.</a:t>
            </a:r>
          </a:p>
          <a:p>
            <a:pPr marL="0" indent="0">
              <a:spcBef>
                <a:spcPts val="600"/>
              </a:spcBef>
              <a:spcAft>
                <a:spcPts val="600"/>
              </a:spcAft>
              <a:buNone/>
              <a:tabLst>
                <a:tab pos="531813" algn="l"/>
              </a:tabLst>
            </a:pPr>
            <a:r>
              <a:rPr lang="en-GB" dirty="0"/>
              <a:t>The building requires 12 kW of power. Work out the current on the side of the transformer connected to the:</a:t>
            </a:r>
          </a:p>
          <a:p>
            <a:pPr marL="0" indent="0">
              <a:spcBef>
                <a:spcPts val="600"/>
              </a:spcBef>
              <a:spcAft>
                <a:spcPts val="600"/>
              </a:spcAft>
              <a:buNone/>
              <a:tabLst>
                <a:tab pos="266700" algn="l"/>
                <a:tab pos="531813" algn="l"/>
              </a:tabLst>
            </a:pPr>
            <a:r>
              <a:rPr lang="en-GB" b="1" dirty="0"/>
              <a:t>(b)	</a:t>
            </a:r>
            <a:r>
              <a:rPr lang="en-GB" dirty="0"/>
              <a:t>solar panels</a:t>
            </a:r>
          </a:p>
          <a:p>
            <a:pPr marL="0" indent="0">
              <a:spcBef>
                <a:spcPts val="600"/>
              </a:spcBef>
              <a:spcAft>
                <a:spcPts val="600"/>
              </a:spcAft>
              <a:buNone/>
              <a:tabLst>
                <a:tab pos="266700" algn="l"/>
                <a:tab pos="531813" algn="l"/>
              </a:tabLst>
            </a:pPr>
            <a:r>
              <a:rPr lang="en-GB" b="1" dirty="0"/>
              <a:t>(c)	</a:t>
            </a:r>
            <a:r>
              <a:rPr lang="en-GB" dirty="0"/>
              <a:t>house.</a:t>
            </a:r>
          </a:p>
        </p:txBody>
      </p:sp>
      <p:sp>
        <p:nvSpPr>
          <p:cNvPr id="4" name="Text Placeholder 14">
            <a:extLst>
              <a:ext uri="{FF2B5EF4-FFF2-40B4-BE49-F238E27FC236}">
                <a16:creationId xmlns:a16="http://schemas.microsoft.com/office/drawing/2014/main" id="{DD83BA36-1B8D-AA9B-DCD8-278F27040C88}"/>
              </a:ext>
            </a:extLst>
          </p:cNvPr>
          <p:cNvSpPr txBox="1">
            <a:spLocks/>
          </p:cNvSpPr>
          <p:nvPr/>
        </p:nvSpPr>
        <p:spPr>
          <a:xfrm>
            <a:off x="838200" y="6356351"/>
            <a:ext cx="4711700" cy="361950"/>
          </a:xfrm>
          <a:prstGeom prst="rect">
            <a:avLst/>
          </a:prstGeom>
        </p:spPr>
        <p:txBody>
          <a:bodyPr vert="horz" lIns="91440" tIns="45720" rIns="91440" bIns="45720" rtlCol="0">
            <a:normAutofit fontScale="55000" lnSpcReduction="20000"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2800" b="1" kern="1200">
                <a:solidFill>
                  <a:srgbClr val="10283A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2000" kern="120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2000" kern="120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2000" kern="120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2000" kern="120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0" dirty="0"/>
              <a:t>Resource 3: Key mathematical electrical principles</a:t>
            </a:r>
            <a:endParaRPr lang="en-GB" b="0" dirty="0"/>
          </a:p>
        </p:txBody>
      </p:sp>
      <p:sp>
        <p:nvSpPr>
          <p:cNvPr id="3" name="Text Placeholder 5">
            <a:extLst>
              <a:ext uri="{FF2B5EF4-FFF2-40B4-BE49-F238E27FC236}">
                <a16:creationId xmlns:a16="http://schemas.microsoft.com/office/drawing/2014/main" id="{6C5C0475-80DA-CF3C-E472-7946A2DF3361}"/>
              </a:ext>
            </a:extLst>
          </p:cNvPr>
          <p:cNvSpPr txBox="1">
            <a:spLocks/>
          </p:cNvSpPr>
          <p:nvPr/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ED7D31"/>
          </a:solidFill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Exam-style question</a:t>
            </a:r>
          </a:p>
        </p:txBody>
      </p:sp>
    </p:spTree>
    <p:extLst>
      <p:ext uri="{BB962C8B-B14F-4D97-AF65-F5344CB8AC3E}">
        <p14:creationId xmlns:p14="http://schemas.microsoft.com/office/powerpoint/2010/main" val="44998564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F98DF8AA-D17B-CCC1-4F51-9BF424899A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en-GB" dirty="0"/>
              <a:t>Exam-style question 1: </a:t>
            </a:r>
            <a:r>
              <a:rPr lang="en-GB" dirty="0">
                <a:solidFill>
                  <a:srgbClr val="0070C0"/>
                </a:solidFill>
              </a:rPr>
              <a:t>Answer</a:t>
            </a:r>
            <a:endParaRPr lang="en-GB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FD7A09A-8480-AB25-DD30-F3C424236F82}"/>
              </a:ext>
            </a:extLst>
          </p:cNvPr>
          <p:cNvSpPr txBox="1"/>
          <p:nvPr/>
        </p:nvSpPr>
        <p:spPr>
          <a:xfrm>
            <a:off x="838200" y="3986469"/>
            <a:ext cx="599086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31813" indent="11113">
              <a:spcBef>
                <a:spcPts val="600"/>
              </a:spcBef>
              <a:buNone/>
              <a:tabLst>
                <a:tab pos="531813" algn="l"/>
              </a:tabLst>
            </a:pPr>
            <a:endParaRPr lang="en-GB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dirty="0"/>
          </a:p>
        </p:txBody>
      </p:sp>
      <p:pic>
        <p:nvPicPr>
          <p:cNvPr id="28" name="Picture 27" descr="An electrician climbing up a ladder to work on a transformer">
            <a:extLst>
              <a:ext uri="{FF2B5EF4-FFF2-40B4-BE49-F238E27FC236}">
                <a16:creationId xmlns:a16="http://schemas.microsoft.com/office/drawing/2014/main" id="{95320967-7472-6F0E-DC6F-4F1DD6BA979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220142" y="3678767"/>
            <a:ext cx="1883298" cy="2511065"/>
          </a:xfrm>
          <a:prstGeom prst="rect">
            <a:avLst/>
          </a:prstGeom>
        </p:spPr>
      </p:pic>
      <p:sp>
        <p:nvSpPr>
          <p:cNvPr id="3" name="Content Placeholder 5">
            <a:extLst>
              <a:ext uri="{FF2B5EF4-FFF2-40B4-BE49-F238E27FC236}">
                <a16:creationId xmlns:a16="http://schemas.microsoft.com/office/drawing/2014/main" id="{A6A14C8F-F013-CEAC-12CA-ECA83A5DB84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4145274"/>
            <a:ext cx="5651500" cy="1578049"/>
          </a:xfrm>
          <a:noFill/>
        </p:spPr>
        <p:txBody>
          <a:bodyPr>
            <a:noAutofit/>
          </a:bodyPr>
          <a:lstStyle/>
          <a:p>
            <a:pPr marL="0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en-GB" dirty="0"/>
              <a:t>It requires a step-up transformer because it must ‘step up’ the voltage from 240 V to 400 V.</a:t>
            </a:r>
          </a:p>
          <a:p>
            <a:pPr marL="0" indent="0">
              <a:spcBef>
                <a:spcPts val="600"/>
              </a:spcBef>
              <a:spcAft>
                <a:spcPts val="600"/>
              </a:spcAft>
              <a:buNone/>
            </a:pPr>
            <a:endParaRPr lang="en-GB" dirty="0"/>
          </a:p>
          <a:p>
            <a:pPr marL="0" indent="0">
              <a:spcBef>
                <a:spcPts val="600"/>
              </a:spcBef>
              <a:spcAft>
                <a:spcPts val="600"/>
              </a:spcAft>
              <a:buNone/>
            </a:pPr>
            <a:endParaRPr lang="en-GB" dirty="0"/>
          </a:p>
        </p:txBody>
      </p:sp>
      <p:sp>
        <p:nvSpPr>
          <p:cNvPr id="5" name="Content Placeholder 5">
            <a:extLst>
              <a:ext uri="{FF2B5EF4-FFF2-40B4-BE49-F238E27FC236}">
                <a16:creationId xmlns:a16="http://schemas.microsoft.com/office/drawing/2014/main" id="{A3F7703E-47EF-F62D-5066-3CB5ACEE127A}"/>
              </a:ext>
            </a:extLst>
          </p:cNvPr>
          <p:cNvSpPr txBox="1">
            <a:spLocks/>
          </p:cNvSpPr>
          <p:nvPr/>
        </p:nvSpPr>
        <p:spPr>
          <a:xfrm>
            <a:off x="838200" y="1584251"/>
            <a:ext cx="10167257" cy="2693835"/>
          </a:xfrm>
          <a:prstGeom prst="rect">
            <a:avLst/>
          </a:prstGeom>
          <a:noFill/>
        </p:spPr>
        <p:txBody>
          <a:bodyPr vert="horz" lIns="180000" tIns="180000" rIns="180000" bIns="180000" rtlCol="0">
            <a:noAutofit/>
          </a:bodyPr>
          <a:lstStyle>
            <a:lvl1pPr marL="228600" indent="-22860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en-GB" dirty="0"/>
              <a:t>A house is supplied by solar panels that produce 240 V AC, but the building’s appliances operate at 400 V.</a:t>
            </a:r>
          </a:p>
          <a:p>
            <a:pPr marL="0" indent="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en-GB" b="1" dirty="0"/>
              <a:t>(a) </a:t>
            </a:r>
            <a:r>
              <a:rPr lang="en-GB" dirty="0"/>
              <a:t>Explain whether a step-up or step-down transformer is needed to connect the solar panels to the electrical system of the house.</a:t>
            </a:r>
          </a:p>
        </p:txBody>
      </p:sp>
      <p:sp>
        <p:nvSpPr>
          <p:cNvPr id="7" name="Text Placeholder 14">
            <a:extLst>
              <a:ext uri="{FF2B5EF4-FFF2-40B4-BE49-F238E27FC236}">
                <a16:creationId xmlns:a16="http://schemas.microsoft.com/office/drawing/2014/main" id="{A994AE8E-69BB-0480-405E-27E0EC3D1F1B}"/>
              </a:ext>
            </a:extLst>
          </p:cNvPr>
          <p:cNvSpPr txBox="1">
            <a:spLocks/>
          </p:cNvSpPr>
          <p:nvPr/>
        </p:nvSpPr>
        <p:spPr>
          <a:xfrm>
            <a:off x="838200" y="6356351"/>
            <a:ext cx="4711700" cy="361950"/>
          </a:xfrm>
          <a:prstGeom prst="rect">
            <a:avLst/>
          </a:prstGeom>
        </p:spPr>
        <p:txBody>
          <a:bodyPr vert="horz" lIns="91440" tIns="45720" rIns="91440" bIns="45720" rtlCol="0">
            <a:normAutofit fontScale="55000" lnSpcReduction="20000"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2800" b="1" kern="1200">
                <a:solidFill>
                  <a:srgbClr val="10283A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2000" kern="120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2000" kern="120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2000" kern="120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2000" kern="120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0" dirty="0"/>
              <a:t>Resource 3: Key mathematical electrical principles</a:t>
            </a:r>
            <a:endParaRPr lang="en-GB" b="0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C48D9DEF-0C66-6B44-6D41-C504B3D3F93D}"/>
              </a:ext>
            </a:extLst>
          </p:cNvPr>
          <p:cNvSpPr txBox="1">
            <a:spLocks/>
          </p:cNvSpPr>
          <p:nvPr/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ED7D31"/>
          </a:solidFill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Exam-style question</a:t>
            </a:r>
          </a:p>
        </p:txBody>
      </p:sp>
    </p:spTree>
    <p:extLst>
      <p:ext uri="{BB962C8B-B14F-4D97-AF65-F5344CB8AC3E}">
        <p14:creationId xmlns:p14="http://schemas.microsoft.com/office/powerpoint/2010/main" val="28820539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E4441A1A-96D1-31B2-17D6-7960B9A3E7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GB" dirty="0"/>
              <a:t>Exam-style question 1: </a:t>
            </a:r>
            <a:r>
              <a:rPr lang="en-GB" dirty="0">
                <a:solidFill>
                  <a:srgbClr val="0070C0"/>
                </a:solidFill>
              </a:rPr>
              <a:t>Answer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Content Placeholder 5">
                <a:extLst>
                  <a:ext uri="{FF2B5EF4-FFF2-40B4-BE49-F238E27FC236}">
                    <a16:creationId xmlns:a16="http://schemas.microsoft.com/office/drawing/2014/main" id="{4906FCAC-E805-CBE5-0310-9E4F56C1DBE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38200" y="1584251"/>
                <a:ext cx="9410700" cy="4206949"/>
              </a:xfrm>
              <a:prstGeom prst="rect">
                <a:avLst/>
              </a:prstGeom>
              <a:noFill/>
            </p:spPr>
            <p:txBody>
              <a:bodyPr vert="horz" lIns="180000" tIns="180000" rIns="180000" bIns="18000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108000"/>
                  </a:lnSpc>
                  <a:spcBef>
                    <a:spcPts val="1000"/>
                  </a:spcBef>
                  <a:buClr>
                    <a:srgbClr val="534C29"/>
                  </a:buClr>
                  <a:buFont typeface="Arial" panose="020B0604020202020204" pitchFamily="34" charset="0"/>
                  <a:buChar char="•"/>
                  <a:defRPr sz="2400" kern="12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685800" indent="-228600" algn="l" defTabSz="914400" rtl="0" eaLnBrk="1" latinLnBrk="0" hangingPunct="1">
                  <a:lnSpc>
                    <a:spcPct val="108000"/>
                  </a:lnSpc>
                  <a:spcBef>
                    <a:spcPts val="500"/>
                  </a:spcBef>
                  <a:buClr>
                    <a:srgbClr val="534C29"/>
                  </a:buClr>
                  <a:buFont typeface="Arial" panose="020B0604020202020204" pitchFamily="34" charset="0"/>
                  <a:buChar char="•"/>
                  <a:defRPr sz="2000" kern="12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1143000" indent="-228600" algn="l" defTabSz="914400" rtl="0" eaLnBrk="1" latinLnBrk="0" hangingPunct="1">
                  <a:lnSpc>
                    <a:spcPct val="108000"/>
                  </a:lnSpc>
                  <a:spcBef>
                    <a:spcPts val="500"/>
                  </a:spcBef>
                  <a:buClr>
                    <a:srgbClr val="534C29"/>
                  </a:buClr>
                  <a:buFont typeface="Arial" panose="020B0604020202020204" pitchFamily="34" charset="0"/>
                  <a:buChar char="•"/>
                  <a:defRPr sz="1800" kern="12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600200" indent="-228600" algn="l" defTabSz="914400" rtl="0" eaLnBrk="1" latinLnBrk="0" hangingPunct="1">
                  <a:lnSpc>
                    <a:spcPct val="108000"/>
                  </a:lnSpc>
                  <a:spcBef>
                    <a:spcPts val="500"/>
                  </a:spcBef>
                  <a:buClr>
                    <a:srgbClr val="534C29"/>
                  </a:buClr>
                  <a:buFont typeface="Arial" panose="020B0604020202020204" pitchFamily="34" charset="0"/>
                  <a:buChar char="•"/>
                  <a:defRPr sz="1600" kern="12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2057400" indent="-228600" algn="l" defTabSz="914400" rtl="0" eaLnBrk="1" latinLnBrk="0" hangingPunct="1">
                  <a:lnSpc>
                    <a:spcPct val="108000"/>
                  </a:lnSpc>
                  <a:spcBef>
                    <a:spcPts val="500"/>
                  </a:spcBef>
                  <a:buClr>
                    <a:srgbClr val="534C29"/>
                  </a:buClr>
                  <a:buFont typeface="Arial" panose="020B0604020202020204" pitchFamily="34" charset="0"/>
                  <a:buChar char="•"/>
                  <a:defRPr sz="1600" kern="12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spcBef>
                    <a:spcPts val="600"/>
                  </a:spcBef>
                  <a:spcAft>
                    <a:spcPts val="600"/>
                  </a:spcAft>
                  <a:buNone/>
                </a:pPr>
                <a:r>
                  <a:rPr lang="en-GB" dirty="0"/>
                  <a:t>A house is supplied by solar panels that produce 240 V AC, but the building’s appliances operate at 400 V.</a:t>
                </a:r>
              </a:p>
              <a:p>
                <a:pPr marL="0" indent="0">
                  <a:spcBef>
                    <a:spcPts val="600"/>
                  </a:spcBef>
                  <a:spcAft>
                    <a:spcPts val="600"/>
                  </a:spcAft>
                  <a:buNone/>
                </a:pPr>
                <a:r>
                  <a:rPr lang="en-GB" b="1" dirty="0"/>
                  <a:t>(b) </a:t>
                </a:r>
                <a:r>
                  <a:rPr lang="en-GB" dirty="0"/>
                  <a:t>The building requires 12 kW of power. Work out the current on the side of the transformer connected to the solar panels.</a:t>
                </a:r>
              </a:p>
              <a:p>
                <a:pPr marL="0" indent="0">
                  <a:spcBef>
                    <a:spcPts val="600"/>
                  </a:spcBef>
                  <a:spcAft>
                    <a:spcPts val="600"/>
                  </a:spcAft>
                  <a:buNone/>
                </a:pPr>
                <a:br>
                  <a:rPr lang="en-GB" dirty="0">
                    <a:solidFill>
                      <a:schemeClr val="tx1"/>
                    </a:solidFill>
                    <a:ea typeface="Lato" panose="020F0502020204030203" pitchFamily="34" charset="0"/>
                  </a:rPr>
                </a:br>
                <a:r>
                  <a:rPr lang="en-GB" dirty="0">
                    <a:solidFill>
                      <a:schemeClr val="tx1"/>
                    </a:solidFill>
                    <a:ea typeface="Lato" panose="020F0502020204030203" pitchFamily="34" charset="0"/>
                  </a:rPr>
                  <a:t>First, convert 12 kW to W: </a:t>
                </a:r>
                <a14:m>
                  <m:oMath xmlns:m="http://schemas.openxmlformats.org/officeDocument/2006/math">
                    <m:r>
                      <a:rPr lang="en-GB" i="1" dirty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Lato" panose="020F0502020204030203" pitchFamily="34" charset="0"/>
                      </a:rPr>
                      <m:t>12 </m:t>
                    </m:r>
                    <m:r>
                      <m:rPr>
                        <m:sty m:val="p"/>
                      </m:rPr>
                      <a:rPr lang="en-GB" dirty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Lato" panose="020F0502020204030203" pitchFamily="34" charset="0"/>
                      </a:rPr>
                      <m:t>kW</m:t>
                    </m:r>
                    <m:r>
                      <a:rPr lang="en-GB" i="1" dirty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Lato" panose="020F0502020204030203" pitchFamily="34" charset="0"/>
                      </a:rPr>
                      <m:t>×1000=12 000 </m:t>
                    </m:r>
                    <m:r>
                      <m:rPr>
                        <m:nor/>
                      </m:rPr>
                      <a:rPr lang="en-GB" i="0" dirty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Lato" panose="020F0502020204030203" pitchFamily="34" charset="0"/>
                      </a:rPr>
                      <m:t>W</m:t>
                    </m:r>
                  </m:oMath>
                </a14:m>
                <a:endParaRPr lang="en-US" dirty="0">
                  <a:solidFill>
                    <a:schemeClr val="tx1"/>
                  </a:solidFill>
                  <a:latin typeface="Cambria Math" panose="02040503050406030204" pitchFamily="18" charset="0"/>
                  <a:ea typeface="Lato" panose="020F0502020204030203" pitchFamily="34" charset="0"/>
                </a:endParaRPr>
              </a:p>
              <a:p>
                <a:pPr marL="0" indent="0">
                  <a:spcBef>
                    <a:spcPts val="600"/>
                  </a:spcBef>
                  <a:spcAft>
                    <a:spcPts val="600"/>
                  </a:spcAft>
                  <a:buNone/>
                </a:pPr>
                <a:r>
                  <a:rPr lang="en-GB" dirty="0">
                    <a:solidFill>
                      <a:schemeClr val="tx1"/>
                    </a:solidFill>
                    <a:ea typeface="Lato" panose="020F0502020204030203" pitchFamily="34" charset="0"/>
                  </a:rPr>
                  <a:t>Then rearrange the power equation to solve for current:</a:t>
                </a:r>
              </a:p>
              <a:p>
                <a:pPr marL="0" indent="0">
                  <a:spcBef>
                    <a:spcPts val="600"/>
                  </a:spcBef>
                  <a:spcAft>
                    <a:spcPts val="600"/>
                  </a:spcAft>
                  <a:buNone/>
                </a:pPr>
                <a14:m>
                  <m:oMathPara xmlns:m="http://schemas.openxmlformats.org/officeDocument/2006/math">
                    <m:oMath>
                      <m:r>
                        <a:rPr lang="en-US" b="0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Lato" panose="020F0502020204030203" pitchFamily="34" charset="0"/>
                        </a:rPr>
                        <m:t>𝐼</m:t>
                      </m:r>
                      <m:r>
                        <a:rPr lang="en-US" b="0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Lato" panose="020F0502020204030203" pitchFamily="34" charset="0"/>
                        </a:rPr>
                        <m:t>=</m:t>
                      </m:r>
                      <m:f>
                        <m:fPr>
                          <m:ctrlPr>
                            <a:rPr lang="en-US" b="0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Lato" panose="020F0502020204030203" pitchFamily="34" charset="0"/>
                            </a:rPr>
                          </m:ctrlPr>
                        </m:fPr>
                        <m:num>
                          <m:r>
                            <a:rPr lang="en-US" b="0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Lato" panose="020F0502020204030203" pitchFamily="34" charset="0"/>
                            </a:rPr>
                            <m:t>𝑃</m:t>
                          </m:r>
                        </m:num>
                        <m:den>
                          <m:r>
                            <a:rPr lang="en-US" b="0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Lato" panose="020F0502020204030203" pitchFamily="34" charset="0"/>
                            </a:rPr>
                            <m:t>𝑉</m:t>
                          </m:r>
                        </m:den>
                      </m:f>
                      <m:r>
                        <a:rPr lang="en-US" b="0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Lato" panose="020F0502020204030203" pitchFamily="34" charset="0"/>
                        </a:rPr>
                        <m:t>=</m:t>
                      </m:r>
                      <m:f>
                        <m:fPr>
                          <m:ctrlPr>
                            <a:rPr lang="en-US" b="0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Lato" panose="020F0502020204030203" pitchFamily="34" charset="0"/>
                            </a:rPr>
                          </m:ctrlPr>
                        </m:fPr>
                        <m:num>
                          <m:r>
                            <a:rPr lang="en-US" b="0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Lato" panose="020F0502020204030203" pitchFamily="34" charset="0"/>
                            </a:rPr>
                            <m:t>12 000 </m:t>
                          </m:r>
                          <m:r>
                            <m:rPr>
                              <m:nor/>
                            </m:rPr>
                            <a:rPr lang="en-US" b="0" i="0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Lato" panose="020F0502020204030203" pitchFamily="34" charset="0"/>
                            </a:rPr>
                            <m:t>W</m:t>
                          </m:r>
                        </m:num>
                        <m:den>
                          <m:r>
                            <a:rPr lang="en-US" b="0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Lato" panose="020F0502020204030203" pitchFamily="34" charset="0"/>
                            </a:rPr>
                            <m:t>240 </m:t>
                          </m:r>
                          <m:r>
                            <m:rPr>
                              <m:nor/>
                            </m:rPr>
                            <a:rPr lang="en-US" b="0" i="0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Lato" panose="020F0502020204030203" pitchFamily="34" charset="0"/>
                            </a:rPr>
                            <m:t>V</m:t>
                          </m:r>
                        </m:den>
                      </m:f>
                      <m:r>
                        <a:rPr lang="en-US" b="0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Lato" panose="020F0502020204030203" pitchFamily="34" charset="0"/>
                        </a:rPr>
                        <m:t>=</m:t>
                      </m:r>
                      <m:r>
                        <a:rPr lang="en-US" b="1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Lato" panose="020F0502020204030203" pitchFamily="34" charset="0"/>
                        </a:rPr>
                        <m:t>𝟓𝟎</m:t>
                      </m:r>
                      <m:r>
                        <m:rPr>
                          <m:nor/>
                        </m:rPr>
                        <a:rPr lang="en-US" b="0" i="0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Lato" panose="020F0502020204030203" pitchFamily="34" charset="0"/>
                        </a:rPr>
                        <m:t> A</m:t>
                      </m:r>
                    </m:oMath>
                  </m:oMathPara>
                </a14:m>
                <a:endParaRPr lang="en-GB" dirty="0">
                  <a:solidFill>
                    <a:schemeClr val="tx1"/>
                  </a:solidFill>
                  <a:ea typeface="Lato" panose="020F0502020204030203" pitchFamily="34" charset="0"/>
                </a:endParaRPr>
              </a:p>
              <a:p>
                <a:pPr marL="0" indent="0">
                  <a:spcBef>
                    <a:spcPts val="600"/>
                  </a:spcBef>
                  <a:spcAft>
                    <a:spcPts val="600"/>
                  </a:spcAft>
                  <a:buNone/>
                </a:pPr>
                <a:endParaRPr lang="en-GB" dirty="0"/>
              </a:p>
              <a:p>
                <a:pPr marL="0" indent="0">
                  <a:spcBef>
                    <a:spcPts val="600"/>
                  </a:spcBef>
                  <a:spcAft>
                    <a:spcPts val="600"/>
                  </a:spcAft>
                  <a:buFont typeface="Arial" panose="020B0604020202020204" pitchFamily="34" charset="0"/>
                  <a:buNone/>
                </a:pPr>
                <a:endParaRPr lang="en-GB" dirty="0"/>
              </a:p>
            </p:txBody>
          </p:sp>
        </mc:Choice>
        <mc:Fallback xmlns="">
          <p:sp>
            <p:nvSpPr>
              <p:cNvPr id="9" name="Content Placeholder 5">
                <a:extLst>
                  <a:ext uri="{FF2B5EF4-FFF2-40B4-BE49-F238E27FC236}">
                    <a16:creationId xmlns:a16="http://schemas.microsoft.com/office/drawing/2014/main" id="{4906FCAC-E805-CBE5-0310-9E4F56C1DBE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8200" y="1584251"/>
                <a:ext cx="9410700" cy="4206949"/>
              </a:xfrm>
              <a:prstGeom prst="rect">
                <a:avLst/>
              </a:prstGeom>
              <a:blipFill>
                <a:blip r:embed="rId3"/>
                <a:stretch>
                  <a:fillRect l="-65" r="-648" b="-290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ext Placeholder 14">
            <a:extLst>
              <a:ext uri="{FF2B5EF4-FFF2-40B4-BE49-F238E27FC236}">
                <a16:creationId xmlns:a16="http://schemas.microsoft.com/office/drawing/2014/main" id="{DDA1DFF1-05D9-9A2D-D262-05453D738ABD}"/>
              </a:ext>
            </a:extLst>
          </p:cNvPr>
          <p:cNvSpPr txBox="1">
            <a:spLocks/>
          </p:cNvSpPr>
          <p:nvPr/>
        </p:nvSpPr>
        <p:spPr>
          <a:xfrm>
            <a:off x="838200" y="6356351"/>
            <a:ext cx="4711700" cy="361950"/>
          </a:xfrm>
          <a:prstGeom prst="rect">
            <a:avLst/>
          </a:prstGeom>
        </p:spPr>
        <p:txBody>
          <a:bodyPr vert="horz" lIns="91440" tIns="45720" rIns="91440" bIns="45720" rtlCol="0">
            <a:normAutofit fontScale="55000" lnSpcReduction="20000"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2800" b="1" kern="1200">
                <a:solidFill>
                  <a:srgbClr val="10283A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2000" kern="120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2000" kern="120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2000" kern="120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2000" kern="120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0" dirty="0"/>
              <a:t>Resource 3: Key mathematical electrical principles</a:t>
            </a:r>
            <a:endParaRPr lang="en-GB" b="0" dirty="0"/>
          </a:p>
        </p:txBody>
      </p:sp>
      <p:sp>
        <p:nvSpPr>
          <p:cNvPr id="3" name="Text Placeholder 5">
            <a:extLst>
              <a:ext uri="{FF2B5EF4-FFF2-40B4-BE49-F238E27FC236}">
                <a16:creationId xmlns:a16="http://schemas.microsoft.com/office/drawing/2014/main" id="{A5F4A37D-8599-5D2B-D40E-C0C7C811FA11}"/>
              </a:ext>
            </a:extLst>
          </p:cNvPr>
          <p:cNvSpPr txBox="1">
            <a:spLocks/>
          </p:cNvSpPr>
          <p:nvPr/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ED7D31"/>
          </a:solidFill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Exam-style question</a:t>
            </a:r>
          </a:p>
        </p:txBody>
      </p:sp>
    </p:spTree>
    <p:extLst>
      <p:ext uri="{BB962C8B-B14F-4D97-AF65-F5344CB8AC3E}">
        <p14:creationId xmlns:p14="http://schemas.microsoft.com/office/powerpoint/2010/main" val="15920257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51357BC3-A920-1744-4378-77EA2C9D19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In this resource, we will:</a:t>
            </a:r>
            <a:endParaRPr lang="en-GB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82C64786-921D-E434-0361-3595FFD918F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6400800" cy="4351338"/>
          </a:xfrm>
        </p:spPr>
        <p:txBody>
          <a:bodyPr>
            <a:normAutofit fontScale="77500" lnSpcReduction="20000"/>
          </a:bodyPr>
          <a:lstStyle/>
          <a:p>
            <a:pPr lvl="0"/>
            <a:r>
              <a:rPr lang="en-GB" dirty="0"/>
              <a:t>Explain key mathematical electricity science principles and their importance</a:t>
            </a:r>
          </a:p>
          <a:p>
            <a:pPr lvl="0"/>
            <a:r>
              <a:rPr lang="en-GB" dirty="0"/>
              <a:t>Describe and recall the rules of electrical circuits</a:t>
            </a:r>
          </a:p>
          <a:p>
            <a:pPr lvl="0"/>
            <a:r>
              <a:rPr lang="en-GB" dirty="0"/>
              <a:t>Calculate with and recall Ohm’s law (</a:t>
            </a:r>
            <a:r>
              <a:rPr lang="en-GB" i="1" dirty="0"/>
              <a:t>V</a:t>
            </a:r>
            <a:r>
              <a:rPr lang="en-GB" dirty="0"/>
              <a:t> = </a:t>
            </a:r>
            <a:r>
              <a:rPr lang="en-GB" i="1" dirty="0"/>
              <a:t>IR</a:t>
            </a:r>
            <a:r>
              <a:rPr lang="en-GB" dirty="0"/>
              <a:t>) for a variety of different scenarios</a:t>
            </a:r>
          </a:p>
          <a:p>
            <a:pPr lvl="0"/>
            <a:r>
              <a:rPr lang="en-GB" dirty="0"/>
              <a:t>Complete calculations involving key formulae</a:t>
            </a:r>
          </a:p>
          <a:p>
            <a:pPr lvl="0"/>
            <a:r>
              <a:rPr lang="en-GB" dirty="0"/>
              <a:t>Calculate problems involving electrical power and its relationship with voltage</a:t>
            </a:r>
          </a:p>
          <a:p>
            <a:pPr lvl="0"/>
            <a:r>
              <a:rPr lang="en-GB" dirty="0"/>
              <a:t>Calculate problems involving electrical power dissipation</a:t>
            </a:r>
          </a:p>
          <a:p>
            <a:pPr lvl="0"/>
            <a:r>
              <a:rPr lang="en-GB" dirty="0"/>
              <a:t>Describe the basics of transformers</a:t>
            </a:r>
          </a:p>
          <a:p>
            <a:r>
              <a:rPr lang="en-GB" dirty="0"/>
              <a:t>Calculate problems involving step-up and step-down transformers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BC0336A8-8E9F-6750-02CB-278E8B016EC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530353" y="1825625"/>
            <a:ext cx="3823447" cy="4351338"/>
          </a:xfrm>
        </p:spPr>
        <p:txBody>
          <a:bodyPr>
            <a:normAutofit/>
          </a:bodyPr>
          <a:lstStyle/>
          <a:p>
            <a:r>
              <a:rPr lang="en-US" b="1" dirty="0"/>
              <a:t>General competencies:</a:t>
            </a:r>
          </a:p>
          <a:p>
            <a:r>
              <a:rPr lang="en-US" b="1" dirty="0"/>
              <a:t>MC4</a:t>
            </a:r>
            <a:r>
              <a:rPr lang="en-US" dirty="0"/>
              <a:t> Using rules and formulae</a:t>
            </a:r>
          </a:p>
          <a:p>
            <a:r>
              <a:rPr lang="en-US" b="1" dirty="0"/>
              <a:t>MC5 </a:t>
            </a:r>
            <a:r>
              <a:rPr lang="en-US" dirty="0"/>
              <a:t>Processing data</a:t>
            </a:r>
          </a:p>
          <a:p>
            <a:r>
              <a:rPr lang="en-US" b="1" dirty="0"/>
              <a:t>MC7</a:t>
            </a:r>
            <a:r>
              <a:rPr lang="en-US" dirty="0"/>
              <a:t> </a:t>
            </a:r>
            <a:r>
              <a:rPr lang="en-GB" dirty="0"/>
              <a:t>Interpreting and representing with mathematical diagrams</a:t>
            </a:r>
          </a:p>
          <a:p>
            <a:r>
              <a:rPr lang="en-US" b="1" dirty="0"/>
              <a:t>MC8</a:t>
            </a:r>
            <a:r>
              <a:rPr lang="en-US" dirty="0"/>
              <a:t> Communicating using mathematics</a:t>
            </a:r>
          </a:p>
        </p:txBody>
      </p:sp>
      <p:sp>
        <p:nvSpPr>
          <p:cNvPr id="7" name="Text Placeholder 15">
            <a:extLst>
              <a:ext uri="{FF2B5EF4-FFF2-40B4-BE49-F238E27FC236}">
                <a16:creationId xmlns:a16="http://schemas.microsoft.com/office/drawing/2014/main" id="{4F24BDA6-6834-D981-9725-FCDB965D1C5C}"/>
              </a:ext>
            </a:extLst>
          </p:cNvPr>
          <p:cNvSpPr txBox="1">
            <a:spLocks/>
          </p:cNvSpPr>
          <p:nvPr/>
        </p:nvSpPr>
        <p:spPr>
          <a:xfrm>
            <a:off x="838200" y="6310312"/>
            <a:ext cx="4690241" cy="365125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defPPr>
              <a:defRPr lang="en-US"/>
            </a:defPPr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Resource 3: Key mathematical electrical principles</a:t>
            </a:r>
            <a:endParaRPr lang="en-GB" dirty="0"/>
          </a:p>
        </p:txBody>
      </p:sp>
      <p:sp>
        <p:nvSpPr>
          <p:cNvPr id="3" name="Text Placeholder 5">
            <a:extLst>
              <a:ext uri="{FF2B5EF4-FFF2-40B4-BE49-F238E27FC236}">
                <a16:creationId xmlns:a16="http://schemas.microsoft.com/office/drawing/2014/main" id="{A2B5C911-A184-73C2-0C62-541D48442EBE}"/>
              </a:ext>
            </a:extLst>
          </p:cNvPr>
          <p:cNvSpPr txBox="1">
            <a:spLocks/>
          </p:cNvSpPr>
          <p:nvPr/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Introduction</a:t>
            </a:r>
          </a:p>
        </p:txBody>
      </p:sp>
    </p:spTree>
    <p:extLst>
      <p:ext uri="{BB962C8B-B14F-4D97-AF65-F5344CB8AC3E}">
        <p14:creationId xmlns:p14="http://schemas.microsoft.com/office/powerpoint/2010/main" val="299420652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E4441A1A-96D1-31B2-17D6-7960B9A3E7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GB" dirty="0"/>
              <a:t>Exam-style question 1: </a:t>
            </a:r>
            <a:r>
              <a:rPr lang="en-GB" dirty="0">
                <a:solidFill>
                  <a:srgbClr val="0070C0"/>
                </a:solidFill>
              </a:rPr>
              <a:t>Answer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Content Placeholder 5">
                <a:extLst>
                  <a:ext uri="{FF2B5EF4-FFF2-40B4-BE49-F238E27FC236}">
                    <a16:creationId xmlns:a16="http://schemas.microsoft.com/office/drawing/2014/main" id="{A3BD4530-04D3-0407-BA20-64783A9B96B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38200" y="1584251"/>
                <a:ext cx="9410700" cy="4519369"/>
              </a:xfrm>
              <a:prstGeom prst="rect">
                <a:avLst/>
              </a:prstGeom>
              <a:noFill/>
            </p:spPr>
            <p:txBody>
              <a:bodyPr vert="horz" lIns="180000" tIns="180000" rIns="180000" bIns="18000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108000"/>
                  </a:lnSpc>
                  <a:spcBef>
                    <a:spcPts val="1000"/>
                  </a:spcBef>
                  <a:buClr>
                    <a:srgbClr val="534C29"/>
                  </a:buClr>
                  <a:buFont typeface="Arial" panose="020B0604020202020204" pitchFamily="34" charset="0"/>
                  <a:buChar char="•"/>
                  <a:defRPr sz="2400" kern="12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685800" indent="-228600" algn="l" defTabSz="914400" rtl="0" eaLnBrk="1" latinLnBrk="0" hangingPunct="1">
                  <a:lnSpc>
                    <a:spcPct val="108000"/>
                  </a:lnSpc>
                  <a:spcBef>
                    <a:spcPts val="500"/>
                  </a:spcBef>
                  <a:buClr>
                    <a:srgbClr val="534C29"/>
                  </a:buClr>
                  <a:buFont typeface="Arial" panose="020B0604020202020204" pitchFamily="34" charset="0"/>
                  <a:buChar char="•"/>
                  <a:defRPr sz="2000" kern="12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1143000" indent="-228600" algn="l" defTabSz="914400" rtl="0" eaLnBrk="1" latinLnBrk="0" hangingPunct="1">
                  <a:lnSpc>
                    <a:spcPct val="108000"/>
                  </a:lnSpc>
                  <a:spcBef>
                    <a:spcPts val="500"/>
                  </a:spcBef>
                  <a:buClr>
                    <a:srgbClr val="534C29"/>
                  </a:buClr>
                  <a:buFont typeface="Arial" panose="020B0604020202020204" pitchFamily="34" charset="0"/>
                  <a:buChar char="•"/>
                  <a:defRPr sz="1800" kern="12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600200" indent="-228600" algn="l" defTabSz="914400" rtl="0" eaLnBrk="1" latinLnBrk="0" hangingPunct="1">
                  <a:lnSpc>
                    <a:spcPct val="108000"/>
                  </a:lnSpc>
                  <a:spcBef>
                    <a:spcPts val="500"/>
                  </a:spcBef>
                  <a:buClr>
                    <a:srgbClr val="534C29"/>
                  </a:buClr>
                  <a:buFont typeface="Arial" panose="020B0604020202020204" pitchFamily="34" charset="0"/>
                  <a:buChar char="•"/>
                  <a:defRPr sz="1600" kern="12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2057400" indent="-228600" algn="l" defTabSz="914400" rtl="0" eaLnBrk="1" latinLnBrk="0" hangingPunct="1">
                  <a:lnSpc>
                    <a:spcPct val="108000"/>
                  </a:lnSpc>
                  <a:spcBef>
                    <a:spcPts val="500"/>
                  </a:spcBef>
                  <a:buClr>
                    <a:srgbClr val="534C29"/>
                  </a:buClr>
                  <a:buFont typeface="Arial" panose="020B0604020202020204" pitchFamily="34" charset="0"/>
                  <a:buChar char="•"/>
                  <a:defRPr sz="1600" kern="12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spcBef>
                    <a:spcPts val="600"/>
                  </a:spcBef>
                  <a:spcAft>
                    <a:spcPts val="600"/>
                  </a:spcAft>
                  <a:buNone/>
                </a:pPr>
                <a:r>
                  <a:rPr lang="en-GB" dirty="0"/>
                  <a:t>A house is supplied by solar panels that produce 240 V AC, but the building’s appliances operate at 400 V.</a:t>
                </a:r>
              </a:p>
              <a:p>
                <a:pPr marL="0" indent="0">
                  <a:spcBef>
                    <a:spcPts val="600"/>
                  </a:spcBef>
                  <a:spcAft>
                    <a:spcPts val="600"/>
                  </a:spcAft>
                  <a:buNone/>
                </a:pPr>
                <a:r>
                  <a:rPr lang="en-GB" b="1" dirty="0"/>
                  <a:t>(c) </a:t>
                </a:r>
                <a:r>
                  <a:rPr lang="en-GB" dirty="0"/>
                  <a:t>The building requires 12 kW of power. Work out the current on the side of the transformer connected to the house.</a:t>
                </a:r>
              </a:p>
              <a:p>
                <a:pPr marL="0" indent="0">
                  <a:spcBef>
                    <a:spcPts val="600"/>
                  </a:spcBef>
                  <a:spcAft>
                    <a:spcPts val="600"/>
                  </a:spcAft>
                  <a:buNone/>
                </a:pPr>
                <a:br>
                  <a:rPr lang="en-GB" dirty="0">
                    <a:solidFill>
                      <a:schemeClr val="tx1"/>
                    </a:solidFill>
                    <a:ea typeface="Lato" panose="020F0502020204030203" pitchFamily="34" charset="0"/>
                  </a:rPr>
                </a:br>
                <a:r>
                  <a:rPr lang="en-GB" dirty="0">
                    <a:solidFill>
                      <a:schemeClr val="tx1"/>
                    </a:solidFill>
                    <a:ea typeface="Lato" panose="020F0502020204030203" pitchFamily="34" charset="0"/>
                  </a:rPr>
                  <a:t>First, convert 12 kW to W: </a:t>
                </a:r>
                <a14:m>
                  <m:oMath xmlns:m="http://schemas.openxmlformats.org/officeDocument/2006/math">
                    <m:r>
                      <a:rPr lang="en-GB" i="1" dirty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Lato" panose="020F0502020204030203" pitchFamily="34" charset="0"/>
                      </a:rPr>
                      <m:t>12 </m:t>
                    </m:r>
                    <m:r>
                      <m:rPr>
                        <m:sty m:val="p"/>
                      </m:rPr>
                      <a:rPr lang="en-GB" i="0" dirty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Lato" panose="020F0502020204030203" pitchFamily="34" charset="0"/>
                      </a:rPr>
                      <m:t>kW</m:t>
                    </m:r>
                    <m:r>
                      <a:rPr lang="en-GB" i="1" dirty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Lato" panose="020F0502020204030203" pitchFamily="34" charset="0"/>
                      </a:rPr>
                      <m:t>×1000=12 000 </m:t>
                    </m:r>
                    <m:r>
                      <m:rPr>
                        <m:nor/>
                      </m:rPr>
                      <a:rPr lang="en-GB" i="0" dirty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Lato" panose="020F0502020204030203" pitchFamily="34" charset="0"/>
                      </a:rPr>
                      <m:t>W</m:t>
                    </m:r>
                  </m:oMath>
                </a14:m>
                <a:endParaRPr lang="en-US" i="0" dirty="0">
                  <a:solidFill>
                    <a:schemeClr val="tx1"/>
                  </a:solidFill>
                  <a:latin typeface="Cambria Math" panose="02040503050406030204" pitchFamily="18" charset="0"/>
                  <a:ea typeface="Lato" panose="020F0502020204030203" pitchFamily="34" charset="0"/>
                </a:endParaRPr>
              </a:p>
              <a:p>
                <a:pPr marL="0" indent="0">
                  <a:spcBef>
                    <a:spcPts val="600"/>
                  </a:spcBef>
                  <a:spcAft>
                    <a:spcPts val="600"/>
                  </a:spcAft>
                  <a:buNone/>
                </a:pPr>
                <a:r>
                  <a:rPr lang="en-GB" dirty="0">
                    <a:solidFill>
                      <a:schemeClr val="tx1"/>
                    </a:solidFill>
                    <a:ea typeface="Lato" panose="020F0502020204030203" pitchFamily="34" charset="0"/>
                  </a:rPr>
                  <a:t>Then rearrange the power equation to solve for current:</a:t>
                </a:r>
              </a:p>
              <a:p>
                <a:pPr marL="0" indent="0">
                  <a:spcBef>
                    <a:spcPts val="600"/>
                  </a:spcBef>
                  <a:spcAft>
                    <a:spcPts val="600"/>
                  </a:spcAft>
                  <a:buNone/>
                </a:pPr>
                <a14:m>
                  <m:oMathPara xmlns:m="http://schemas.openxmlformats.org/officeDocument/2006/math">
                    <m:oMath>
                      <m:r>
                        <a:rPr lang="en-US" b="0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Lato" panose="020F0502020204030203" pitchFamily="34" charset="0"/>
                        </a:rPr>
                        <m:t>𝐼</m:t>
                      </m:r>
                      <m:r>
                        <a:rPr lang="en-US" b="0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Lato" panose="020F0502020204030203" pitchFamily="34" charset="0"/>
                        </a:rPr>
                        <m:t>=</m:t>
                      </m:r>
                      <m:f>
                        <m:fPr>
                          <m:ctrlPr>
                            <a:rPr lang="en-US" b="0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Lato" panose="020F0502020204030203" pitchFamily="34" charset="0"/>
                            </a:rPr>
                          </m:ctrlPr>
                        </m:fPr>
                        <m:num>
                          <m:r>
                            <a:rPr lang="en-US" b="0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Lato" panose="020F0502020204030203" pitchFamily="34" charset="0"/>
                            </a:rPr>
                            <m:t>𝑃</m:t>
                          </m:r>
                        </m:num>
                        <m:den>
                          <m:r>
                            <a:rPr lang="en-US" b="0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Lato" panose="020F0502020204030203" pitchFamily="34" charset="0"/>
                            </a:rPr>
                            <m:t>𝑉</m:t>
                          </m:r>
                        </m:den>
                      </m:f>
                      <m:r>
                        <a:rPr lang="en-US" b="0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Lato" panose="020F0502020204030203" pitchFamily="34" charset="0"/>
                        </a:rPr>
                        <m:t>=</m:t>
                      </m:r>
                      <m:f>
                        <m:fPr>
                          <m:ctrlPr>
                            <a:rPr lang="en-US" b="0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Lato" panose="020F0502020204030203" pitchFamily="34" charset="0"/>
                            </a:rPr>
                          </m:ctrlPr>
                        </m:fPr>
                        <m:num>
                          <m:r>
                            <a:rPr lang="en-US" b="0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Lato" panose="020F0502020204030203" pitchFamily="34" charset="0"/>
                            </a:rPr>
                            <m:t>12 000 </m:t>
                          </m:r>
                          <m:r>
                            <m:rPr>
                              <m:nor/>
                            </m:rPr>
                            <a:rPr lang="en-US" b="0" i="0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Lato" panose="020F0502020204030203" pitchFamily="34" charset="0"/>
                            </a:rPr>
                            <m:t>W</m:t>
                          </m:r>
                        </m:num>
                        <m:den>
                          <m:r>
                            <a:rPr lang="en-US" b="0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Lato" panose="020F0502020204030203" pitchFamily="34" charset="0"/>
                            </a:rPr>
                            <m:t>400 </m:t>
                          </m:r>
                          <m:r>
                            <m:rPr>
                              <m:nor/>
                            </m:rPr>
                            <a:rPr lang="en-US" b="0" i="0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Lato" panose="020F0502020204030203" pitchFamily="34" charset="0"/>
                            </a:rPr>
                            <m:t>V</m:t>
                          </m:r>
                        </m:den>
                      </m:f>
                      <m:r>
                        <a:rPr lang="en-US" b="0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Lato" panose="020F0502020204030203" pitchFamily="34" charset="0"/>
                        </a:rPr>
                        <m:t>=</m:t>
                      </m:r>
                      <m:r>
                        <a:rPr lang="en-US" b="1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Lato" panose="020F0502020204030203" pitchFamily="34" charset="0"/>
                        </a:rPr>
                        <m:t>𝟑𝟎</m:t>
                      </m:r>
                      <m:r>
                        <m:rPr>
                          <m:nor/>
                        </m:rPr>
                        <a:rPr lang="en-US" b="0" i="0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Lato" panose="020F0502020204030203" pitchFamily="34" charset="0"/>
                        </a:rPr>
                        <m:t> A</m:t>
                      </m:r>
                    </m:oMath>
                  </m:oMathPara>
                </a14:m>
                <a:endParaRPr lang="en-GB" dirty="0">
                  <a:solidFill>
                    <a:schemeClr val="tx1"/>
                  </a:solidFill>
                  <a:ea typeface="Lato" panose="020F0502020204030203" pitchFamily="34" charset="0"/>
                </a:endParaRPr>
              </a:p>
              <a:p>
                <a:pPr marL="0" indent="0">
                  <a:spcBef>
                    <a:spcPts val="600"/>
                  </a:spcBef>
                  <a:spcAft>
                    <a:spcPts val="600"/>
                  </a:spcAft>
                  <a:buNone/>
                </a:pPr>
                <a:endParaRPr lang="en-GB" dirty="0"/>
              </a:p>
              <a:p>
                <a:pPr marL="0" indent="0">
                  <a:spcBef>
                    <a:spcPts val="600"/>
                  </a:spcBef>
                  <a:spcAft>
                    <a:spcPts val="600"/>
                  </a:spcAft>
                  <a:buFont typeface="Arial" panose="020B0604020202020204" pitchFamily="34" charset="0"/>
                  <a:buNone/>
                </a:pPr>
                <a:endParaRPr lang="en-GB" dirty="0"/>
              </a:p>
            </p:txBody>
          </p:sp>
        </mc:Choice>
        <mc:Fallback xmlns="">
          <p:sp>
            <p:nvSpPr>
              <p:cNvPr id="2" name="Content Placeholder 5">
                <a:extLst>
                  <a:ext uri="{FF2B5EF4-FFF2-40B4-BE49-F238E27FC236}">
                    <a16:creationId xmlns:a16="http://schemas.microsoft.com/office/drawing/2014/main" id="{A3BD4530-04D3-0407-BA20-64783A9B96B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8200" y="1584251"/>
                <a:ext cx="9410700" cy="4519369"/>
              </a:xfrm>
              <a:prstGeom prst="rect">
                <a:avLst/>
              </a:prstGeom>
              <a:blipFill>
                <a:blip r:embed="rId3"/>
                <a:stretch>
                  <a:fillRect l="-65" r="-64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Text Placeholder 14">
            <a:extLst>
              <a:ext uri="{FF2B5EF4-FFF2-40B4-BE49-F238E27FC236}">
                <a16:creationId xmlns:a16="http://schemas.microsoft.com/office/drawing/2014/main" id="{98C53EA0-F19B-4898-DC9F-18F6ACAC5A8F}"/>
              </a:ext>
            </a:extLst>
          </p:cNvPr>
          <p:cNvSpPr txBox="1">
            <a:spLocks/>
          </p:cNvSpPr>
          <p:nvPr/>
        </p:nvSpPr>
        <p:spPr>
          <a:xfrm>
            <a:off x="838200" y="6356351"/>
            <a:ext cx="4711700" cy="361950"/>
          </a:xfrm>
          <a:prstGeom prst="rect">
            <a:avLst/>
          </a:prstGeom>
        </p:spPr>
        <p:txBody>
          <a:bodyPr vert="horz" lIns="91440" tIns="45720" rIns="91440" bIns="45720" rtlCol="0">
            <a:normAutofit fontScale="55000" lnSpcReduction="20000"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2800" b="1" kern="1200">
                <a:solidFill>
                  <a:srgbClr val="10283A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2000" kern="120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2000" kern="120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2000" kern="120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2000" kern="120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0" dirty="0"/>
              <a:t>Resource 3: Key mathematical electrical principles</a:t>
            </a:r>
            <a:endParaRPr lang="en-GB" b="0" dirty="0"/>
          </a:p>
        </p:txBody>
      </p:sp>
      <p:sp>
        <p:nvSpPr>
          <p:cNvPr id="4" name="Text Placeholder 5">
            <a:extLst>
              <a:ext uri="{FF2B5EF4-FFF2-40B4-BE49-F238E27FC236}">
                <a16:creationId xmlns:a16="http://schemas.microsoft.com/office/drawing/2014/main" id="{4B10EE62-6659-3080-B658-87F324BA48F5}"/>
              </a:ext>
            </a:extLst>
          </p:cNvPr>
          <p:cNvSpPr txBox="1">
            <a:spLocks/>
          </p:cNvSpPr>
          <p:nvPr/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ED7D31"/>
          </a:solidFill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Exam-style question</a:t>
            </a:r>
          </a:p>
        </p:txBody>
      </p:sp>
    </p:spTree>
    <p:extLst>
      <p:ext uri="{BB962C8B-B14F-4D97-AF65-F5344CB8AC3E}">
        <p14:creationId xmlns:p14="http://schemas.microsoft.com/office/powerpoint/2010/main" val="120830923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6" name="Content Placeholder 5">
                <a:extLst>
                  <a:ext uri="{FF2B5EF4-FFF2-40B4-BE49-F238E27FC236}">
                    <a16:creationId xmlns:a16="http://schemas.microsoft.com/office/drawing/2014/main" id="{965509F4-901C-3661-2A44-9A91B8F23CAA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38199" y="1270523"/>
                <a:ext cx="6044184" cy="4725163"/>
              </a:xfrm>
            </p:spPr>
            <p:txBody>
              <a:bodyPr>
                <a:noAutofit/>
              </a:bodyPr>
              <a:lstStyle/>
              <a:p>
                <a:pPr marL="531813" indent="-531813">
                  <a:spcBef>
                    <a:spcPts val="1200"/>
                  </a:spcBef>
                  <a:spcAft>
                    <a:spcPts val="600"/>
                  </a:spcAft>
                  <a:buNone/>
                  <a:tabLst>
                    <a:tab pos="531813" algn="l"/>
                  </a:tabLst>
                </a:pPr>
                <a:r>
                  <a:rPr lang="en-GB" dirty="0">
                    <a:latin typeface="Arial" panose="020B0604020202020204" pitchFamily="34" charset="0"/>
                    <a:cs typeface="Arial" panose="020B0604020202020204" pitchFamily="34" charset="0"/>
                  </a:rPr>
                  <a:t>The diagram shows a DC electric circuit.</a:t>
                </a:r>
              </a:p>
              <a:p>
                <a:pPr marL="531813" indent="-531813">
                  <a:spcBef>
                    <a:spcPts val="1200"/>
                  </a:spcBef>
                  <a:spcAft>
                    <a:spcPts val="600"/>
                  </a:spcAft>
                  <a:buNone/>
                  <a:tabLst>
                    <a:tab pos="531813" algn="l"/>
                  </a:tabLst>
                </a:pPr>
                <a14:m>
                  <m:oMathPara xmlns:m="http://schemas.openxmlformats.org/officeDocument/2006/math">
                    <m:oMath>
                      <m:r>
                        <a:rPr lang="en-US" i="1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𝑅</m:t>
                      </m:r>
                      <m:r>
                        <a:rPr lang="en-US" i="1" baseline="-25000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1</m:t>
                      </m:r>
                      <m:r>
                        <a:rPr lang="en-GB" i="1" dirty="0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 </m:t>
                      </m:r>
                      <m:r>
                        <a:rPr lang="en-GB" i="1" dirty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 8 </m:t>
                      </m:r>
                      <m:r>
                        <m:rPr>
                          <m:sty m:val="p"/>
                        </m:rPr>
                        <a:rPr lang="en-GB" i="0" dirty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Ω</m:t>
                      </m:r>
                      <m:r>
                        <a:rPr lang="en-US" b="0" i="1" dirty="0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,</m:t>
                      </m:r>
                      <m:r>
                        <a:rPr lang="en-GB" i="1" dirty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	</m:t>
                      </m:r>
                      <m:r>
                        <a:rPr lang="en-US" i="1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𝑅</m:t>
                      </m:r>
                      <m:r>
                        <a:rPr lang="en-US" i="1" baseline="-25000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2</m:t>
                      </m:r>
                      <m:r>
                        <a:rPr lang="en-GB" i="1" dirty="0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 </m:t>
                      </m:r>
                      <m:r>
                        <a:rPr lang="en-GB" i="1" dirty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 16 </m:t>
                      </m:r>
                      <m:r>
                        <m:rPr>
                          <m:sty m:val="p"/>
                        </m:rPr>
                        <a:rPr lang="en-GB" i="0" dirty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Ω</m:t>
                      </m:r>
                      <m:r>
                        <a:rPr lang="en-US" b="0" i="0" dirty="0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,</m:t>
                      </m:r>
                      <m:r>
                        <a:rPr lang="en-GB" i="1" dirty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	</m:t>
                      </m:r>
                      <m:r>
                        <a:rPr lang="en-US" i="1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𝑅</m:t>
                      </m:r>
                      <m:r>
                        <a:rPr lang="en-US" i="1" baseline="-25000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3</m:t>
                      </m:r>
                      <m:r>
                        <a:rPr lang="en-GB" i="1" dirty="0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 = 24 </m:t>
                      </m:r>
                      <m:r>
                        <m:rPr>
                          <m:sty m:val="p"/>
                        </m:rPr>
                        <a:rPr lang="en-GB" i="0" dirty="0" err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Ω</m:t>
                      </m:r>
                    </m:oMath>
                  </m:oMathPara>
                </a14:m>
                <a:endParaRPr lang="en-GB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marL="0" indent="0">
                  <a:spcBef>
                    <a:spcPts val="1200"/>
                  </a:spcBef>
                  <a:spcAft>
                    <a:spcPts val="600"/>
                  </a:spcAft>
                  <a:buNone/>
                  <a:tabLst>
                    <a:tab pos="531813" algn="l"/>
                  </a:tabLst>
                </a:pPr>
                <a:r>
                  <a:rPr lang="en-GB" dirty="0">
                    <a:latin typeface="Arial" panose="020B0604020202020204" pitchFamily="34" charset="0"/>
                    <a:cs typeface="Arial" panose="020B0604020202020204" pitchFamily="34" charset="0"/>
                  </a:rPr>
                  <a:t>A voltage </a:t>
                </a:r>
                <a:r>
                  <a:rPr lang="en-US" i="1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V</a:t>
                </a:r>
                <a:r>
                  <a:rPr lang="en-US" i="1" baseline="-250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1</a:t>
                </a:r>
                <a:r>
                  <a:rPr lang="en-GB" dirty="0">
                    <a:latin typeface="Arial" panose="020B0604020202020204" pitchFamily="34" charset="0"/>
                    <a:cs typeface="Arial" panose="020B0604020202020204" pitchFamily="34" charset="0"/>
                  </a:rPr>
                  <a:t> measurement across </a:t>
                </a:r>
                <a:r>
                  <a:rPr lang="en-US" i="1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R</a:t>
                </a:r>
                <a:r>
                  <a:rPr lang="en-US" i="1" baseline="-250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1</a:t>
                </a:r>
                <a:r>
                  <a:rPr lang="en-GB" dirty="0">
                    <a:latin typeface="Arial" panose="020B0604020202020204" pitchFamily="34" charset="0"/>
                    <a:cs typeface="Arial" panose="020B0604020202020204" pitchFamily="34" charset="0"/>
                  </a:rPr>
                  <a:t> shows a reading of 24 V.</a:t>
                </a:r>
              </a:p>
              <a:p>
                <a:pPr marL="531813" indent="-531813">
                  <a:spcBef>
                    <a:spcPts val="1200"/>
                  </a:spcBef>
                  <a:spcAft>
                    <a:spcPts val="600"/>
                  </a:spcAft>
                  <a:buNone/>
                  <a:tabLst>
                    <a:tab pos="531813" algn="l"/>
                  </a:tabLst>
                </a:pPr>
                <a:r>
                  <a:rPr lang="en-GB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(a)	</a:t>
                </a:r>
                <a:r>
                  <a:rPr lang="en-GB" dirty="0">
                    <a:latin typeface="Arial" panose="020B0604020202020204" pitchFamily="34" charset="0"/>
                    <a:cs typeface="Arial" panose="020B0604020202020204" pitchFamily="34" charset="0"/>
                  </a:rPr>
                  <a:t>Calculate the total circuit current.</a:t>
                </a:r>
              </a:p>
              <a:p>
                <a:pPr marL="531813" indent="-531813">
                  <a:spcBef>
                    <a:spcPts val="1200"/>
                  </a:spcBef>
                  <a:spcAft>
                    <a:spcPts val="600"/>
                  </a:spcAft>
                  <a:buNone/>
                  <a:tabLst>
                    <a:tab pos="531813" algn="l"/>
                  </a:tabLst>
                </a:pPr>
                <a:r>
                  <a:rPr lang="en-GB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(b)	</a:t>
                </a:r>
                <a:r>
                  <a:rPr lang="en-GB" dirty="0">
                    <a:latin typeface="Arial" panose="020B0604020202020204" pitchFamily="34" charset="0"/>
                    <a:cs typeface="Arial" panose="020B0604020202020204" pitchFamily="34" charset="0"/>
                  </a:rPr>
                  <a:t>Find the total resistance of the circuit, and hence calculate the total circuit voltage and the individual voltages across </a:t>
                </a:r>
                <a:r>
                  <a:rPr lang="en-US" i="1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R</a:t>
                </a:r>
                <a:r>
                  <a:rPr lang="en-US" baseline="-250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2</a:t>
                </a:r>
                <a:r>
                  <a:rPr lang="en-GB" dirty="0">
                    <a:latin typeface="Arial" panose="020B0604020202020204" pitchFamily="34" charset="0"/>
                    <a:cs typeface="Arial" panose="020B0604020202020204" pitchFamily="34" charset="0"/>
                  </a:rPr>
                  <a:t> and </a:t>
                </a:r>
                <a:r>
                  <a:rPr lang="en-US" i="1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R</a:t>
                </a:r>
                <a:r>
                  <a:rPr lang="en-US" baseline="-250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3</a:t>
                </a:r>
                <a:r>
                  <a:rPr lang="en-GB" dirty="0">
                    <a:latin typeface="Arial" panose="020B0604020202020204" pitchFamily="34" charset="0"/>
                    <a:cs typeface="Arial" panose="020B0604020202020204" pitchFamily="34" charset="0"/>
                  </a:rPr>
                  <a:t>.</a:t>
                </a:r>
                <a:endParaRPr lang="en-GB" dirty="0">
                  <a:solidFill>
                    <a:schemeClr val="tx1"/>
                  </a:solidFill>
                  <a:effectLst/>
                  <a:ea typeface="Lato" panose="020F0502020204030203" pitchFamily="34" charset="0"/>
                </a:endParaRPr>
              </a:p>
            </p:txBody>
          </p:sp>
        </mc:Choice>
        <mc:Fallback xmlns="">
          <p:sp>
            <p:nvSpPr>
              <p:cNvPr id="6" name="Content Placeholder 5">
                <a:extLst>
                  <a:ext uri="{FF2B5EF4-FFF2-40B4-BE49-F238E27FC236}">
                    <a16:creationId xmlns:a16="http://schemas.microsoft.com/office/drawing/2014/main" id="{965509F4-901C-3661-2A44-9A91B8F23CAA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199" y="1270523"/>
                <a:ext cx="6044184" cy="4725163"/>
              </a:xfr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7" name="Title 4">
            <a:extLst>
              <a:ext uri="{FF2B5EF4-FFF2-40B4-BE49-F238E27FC236}">
                <a16:creationId xmlns:a16="http://schemas.microsoft.com/office/drawing/2014/main" id="{BE50667C-0F99-B2A6-E54B-667FB58BE0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GB" dirty="0"/>
              <a:t>Exam-style question 2</a:t>
            </a:r>
            <a:endParaRPr lang="en-GB" dirty="0">
              <a:solidFill>
                <a:srgbClr val="0070C0"/>
              </a:solidFill>
            </a:endParaRPr>
          </a:p>
        </p:txBody>
      </p:sp>
      <p:sp>
        <p:nvSpPr>
          <p:cNvPr id="5" name="Text Placeholder 14">
            <a:extLst>
              <a:ext uri="{FF2B5EF4-FFF2-40B4-BE49-F238E27FC236}">
                <a16:creationId xmlns:a16="http://schemas.microsoft.com/office/drawing/2014/main" id="{746FCBFF-D347-403F-B9A5-F6A015E9F6CE}"/>
              </a:ext>
            </a:extLst>
          </p:cNvPr>
          <p:cNvSpPr txBox="1">
            <a:spLocks/>
          </p:cNvSpPr>
          <p:nvPr/>
        </p:nvSpPr>
        <p:spPr>
          <a:xfrm>
            <a:off x="838200" y="6356351"/>
            <a:ext cx="4711700" cy="361950"/>
          </a:xfrm>
          <a:prstGeom prst="rect">
            <a:avLst/>
          </a:prstGeom>
        </p:spPr>
        <p:txBody>
          <a:bodyPr vert="horz" lIns="91440" tIns="45720" rIns="91440" bIns="45720" rtlCol="0">
            <a:normAutofit fontScale="55000" lnSpcReduction="20000"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2800" b="1" kern="1200">
                <a:solidFill>
                  <a:srgbClr val="10283A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2000" kern="120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2000" kern="120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2000" kern="120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2000" kern="120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0" dirty="0"/>
              <a:t>Resource 3: Key mathematical electrical principles</a:t>
            </a:r>
            <a:endParaRPr lang="en-GB" b="0" dirty="0"/>
          </a:p>
        </p:txBody>
      </p:sp>
      <p:sp>
        <p:nvSpPr>
          <p:cNvPr id="4" name="Text Placeholder 5">
            <a:extLst>
              <a:ext uri="{FF2B5EF4-FFF2-40B4-BE49-F238E27FC236}">
                <a16:creationId xmlns:a16="http://schemas.microsoft.com/office/drawing/2014/main" id="{D0C0F695-631A-E79C-C23C-654423303915}"/>
              </a:ext>
            </a:extLst>
          </p:cNvPr>
          <p:cNvSpPr txBox="1">
            <a:spLocks/>
          </p:cNvSpPr>
          <p:nvPr/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ED7D31"/>
          </a:solidFill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Exam-style question</a:t>
            </a:r>
          </a:p>
        </p:txBody>
      </p:sp>
      <p:grpSp>
        <p:nvGrpSpPr>
          <p:cNvPr id="61" name="Group 60">
            <a:extLst>
              <a:ext uri="{FF2B5EF4-FFF2-40B4-BE49-F238E27FC236}">
                <a16:creationId xmlns:a16="http://schemas.microsoft.com/office/drawing/2014/main" id="{B5411556-5EBA-AF41-5FE7-F976F9E4ACD4}"/>
              </a:ext>
            </a:extLst>
          </p:cNvPr>
          <p:cNvGrpSpPr/>
          <p:nvPr/>
        </p:nvGrpSpPr>
        <p:grpSpPr>
          <a:xfrm>
            <a:off x="7106571" y="1389490"/>
            <a:ext cx="4317433" cy="3079404"/>
            <a:chOff x="7036367" y="1467294"/>
            <a:chExt cx="4317433" cy="3079404"/>
          </a:xfrm>
        </p:grpSpPr>
        <p:grpSp>
          <p:nvGrpSpPr>
            <p:cNvPr id="123" name="Group 122" descr="Diagram of a series circuit - one continuous loop which features a battery, and three resistors, each attached to a voltmeter.  Next to the first resistor is the following label - R1, and the voltmeter is labelled V1. &#10;Next to the second resistor is the following label - R2, and the voltmeter is labelled V2. Next to the third resistor is the following label - R3, and the voltmeter is labelled V3. &#10;Next to the second resistor is the following label - R3, and the voltmeter is labelled V3. ">
              <a:extLst>
                <a:ext uri="{FF2B5EF4-FFF2-40B4-BE49-F238E27FC236}">
                  <a16:creationId xmlns:a16="http://schemas.microsoft.com/office/drawing/2014/main" id="{121F5353-68BD-7DCD-3551-46ABFA64B388}"/>
                </a:ext>
              </a:extLst>
            </p:cNvPr>
            <p:cNvGrpSpPr/>
            <p:nvPr/>
          </p:nvGrpSpPr>
          <p:grpSpPr>
            <a:xfrm>
              <a:off x="7036367" y="1467294"/>
              <a:ext cx="4317433" cy="3079404"/>
              <a:chOff x="6923314" y="1530008"/>
              <a:chExt cx="4317433" cy="3079404"/>
            </a:xfrm>
          </p:grpSpPr>
          <p:cxnSp>
            <p:nvCxnSpPr>
              <p:cNvPr id="3" name="Straight Connector 2">
                <a:extLst>
                  <a:ext uri="{FF2B5EF4-FFF2-40B4-BE49-F238E27FC236}">
                    <a16:creationId xmlns:a16="http://schemas.microsoft.com/office/drawing/2014/main" id="{8E72A33C-9EBC-2831-9711-5574423509F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934200" y="2359691"/>
                <a:ext cx="469724" cy="0"/>
              </a:xfrm>
              <a:prstGeom prst="line">
                <a:avLst/>
              </a:prstGeom>
              <a:ln w="25400" cap="rnd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Straight Connector 7">
                <a:extLst>
                  <a:ext uri="{FF2B5EF4-FFF2-40B4-BE49-F238E27FC236}">
                    <a16:creationId xmlns:a16="http://schemas.microsoft.com/office/drawing/2014/main" id="{D271B902-8711-0D6E-8DB0-FEE0695C7C1C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923314" y="3877080"/>
                <a:ext cx="1770509" cy="3273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9" name="Group 8">
                <a:extLst>
                  <a:ext uri="{FF2B5EF4-FFF2-40B4-BE49-F238E27FC236}">
                    <a16:creationId xmlns:a16="http://schemas.microsoft.com/office/drawing/2014/main" id="{D48D4DD0-137D-3386-EE0B-20D0B3DB7303}"/>
                  </a:ext>
                </a:extLst>
              </p:cNvPr>
              <p:cNvGrpSpPr/>
              <p:nvPr/>
            </p:nvGrpSpPr>
            <p:grpSpPr>
              <a:xfrm>
                <a:off x="8455763" y="3496080"/>
                <a:ext cx="1263958" cy="635000"/>
                <a:chOff x="2834368" y="2324100"/>
                <a:chExt cx="1263958" cy="635000"/>
              </a:xfrm>
            </p:grpSpPr>
            <p:grpSp>
              <p:nvGrpSpPr>
                <p:cNvPr id="30" name="Group 29">
                  <a:extLst>
                    <a:ext uri="{FF2B5EF4-FFF2-40B4-BE49-F238E27FC236}">
                      <a16:creationId xmlns:a16="http://schemas.microsoft.com/office/drawing/2014/main" id="{DCF8010A-74D9-0EE3-E4CF-E528A6766C55}"/>
                    </a:ext>
                  </a:extLst>
                </p:cNvPr>
                <p:cNvGrpSpPr/>
                <p:nvPr/>
              </p:nvGrpSpPr>
              <p:grpSpPr>
                <a:xfrm>
                  <a:off x="2834368" y="2438400"/>
                  <a:ext cx="1263958" cy="520700"/>
                  <a:chOff x="2834368" y="2438400"/>
                  <a:chExt cx="1263958" cy="520700"/>
                </a:xfrm>
              </p:grpSpPr>
              <p:cxnSp>
                <p:nvCxnSpPr>
                  <p:cNvPr id="33" name="Straight Connector 32">
                    <a:extLst>
                      <a:ext uri="{FF2B5EF4-FFF2-40B4-BE49-F238E27FC236}">
                        <a16:creationId xmlns:a16="http://schemas.microsoft.com/office/drawing/2014/main" id="{403A9512-C493-C800-49F1-3FC1904CCEB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16200000">
                    <a:off x="3099934" y="2439534"/>
                    <a:ext cx="0" cy="531132"/>
                  </a:xfrm>
                  <a:prstGeom prst="line">
                    <a:avLst/>
                  </a:prstGeom>
                  <a:ln w="25400" cap="rnd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4" name="Straight Connector 33">
                    <a:extLst>
                      <a:ext uri="{FF2B5EF4-FFF2-40B4-BE49-F238E27FC236}">
                        <a16:creationId xmlns:a16="http://schemas.microsoft.com/office/drawing/2014/main" id="{14BB9F1A-0F3B-79E5-B45D-47476FB00F4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16200000">
                    <a:off x="3776363" y="2375443"/>
                    <a:ext cx="0" cy="643927"/>
                  </a:xfrm>
                  <a:prstGeom prst="line">
                    <a:avLst/>
                  </a:prstGeom>
                  <a:ln w="25400" cap="rnd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5" name="Straight Connector 34">
                    <a:extLst>
                      <a:ext uri="{FF2B5EF4-FFF2-40B4-BE49-F238E27FC236}">
                        <a16:creationId xmlns:a16="http://schemas.microsoft.com/office/drawing/2014/main" id="{95263B47-0BD9-4006-F0BB-C3F4DF79E305}"/>
                      </a:ext>
                    </a:extLst>
                  </p:cNvPr>
                  <p:cNvCxnSpPr/>
                  <p:nvPr/>
                </p:nvCxnSpPr>
                <p:spPr>
                  <a:xfrm>
                    <a:off x="3365500" y="2438400"/>
                    <a:ext cx="0" cy="520700"/>
                  </a:xfrm>
                  <a:prstGeom prst="line">
                    <a:avLst/>
                  </a:prstGeom>
                  <a:ln w="25400" cap="rnd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6" name="Straight Connector 35">
                    <a:extLst>
                      <a:ext uri="{FF2B5EF4-FFF2-40B4-BE49-F238E27FC236}">
                        <a16:creationId xmlns:a16="http://schemas.microsoft.com/office/drawing/2014/main" id="{3ACEA07F-B934-D816-385B-74BDA3BE589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454400" y="2565614"/>
                    <a:ext cx="0" cy="263585"/>
                  </a:xfrm>
                  <a:prstGeom prst="line">
                    <a:avLst/>
                  </a:prstGeom>
                  <a:ln w="25400" cap="rnd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31" name="TextBox 30">
                  <a:extLst>
                    <a:ext uri="{FF2B5EF4-FFF2-40B4-BE49-F238E27FC236}">
                      <a16:creationId xmlns:a16="http://schemas.microsoft.com/office/drawing/2014/main" id="{F7EE18A2-6BE0-3331-FA16-5C6CD02EB6FD}"/>
                    </a:ext>
                  </a:extLst>
                </p:cNvPr>
                <p:cNvSpPr txBox="1"/>
                <p:nvPr/>
              </p:nvSpPr>
              <p:spPr>
                <a:xfrm>
                  <a:off x="3092558" y="2324100"/>
                  <a:ext cx="300082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dirty="0"/>
                    <a:t>+</a:t>
                  </a:r>
                </a:p>
              </p:txBody>
            </p:sp>
            <p:sp>
              <p:nvSpPr>
                <p:cNvPr id="32" name="TextBox 31">
                  <a:extLst>
                    <a:ext uri="{FF2B5EF4-FFF2-40B4-BE49-F238E27FC236}">
                      <a16:creationId xmlns:a16="http://schemas.microsoft.com/office/drawing/2014/main" id="{99215540-A828-6FD4-92F9-38F842B0F89A}"/>
                    </a:ext>
                  </a:extLst>
                </p:cNvPr>
                <p:cNvSpPr txBox="1"/>
                <p:nvPr/>
              </p:nvSpPr>
              <p:spPr>
                <a:xfrm>
                  <a:off x="3408485" y="2324100"/>
                  <a:ext cx="300082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dirty="0"/>
                    <a:t>–</a:t>
                  </a:r>
                </a:p>
              </p:txBody>
            </p:sp>
          </p:grpSp>
          <p:cxnSp>
            <p:nvCxnSpPr>
              <p:cNvPr id="21" name="Straight Connector 20">
                <a:extLst>
                  <a:ext uri="{FF2B5EF4-FFF2-40B4-BE49-F238E27FC236}">
                    <a16:creationId xmlns:a16="http://schemas.microsoft.com/office/drawing/2014/main" id="{0E73771D-8039-B438-FE6A-5FFD63DB4E17}"/>
                  </a:ext>
                </a:extLst>
              </p:cNvPr>
              <p:cNvCxnSpPr/>
              <p:nvPr/>
            </p:nvCxnSpPr>
            <p:spPr>
              <a:xfrm rot="10800000">
                <a:off x="7376620" y="2359405"/>
                <a:ext cx="319177" cy="0"/>
              </a:xfrm>
              <a:prstGeom prst="line">
                <a:avLst/>
              </a:prstGeom>
              <a:ln w="25400" cap="rnd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2" name="Straight Connector 11">
                <a:extLst>
                  <a:ext uri="{FF2B5EF4-FFF2-40B4-BE49-F238E27FC236}">
                    <a16:creationId xmlns:a16="http://schemas.microsoft.com/office/drawing/2014/main" id="{02079A36-5CF3-EB75-6E5E-DBBB15587E5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1236593" y="2348442"/>
                <a:ext cx="3559" cy="151697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8C4D9147-9941-7074-DADF-9FD7056C030B}"/>
                  </a:ext>
                </a:extLst>
              </p:cNvPr>
              <p:cNvSpPr txBox="1"/>
              <p:nvPr/>
            </p:nvSpPr>
            <p:spPr>
              <a:xfrm>
                <a:off x="8844436" y="4147747"/>
                <a:ext cx="370614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i="1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V</a:t>
                </a:r>
              </a:p>
            </p:txBody>
          </p:sp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5CD79EF5-12B0-3339-8667-242517764A36}"/>
                  </a:ext>
                </a:extLst>
              </p:cNvPr>
              <p:cNvSpPr txBox="1"/>
              <p:nvPr/>
            </p:nvSpPr>
            <p:spPr>
              <a:xfrm>
                <a:off x="7763502" y="2599879"/>
                <a:ext cx="489236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i="1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R</a:t>
                </a:r>
                <a:r>
                  <a:rPr lang="en-US" sz="2400" baseline="-250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1</a:t>
                </a:r>
                <a:endParaRPr lang="en-US" sz="2400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  <p:grpSp>
            <p:nvGrpSpPr>
              <p:cNvPr id="63" name="Group 62">
                <a:extLst>
                  <a:ext uri="{FF2B5EF4-FFF2-40B4-BE49-F238E27FC236}">
                    <a16:creationId xmlns:a16="http://schemas.microsoft.com/office/drawing/2014/main" id="{34CF7684-5EF8-EEED-32C7-6519C0CE08DB}"/>
                  </a:ext>
                </a:extLst>
              </p:cNvPr>
              <p:cNvGrpSpPr/>
              <p:nvPr/>
            </p:nvGrpSpPr>
            <p:grpSpPr>
              <a:xfrm>
                <a:off x="7492411" y="1541989"/>
                <a:ext cx="963352" cy="830771"/>
                <a:chOff x="7874780" y="1426411"/>
                <a:chExt cx="963352" cy="830771"/>
              </a:xfrm>
            </p:grpSpPr>
            <p:cxnSp>
              <p:nvCxnSpPr>
                <p:cNvPr id="47" name="Straight Connector 46">
                  <a:extLst>
                    <a:ext uri="{FF2B5EF4-FFF2-40B4-BE49-F238E27FC236}">
                      <a16:creationId xmlns:a16="http://schemas.microsoft.com/office/drawing/2014/main" id="{BB05045C-E08E-D0D8-2565-33BF1190D83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7874780" y="1663082"/>
                  <a:ext cx="0" cy="594100"/>
                </a:xfrm>
                <a:prstGeom prst="line">
                  <a:avLst/>
                </a:prstGeom>
                <a:ln w="25400" cap="rnd">
                  <a:solidFill>
                    <a:schemeClr val="tx1"/>
                  </a:solidFill>
                  <a:headEnd type="triangle"/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50" name="Oval 49">
                  <a:extLst>
                    <a:ext uri="{FF2B5EF4-FFF2-40B4-BE49-F238E27FC236}">
                      <a16:creationId xmlns:a16="http://schemas.microsoft.com/office/drawing/2014/main" id="{7517EB12-4133-9525-444D-F8480EBA3452}"/>
                    </a:ext>
                  </a:extLst>
                </p:cNvPr>
                <p:cNvSpPr/>
                <p:nvPr/>
              </p:nvSpPr>
              <p:spPr>
                <a:xfrm>
                  <a:off x="8118391" y="1426411"/>
                  <a:ext cx="476766" cy="476766"/>
                </a:xfrm>
                <a:prstGeom prst="ellipse">
                  <a:avLst/>
                </a:prstGeom>
                <a:noFill/>
                <a:ln w="25400"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cxnSp>
              <p:nvCxnSpPr>
                <p:cNvPr id="51" name="Straight Connector 50">
                  <a:extLst>
                    <a:ext uri="{FF2B5EF4-FFF2-40B4-BE49-F238E27FC236}">
                      <a16:creationId xmlns:a16="http://schemas.microsoft.com/office/drawing/2014/main" id="{497791F5-1FF3-B669-2A3D-89C3B087A06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7881914" y="1656571"/>
                  <a:ext cx="236477" cy="0"/>
                </a:xfrm>
                <a:prstGeom prst="line">
                  <a:avLst/>
                </a:prstGeom>
                <a:ln w="25400" cap="rnd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5" name="Straight Connector 54">
                  <a:extLst>
                    <a:ext uri="{FF2B5EF4-FFF2-40B4-BE49-F238E27FC236}">
                      <a16:creationId xmlns:a16="http://schemas.microsoft.com/office/drawing/2014/main" id="{66F2D9B5-77A8-C994-5BBD-E45B00DB578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8838132" y="1663081"/>
                  <a:ext cx="0" cy="592415"/>
                </a:xfrm>
                <a:prstGeom prst="line">
                  <a:avLst/>
                </a:prstGeom>
                <a:ln w="25400" cap="rnd">
                  <a:solidFill>
                    <a:schemeClr val="tx1"/>
                  </a:solidFill>
                  <a:headEnd type="triangle"/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6" name="Straight Connector 55">
                  <a:extLst>
                    <a:ext uri="{FF2B5EF4-FFF2-40B4-BE49-F238E27FC236}">
                      <a16:creationId xmlns:a16="http://schemas.microsoft.com/office/drawing/2014/main" id="{AE981565-921D-46D6-EF00-F2A88AFE07C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597903" y="1663081"/>
                  <a:ext cx="236477" cy="0"/>
                </a:xfrm>
                <a:prstGeom prst="line">
                  <a:avLst/>
                </a:prstGeom>
                <a:ln w="25400" cap="rnd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57" name="TextBox 56">
                  <a:extLst>
                    <a:ext uri="{FF2B5EF4-FFF2-40B4-BE49-F238E27FC236}">
                      <a16:creationId xmlns:a16="http://schemas.microsoft.com/office/drawing/2014/main" id="{39586E39-399F-FF31-E81F-D2F15B5D9038}"/>
                    </a:ext>
                  </a:extLst>
                </p:cNvPr>
                <p:cNvSpPr txBox="1"/>
                <p:nvPr/>
              </p:nvSpPr>
              <p:spPr>
                <a:xfrm>
                  <a:off x="8085898" y="1441226"/>
                  <a:ext cx="484428" cy="4616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2400" i="1" dirty="0"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V</a:t>
                  </a:r>
                  <a:r>
                    <a:rPr lang="en-US" sz="2400" baseline="-25000" dirty="0"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1</a:t>
                  </a:r>
                  <a:endParaRPr lang="en-US" sz="2400" dirty="0">
                    <a:latin typeface="Cambria Math" panose="02040503050406030204" pitchFamily="18" charset="0"/>
                    <a:ea typeface="Cambria Math" panose="02040503050406030204" pitchFamily="18" charset="0"/>
                  </a:endParaRPr>
                </a:p>
              </p:txBody>
            </p:sp>
          </p:grpSp>
          <p:sp>
            <p:nvSpPr>
              <p:cNvPr id="84" name="TextBox 83">
                <a:extLst>
                  <a:ext uri="{FF2B5EF4-FFF2-40B4-BE49-F238E27FC236}">
                    <a16:creationId xmlns:a16="http://schemas.microsoft.com/office/drawing/2014/main" id="{35896ED2-26A8-3F2C-AD56-1C81C682A189}"/>
                  </a:ext>
                </a:extLst>
              </p:cNvPr>
              <p:cNvSpPr txBox="1"/>
              <p:nvPr/>
            </p:nvSpPr>
            <p:spPr>
              <a:xfrm>
                <a:off x="8921117" y="2598136"/>
                <a:ext cx="489236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i="1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R</a:t>
                </a:r>
                <a:r>
                  <a:rPr lang="en-US" sz="2400" baseline="-250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2</a:t>
                </a:r>
                <a:endParaRPr lang="en-US" sz="2400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  <p:sp>
            <p:nvSpPr>
              <p:cNvPr id="96" name="TextBox 95">
                <a:extLst>
                  <a:ext uri="{FF2B5EF4-FFF2-40B4-BE49-F238E27FC236}">
                    <a16:creationId xmlns:a16="http://schemas.microsoft.com/office/drawing/2014/main" id="{E2918E40-E193-8B1F-5960-C9F68E31DF0C}"/>
                  </a:ext>
                </a:extLst>
              </p:cNvPr>
              <p:cNvSpPr txBox="1"/>
              <p:nvPr/>
            </p:nvSpPr>
            <p:spPr>
              <a:xfrm>
                <a:off x="10153683" y="2598136"/>
                <a:ext cx="489236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i="1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R</a:t>
                </a:r>
                <a:r>
                  <a:rPr lang="en-US" sz="2400" baseline="-250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3</a:t>
                </a:r>
                <a:endParaRPr lang="en-US" sz="2400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  <p:cxnSp>
            <p:nvCxnSpPr>
              <p:cNvPr id="97" name="Straight Connector 96">
                <a:extLst>
                  <a:ext uri="{FF2B5EF4-FFF2-40B4-BE49-F238E27FC236}">
                    <a16:creationId xmlns:a16="http://schemas.microsoft.com/office/drawing/2014/main" id="{FDC952CB-D0B4-2CE3-BD75-9E38E1E88DA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927189" y="2348442"/>
                <a:ext cx="8950" cy="1548214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3" name="Straight Connector 102">
                <a:extLst>
                  <a:ext uri="{FF2B5EF4-FFF2-40B4-BE49-F238E27FC236}">
                    <a16:creationId xmlns:a16="http://schemas.microsoft.com/office/drawing/2014/main" id="{BFD9CF09-E7E1-70ED-25C1-7BAECA55518E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9470238" y="3861799"/>
                <a:ext cx="1770509" cy="3273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6" name="Straight Connector 105">
                <a:extLst>
                  <a:ext uri="{FF2B5EF4-FFF2-40B4-BE49-F238E27FC236}">
                    <a16:creationId xmlns:a16="http://schemas.microsoft.com/office/drawing/2014/main" id="{014B887A-AA15-3F8B-EA09-B272E053C85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765822" y="2360780"/>
                <a:ext cx="469724" cy="0"/>
              </a:xfrm>
              <a:prstGeom prst="line">
                <a:avLst/>
              </a:prstGeom>
              <a:ln w="25400" cap="rnd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09" name="Group 108">
                <a:extLst>
                  <a:ext uri="{FF2B5EF4-FFF2-40B4-BE49-F238E27FC236}">
                    <a16:creationId xmlns:a16="http://schemas.microsoft.com/office/drawing/2014/main" id="{D335682E-1333-0156-8FF5-A370C6F4B891}"/>
                  </a:ext>
                </a:extLst>
              </p:cNvPr>
              <p:cNvGrpSpPr/>
              <p:nvPr/>
            </p:nvGrpSpPr>
            <p:grpSpPr>
              <a:xfrm>
                <a:off x="8633318" y="1536242"/>
                <a:ext cx="963352" cy="830771"/>
                <a:chOff x="7874780" y="1426411"/>
                <a:chExt cx="963352" cy="830771"/>
              </a:xfrm>
            </p:grpSpPr>
            <p:cxnSp>
              <p:nvCxnSpPr>
                <p:cNvPr id="110" name="Straight Connector 109">
                  <a:extLst>
                    <a:ext uri="{FF2B5EF4-FFF2-40B4-BE49-F238E27FC236}">
                      <a16:creationId xmlns:a16="http://schemas.microsoft.com/office/drawing/2014/main" id="{0621A148-9E0D-6422-0625-F11E488CFE1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7874780" y="1663082"/>
                  <a:ext cx="0" cy="594100"/>
                </a:xfrm>
                <a:prstGeom prst="line">
                  <a:avLst/>
                </a:prstGeom>
                <a:ln w="25400" cap="rnd">
                  <a:solidFill>
                    <a:schemeClr val="tx1"/>
                  </a:solidFill>
                  <a:headEnd type="triangle"/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11" name="Oval 110">
                  <a:extLst>
                    <a:ext uri="{FF2B5EF4-FFF2-40B4-BE49-F238E27FC236}">
                      <a16:creationId xmlns:a16="http://schemas.microsoft.com/office/drawing/2014/main" id="{06B5B90D-1177-B07F-F769-9687A028FE02}"/>
                    </a:ext>
                  </a:extLst>
                </p:cNvPr>
                <p:cNvSpPr/>
                <p:nvPr/>
              </p:nvSpPr>
              <p:spPr>
                <a:xfrm>
                  <a:off x="8118391" y="1426411"/>
                  <a:ext cx="476766" cy="476766"/>
                </a:xfrm>
                <a:prstGeom prst="ellipse">
                  <a:avLst/>
                </a:prstGeom>
                <a:noFill/>
                <a:ln w="25400"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cxnSp>
              <p:nvCxnSpPr>
                <p:cNvPr id="112" name="Straight Connector 111">
                  <a:extLst>
                    <a:ext uri="{FF2B5EF4-FFF2-40B4-BE49-F238E27FC236}">
                      <a16:creationId xmlns:a16="http://schemas.microsoft.com/office/drawing/2014/main" id="{C8436564-44A2-FDD7-4FBC-90C68CCDC42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7881914" y="1656571"/>
                  <a:ext cx="236477" cy="0"/>
                </a:xfrm>
                <a:prstGeom prst="line">
                  <a:avLst/>
                </a:prstGeom>
                <a:ln w="25400" cap="rnd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3" name="Straight Connector 112">
                  <a:extLst>
                    <a:ext uri="{FF2B5EF4-FFF2-40B4-BE49-F238E27FC236}">
                      <a16:creationId xmlns:a16="http://schemas.microsoft.com/office/drawing/2014/main" id="{D7F65B05-906C-88F6-4F2A-A025EFC13B0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8838132" y="1663081"/>
                  <a:ext cx="0" cy="592415"/>
                </a:xfrm>
                <a:prstGeom prst="line">
                  <a:avLst/>
                </a:prstGeom>
                <a:ln w="25400" cap="rnd">
                  <a:solidFill>
                    <a:schemeClr val="tx1"/>
                  </a:solidFill>
                  <a:headEnd type="triangle"/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4" name="Straight Connector 113">
                  <a:extLst>
                    <a:ext uri="{FF2B5EF4-FFF2-40B4-BE49-F238E27FC236}">
                      <a16:creationId xmlns:a16="http://schemas.microsoft.com/office/drawing/2014/main" id="{BF0D4931-AF2B-9FA5-8136-F1896B0F970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597903" y="1663081"/>
                  <a:ext cx="236477" cy="0"/>
                </a:xfrm>
                <a:prstGeom prst="line">
                  <a:avLst/>
                </a:prstGeom>
                <a:ln w="25400" cap="rnd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15" name="TextBox 114">
                  <a:extLst>
                    <a:ext uri="{FF2B5EF4-FFF2-40B4-BE49-F238E27FC236}">
                      <a16:creationId xmlns:a16="http://schemas.microsoft.com/office/drawing/2014/main" id="{1EE536A3-0782-2758-B887-AEBDFC64CB30}"/>
                    </a:ext>
                  </a:extLst>
                </p:cNvPr>
                <p:cNvSpPr txBox="1"/>
                <p:nvPr/>
              </p:nvSpPr>
              <p:spPr>
                <a:xfrm>
                  <a:off x="8085898" y="1441226"/>
                  <a:ext cx="484428" cy="4616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2400" i="1" dirty="0"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V</a:t>
                  </a:r>
                  <a:r>
                    <a:rPr lang="en-US" sz="2400" baseline="-25000" dirty="0"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2</a:t>
                  </a:r>
                  <a:endParaRPr lang="en-US" sz="2400" dirty="0">
                    <a:latin typeface="Cambria Math" panose="02040503050406030204" pitchFamily="18" charset="0"/>
                    <a:ea typeface="Cambria Math" panose="02040503050406030204" pitchFamily="18" charset="0"/>
                  </a:endParaRPr>
                </a:p>
              </p:txBody>
            </p:sp>
          </p:grpSp>
          <p:grpSp>
            <p:nvGrpSpPr>
              <p:cNvPr id="116" name="Group 115">
                <a:extLst>
                  <a:ext uri="{FF2B5EF4-FFF2-40B4-BE49-F238E27FC236}">
                    <a16:creationId xmlns:a16="http://schemas.microsoft.com/office/drawing/2014/main" id="{654FAFC4-6B9E-5CE4-6D05-DFB91D2BF7C8}"/>
                  </a:ext>
                </a:extLst>
              </p:cNvPr>
              <p:cNvGrpSpPr/>
              <p:nvPr/>
            </p:nvGrpSpPr>
            <p:grpSpPr>
              <a:xfrm>
                <a:off x="9889206" y="1530008"/>
                <a:ext cx="963352" cy="830771"/>
                <a:chOff x="7874780" y="1426411"/>
                <a:chExt cx="963352" cy="830771"/>
              </a:xfrm>
            </p:grpSpPr>
            <p:cxnSp>
              <p:nvCxnSpPr>
                <p:cNvPr id="117" name="Straight Connector 116">
                  <a:extLst>
                    <a:ext uri="{FF2B5EF4-FFF2-40B4-BE49-F238E27FC236}">
                      <a16:creationId xmlns:a16="http://schemas.microsoft.com/office/drawing/2014/main" id="{DA28A11F-8E4E-CBAA-2D9D-6E813E046F0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7874780" y="1663082"/>
                  <a:ext cx="0" cy="594100"/>
                </a:xfrm>
                <a:prstGeom prst="line">
                  <a:avLst/>
                </a:prstGeom>
                <a:ln w="25400" cap="rnd">
                  <a:solidFill>
                    <a:schemeClr val="tx1"/>
                  </a:solidFill>
                  <a:headEnd type="triangle"/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18" name="Oval 117">
                  <a:extLst>
                    <a:ext uri="{FF2B5EF4-FFF2-40B4-BE49-F238E27FC236}">
                      <a16:creationId xmlns:a16="http://schemas.microsoft.com/office/drawing/2014/main" id="{EC081B19-A4AA-C66F-4BDF-0D8C0661FC5F}"/>
                    </a:ext>
                  </a:extLst>
                </p:cNvPr>
                <p:cNvSpPr/>
                <p:nvPr/>
              </p:nvSpPr>
              <p:spPr>
                <a:xfrm>
                  <a:off x="8118391" y="1426411"/>
                  <a:ext cx="476766" cy="476766"/>
                </a:xfrm>
                <a:prstGeom prst="ellipse">
                  <a:avLst/>
                </a:prstGeom>
                <a:noFill/>
                <a:ln w="25400"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cxnSp>
              <p:nvCxnSpPr>
                <p:cNvPr id="119" name="Straight Connector 118">
                  <a:extLst>
                    <a:ext uri="{FF2B5EF4-FFF2-40B4-BE49-F238E27FC236}">
                      <a16:creationId xmlns:a16="http://schemas.microsoft.com/office/drawing/2014/main" id="{BCD35F30-3B6F-34A9-C19D-64B17D750E2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7881914" y="1656571"/>
                  <a:ext cx="236477" cy="0"/>
                </a:xfrm>
                <a:prstGeom prst="line">
                  <a:avLst/>
                </a:prstGeom>
                <a:ln w="25400" cap="rnd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0" name="Straight Connector 119">
                  <a:extLst>
                    <a:ext uri="{FF2B5EF4-FFF2-40B4-BE49-F238E27FC236}">
                      <a16:creationId xmlns:a16="http://schemas.microsoft.com/office/drawing/2014/main" id="{7921CBA5-FE15-E85C-516D-A453CBB6AED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8838132" y="1663081"/>
                  <a:ext cx="0" cy="592415"/>
                </a:xfrm>
                <a:prstGeom prst="line">
                  <a:avLst/>
                </a:prstGeom>
                <a:ln w="25400" cap="rnd">
                  <a:solidFill>
                    <a:schemeClr val="tx1"/>
                  </a:solidFill>
                  <a:headEnd type="triangle"/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1" name="Straight Connector 120">
                  <a:extLst>
                    <a:ext uri="{FF2B5EF4-FFF2-40B4-BE49-F238E27FC236}">
                      <a16:creationId xmlns:a16="http://schemas.microsoft.com/office/drawing/2014/main" id="{6FFE3EE3-6078-46C7-66CD-F320242DBE3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597903" y="1663081"/>
                  <a:ext cx="236477" cy="0"/>
                </a:xfrm>
                <a:prstGeom prst="line">
                  <a:avLst/>
                </a:prstGeom>
                <a:ln w="25400" cap="rnd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22" name="TextBox 121">
                  <a:extLst>
                    <a:ext uri="{FF2B5EF4-FFF2-40B4-BE49-F238E27FC236}">
                      <a16:creationId xmlns:a16="http://schemas.microsoft.com/office/drawing/2014/main" id="{2B647EA4-C2FC-00F5-A01C-50324F40B129}"/>
                    </a:ext>
                  </a:extLst>
                </p:cNvPr>
                <p:cNvSpPr txBox="1"/>
                <p:nvPr/>
              </p:nvSpPr>
              <p:spPr>
                <a:xfrm>
                  <a:off x="8085898" y="1441226"/>
                  <a:ext cx="484428" cy="4616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2400" i="1" dirty="0"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V</a:t>
                  </a:r>
                  <a:r>
                    <a:rPr lang="en-US" sz="2400" baseline="-25000" dirty="0"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3</a:t>
                  </a:r>
                  <a:endParaRPr lang="en-US" sz="2400" dirty="0">
                    <a:latin typeface="Cambria Math" panose="02040503050406030204" pitchFamily="18" charset="0"/>
                    <a:ea typeface="Cambria Math" panose="02040503050406030204" pitchFamily="18" charset="0"/>
                  </a:endParaRPr>
                </a:p>
              </p:txBody>
            </p:sp>
          </p:grpSp>
        </p:grp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2ACB7F64-6D26-DE7B-21BF-87C4CDF88EF2}"/>
                </a:ext>
              </a:extLst>
            </p:cNvPr>
            <p:cNvGrpSpPr/>
            <p:nvPr/>
          </p:nvGrpSpPr>
          <p:grpSpPr>
            <a:xfrm>
              <a:off x="7660554" y="2181760"/>
              <a:ext cx="1092951" cy="215232"/>
              <a:chOff x="3295685" y="2171587"/>
              <a:chExt cx="1394890" cy="288985"/>
            </a:xfrm>
          </p:grpSpPr>
          <p:grpSp>
            <p:nvGrpSpPr>
              <p:cNvPr id="7" name="Group 6" descr="Circuit diagram symbol for a resistor, shown as a continuous vertical zig-zag line with two horizontal connecting leads">
                <a:extLst>
                  <a:ext uri="{FF2B5EF4-FFF2-40B4-BE49-F238E27FC236}">
                    <a16:creationId xmlns:a16="http://schemas.microsoft.com/office/drawing/2014/main" id="{1E4A708A-B0EA-11DD-1A2B-E43C56EDE4E2}"/>
                  </a:ext>
                </a:extLst>
              </p:cNvPr>
              <p:cNvGrpSpPr/>
              <p:nvPr/>
            </p:nvGrpSpPr>
            <p:grpSpPr>
              <a:xfrm>
                <a:off x="3295685" y="2171587"/>
                <a:ext cx="888023" cy="288985"/>
                <a:chOff x="6757665" y="2186795"/>
                <a:chExt cx="888023" cy="288985"/>
              </a:xfrm>
            </p:grpSpPr>
            <p:cxnSp>
              <p:nvCxnSpPr>
                <p:cNvPr id="13" name="Straight Connector 12">
                  <a:extLst>
                    <a:ext uri="{FF2B5EF4-FFF2-40B4-BE49-F238E27FC236}">
                      <a16:creationId xmlns:a16="http://schemas.microsoft.com/office/drawing/2014/main" id="{A156CAE6-AFC4-E7A9-FEE7-DF289B48F7D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7645688" y="2195422"/>
                  <a:ext cx="0" cy="280358"/>
                </a:xfrm>
                <a:prstGeom prst="line">
                  <a:avLst/>
                </a:prstGeom>
                <a:ln w="25400" cap="rnd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15" name="Straight Connector 14">
                  <a:extLst>
                    <a:ext uri="{FF2B5EF4-FFF2-40B4-BE49-F238E27FC236}">
                      <a16:creationId xmlns:a16="http://schemas.microsoft.com/office/drawing/2014/main" id="{D5C43EC4-D08B-97E4-DCA0-34519A2DC0D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7076842" y="2475780"/>
                  <a:ext cx="565349" cy="0"/>
                </a:xfrm>
                <a:prstGeom prst="line">
                  <a:avLst/>
                </a:prstGeom>
                <a:ln w="25400" cap="rnd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16" name="Straight Connector 15">
                  <a:extLst>
                    <a:ext uri="{FF2B5EF4-FFF2-40B4-BE49-F238E27FC236}">
                      <a16:creationId xmlns:a16="http://schemas.microsoft.com/office/drawing/2014/main" id="{A5734304-E72E-C39D-0161-7B97424BE22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7076842" y="2186795"/>
                  <a:ext cx="565349" cy="0"/>
                </a:xfrm>
                <a:prstGeom prst="line">
                  <a:avLst/>
                </a:prstGeom>
                <a:ln w="25400" cap="rnd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18" name="Straight Connector 17">
                  <a:extLst>
                    <a:ext uri="{FF2B5EF4-FFF2-40B4-BE49-F238E27FC236}">
                      <a16:creationId xmlns:a16="http://schemas.microsoft.com/office/drawing/2014/main" id="{89F31C50-5BEE-D77D-3AD9-1F0476CC744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7076842" y="2191108"/>
                  <a:ext cx="0" cy="284672"/>
                </a:xfrm>
                <a:prstGeom prst="line">
                  <a:avLst/>
                </a:prstGeom>
                <a:ln w="25400" cap="rnd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19" name="Straight Connector 18">
                  <a:extLst>
                    <a:ext uri="{FF2B5EF4-FFF2-40B4-BE49-F238E27FC236}">
                      <a16:creationId xmlns:a16="http://schemas.microsoft.com/office/drawing/2014/main" id="{401B55BE-6B87-C5EE-4C51-FA0F64577B2E}"/>
                    </a:ext>
                  </a:extLst>
                </p:cNvPr>
                <p:cNvCxnSpPr/>
                <p:nvPr/>
              </p:nvCxnSpPr>
              <p:spPr>
                <a:xfrm>
                  <a:off x="6757665" y="2342072"/>
                  <a:ext cx="319177" cy="0"/>
                </a:xfrm>
                <a:prstGeom prst="line">
                  <a:avLst/>
                </a:prstGeom>
                <a:ln w="25400" cap="rnd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11" name="Straight Connector 10">
                <a:extLst>
                  <a:ext uri="{FF2B5EF4-FFF2-40B4-BE49-F238E27FC236}">
                    <a16:creationId xmlns:a16="http://schemas.microsoft.com/office/drawing/2014/main" id="{EF787141-4F80-947A-F5A5-DB6ABDE8919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198937" y="2327805"/>
                <a:ext cx="491638" cy="0"/>
              </a:xfrm>
              <a:prstGeom prst="line">
                <a:avLst/>
              </a:prstGeom>
              <a:ln w="25400" cap="rnd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37" name="Group 36">
              <a:extLst>
                <a:ext uri="{FF2B5EF4-FFF2-40B4-BE49-F238E27FC236}">
                  <a16:creationId xmlns:a16="http://schemas.microsoft.com/office/drawing/2014/main" id="{01425919-4908-7459-6C72-96AB51457C4E}"/>
                </a:ext>
              </a:extLst>
            </p:cNvPr>
            <p:cNvGrpSpPr/>
            <p:nvPr/>
          </p:nvGrpSpPr>
          <p:grpSpPr>
            <a:xfrm>
              <a:off x="8743736" y="2183417"/>
              <a:ext cx="1278152" cy="215232"/>
              <a:chOff x="3295685" y="2171587"/>
              <a:chExt cx="1631255" cy="288985"/>
            </a:xfrm>
          </p:grpSpPr>
          <p:grpSp>
            <p:nvGrpSpPr>
              <p:cNvPr id="38" name="Group 37" descr="Circuit diagram symbol for a resistor, shown as a continuous vertical zig-zag line with two horizontal connecting leads">
                <a:extLst>
                  <a:ext uri="{FF2B5EF4-FFF2-40B4-BE49-F238E27FC236}">
                    <a16:creationId xmlns:a16="http://schemas.microsoft.com/office/drawing/2014/main" id="{287CEC7A-F877-35DD-0787-7540C9FB1402}"/>
                  </a:ext>
                </a:extLst>
              </p:cNvPr>
              <p:cNvGrpSpPr/>
              <p:nvPr/>
            </p:nvGrpSpPr>
            <p:grpSpPr>
              <a:xfrm>
                <a:off x="3295685" y="2171587"/>
                <a:ext cx="888023" cy="288985"/>
                <a:chOff x="6757665" y="2186795"/>
                <a:chExt cx="888023" cy="288985"/>
              </a:xfrm>
            </p:grpSpPr>
            <p:cxnSp>
              <p:nvCxnSpPr>
                <p:cNvPr id="40" name="Straight Connector 39">
                  <a:extLst>
                    <a:ext uri="{FF2B5EF4-FFF2-40B4-BE49-F238E27FC236}">
                      <a16:creationId xmlns:a16="http://schemas.microsoft.com/office/drawing/2014/main" id="{5FA97728-E7AF-F4A4-03A9-C4216F16205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7645688" y="2195422"/>
                  <a:ext cx="0" cy="280358"/>
                </a:xfrm>
                <a:prstGeom prst="line">
                  <a:avLst/>
                </a:prstGeom>
                <a:ln w="25400" cap="rnd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41" name="Straight Connector 40">
                  <a:extLst>
                    <a:ext uri="{FF2B5EF4-FFF2-40B4-BE49-F238E27FC236}">
                      <a16:creationId xmlns:a16="http://schemas.microsoft.com/office/drawing/2014/main" id="{A71C9B9F-5D0D-22B9-A461-4657E95FFAD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7076842" y="2475780"/>
                  <a:ext cx="565349" cy="0"/>
                </a:xfrm>
                <a:prstGeom prst="line">
                  <a:avLst/>
                </a:prstGeom>
                <a:ln w="25400" cap="rnd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42" name="Straight Connector 41">
                  <a:extLst>
                    <a:ext uri="{FF2B5EF4-FFF2-40B4-BE49-F238E27FC236}">
                      <a16:creationId xmlns:a16="http://schemas.microsoft.com/office/drawing/2014/main" id="{1113E1D2-AD04-D8A5-56A0-0F62064D652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7076842" y="2186795"/>
                  <a:ext cx="565349" cy="0"/>
                </a:xfrm>
                <a:prstGeom prst="line">
                  <a:avLst/>
                </a:prstGeom>
                <a:ln w="25400" cap="rnd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43" name="Straight Connector 42">
                  <a:extLst>
                    <a:ext uri="{FF2B5EF4-FFF2-40B4-BE49-F238E27FC236}">
                      <a16:creationId xmlns:a16="http://schemas.microsoft.com/office/drawing/2014/main" id="{5DFC5736-4173-4572-799C-FA29F39D5C5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7076842" y="2191108"/>
                  <a:ext cx="0" cy="284672"/>
                </a:xfrm>
                <a:prstGeom prst="line">
                  <a:avLst/>
                </a:prstGeom>
                <a:ln w="25400" cap="rnd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44" name="Straight Connector 43">
                  <a:extLst>
                    <a:ext uri="{FF2B5EF4-FFF2-40B4-BE49-F238E27FC236}">
                      <a16:creationId xmlns:a16="http://schemas.microsoft.com/office/drawing/2014/main" id="{0475914F-2FAF-CE2F-C025-78C1CFB96D47}"/>
                    </a:ext>
                  </a:extLst>
                </p:cNvPr>
                <p:cNvCxnSpPr/>
                <p:nvPr/>
              </p:nvCxnSpPr>
              <p:spPr>
                <a:xfrm>
                  <a:off x="6757665" y="2342072"/>
                  <a:ext cx="319177" cy="0"/>
                </a:xfrm>
                <a:prstGeom prst="line">
                  <a:avLst/>
                </a:prstGeom>
                <a:ln w="25400" cap="rnd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39" name="Straight Connector 38">
                <a:extLst>
                  <a:ext uri="{FF2B5EF4-FFF2-40B4-BE49-F238E27FC236}">
                    <a16:creationId xmlns:a16="http://schemas.microsoft.com/office/drawing/2014/main" id="{953F4FE9-EAAC-1C9E-8FF9-CC028D3AED6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198937" y="2327805"/>
                <a:ext cx="728003" cy="0"/>
              </a:xfrm>
              <a:prstGeom prst="line">
                <a:avLst/>
              </a:prstGeom>
              <a:ln w="25400" cap="rnd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45" name="Group 44">
              <a:extLst>
                <a:ext uri="{FF2B5EF4-FFF2-40B4-BE49-F238E27FC236}">
                  <a16:creationId xmlns:a16="http://schemas.microsoft.com/office/drawing/2014/main" id="{6D248D2F-9FA7-81C4-4A4F-84FA781B0F37}"/>
                </a:ext>
              </a:extLst>
            </p:cNvPr>
            <p:cNvGrpSpPr/>
            <p:nvPr/>
          </p:nvGrpSpPr>
          <p:grpSpPr>
            <a:xfrm>
              <a:off x="10000310" y="2182860"/>
              <a:ext cx="957821" cy="215232"/>
              <a:chOff x="3295685" y="2171587"/>
              <a:chExt cx="1222429" cy="288985"/>
            </a:xfrm>
          </p:grpSpPr>
          <p:grpSp>
            <p:nvGrpSpPr>
              <p:cNvPr id="46" name="Group 45" descr="Circuit diagram symbol for a resistor, shown as a continuous vertical zig-zag line with two horizontal connecting leads">
                <a:extLst>
                  <a:ext uri="{FF2B5EF4-FFF2-40B4-BE49-F238E27FC236}">
                    <a16:creationId xmlns:a16="http://schemas.microsoft.com/office/drawing/2014/main" id="{93D81C73-BB26-6F85-DD63-38ED1C54201E}"/>
                  </a:ext>
                </a:extLst>
              </p:cNvPr>
              <p:cNvGrpSpPr/>
              <p:nvPr/>
            </p:nvGrpSpPr>
            <p:grpSpPr>
              <a:xfrm>
                <a:off x="3295685" y="2171587"/>
                <a:ext cx="888023" cy="288985"/>
                <a:chOff x="6757665" y="2186795"/>
                <a:chExt cx="888023" cy="288985"/>
              </a:xfrm>
            </p:grpSpPr>
            <p:cxnSp>
              <p:nvCxnSpPr>
                <p:cNvPr id="49" name="Straight Connector 48">
                  <a:extLst>
                    <a:ext uri="{FF2B5EF4-FFF2-40B4-BE49-F238E27FC236}">
                      <a16:creationId xmlns:a16="http://schemas.microsoft.com/office/drawing/2014/main" id="{8C3F10AF-E3DE-3365-8EFA-EC4DC5D2A1E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7645688" y="2195422"/>
                  <a:ext cx="0" cy="280358"/>
                </a:xfrm>
                <a:prstGeom prst="line">
                  <a:avLst/>
                </a:prstGeom>
                <a:ln w="25400" cap="rnd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52" name="Straight Connector 51">
                  <a:extLst>
                    <a:ext uri="{FF2B5EF4-FFF2-40B4-BE49-F238E27FC236}">
                      <a16:creationId xmlns:a16="http://schemas.microsoft.com/office/drawing/2014/main" id="{3469FA4E-C33F-CA9D-CF1F-C3803DDCC5D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7076842" y="2475780"/>
                  <a:ext cx="565349" cy="0"/>
                </a:xfrm>
                <a:prstGeom prst="line">
                  <a:avLst/>
                </a:prstGeom>
                <a:ln w="25400" cap="rnd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53" name="Straight Connector 52">
                  <a:extLst>
                    <a:ext uri="{FF2B5EF4-FFF2-40B4-BE49-F238E27FC236}">
                      <a16:creationId xmlns:a16="http://schemas.microsoft.com/office/drawing/2014/main" id="{A40A8048-1DCE-D84A-AF94-453841C01B2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7076842" y="2186795"/>
                  <a:ext cx="565349" cy="0"/>
                </a:xfrm>
                <a:prstGeom prst="line">
                  <a:avLst/>
                </a:prstGeom>
                <a:ln w="25400" cap="rnd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54" name="Straight Connector 53">
                  <a:extLst>
                    <a:ext uri="{FF2B5EF4-FFF2-40B4-BE49-F238E27FC236}">
                      <a16:creationId xmlns:a16="http://schemas.microsoft.com/office/drawing/2014/main" id="{B0F60DC2-36ED-F898-6F57-A0FC30BBE53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7076842" y="2191108"/>
                  <a:ext cx="0" cy="284672"/>
                </a:xfrm>
                <a:prstGeom prst="line">
                  <a:avLst/>
                </a:prstGeom>
                <a:ln w="25400" cap="rnd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58" name="Straight Connector 57">
                  <a:extLst>
                    <a:ext uri="{FF2B5EF4-FFF2-40B4-BE49-F238E27FC236}">
                      <a16:creationId xmlns:a16="http://schemas.microsoft.com/office/drawing/2014/main" id="{7B7ADFAA-2683-DBC2-E2CF-DAB119D3FA2F}"/>
                    </a:ext>
                  </a:extLst>
                </p:cNvPr>
                <p:cNvCxnSpPr/>
                <p:nvPr/>
              </p:nvCxnSpPr>
              <p:spPr>
                <a:xfrm>
                  <a:off x="6757665" y="2344204"/>
                  <a:ext cx="319177" cy="0"/>
                </a:xfrm>
                <a:prstGeom prst="line">
                  <a:avLst/>
                </a:prstGeom>
                <a:ln w="25400" cap="rnd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48" name="Straight Connector 47">
                <a:extLst>
                  <a:ext uri="{FF2B5EF4-FFF2-40B4-BE49-F238E27FC236}">
                    <a16:creationId xmlns:a16="http://schemas.microsoft.com/office/drawing/2014/main" id="{33AD1B31-A3C1-73B5-16C2-38C13FF78662}"/>
                  </a:ext>
                </a:extLst>
              </p:cNvPr>
              <p:cNvCxnSpPr/>
              <p:nvPr/>
            </p:nvCxnSpPr>
            <p:spPr>
              <a:xfrm>
                <a:off x="4198937" y="2327805"/>
                <a:ext cx="319177" cy="0"/>
              </a:xfrm>
              <a:prstGeom prst="line">
                <a:avLst/>
              </a:prstGeom>
              <a:ln w="25400" cap="rnd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305003669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E4441A1A-96D1-31B2-17D6-7960B9A3E7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GB" dirty="0"/>
              <a:t>Exam-style question 2: </a:t>
            </a:r>
            <a:r>
              <a:rPr lang="en-GB" dirty="0">
                <a:solidFill>
                  <a:srgbClr val="0070C0"/>
                </a:solidFill>
              </a:rPr>
              <a:t>Answer</a:t>
            </a:r>
          </a:p>
        </p:txBody>
      </p:sp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F1EA916C-1749-6005-F77F-687C77C77CC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09493921"/>
              </p:ext>
            </p:extLst>
          </p:nvPr>
        </p:nvGraphicFramePr>
        <p:xfrm>
          <a:off x="4922328" y="4799420"/>
          <a:ext cx="353723" cy="76329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81094" imgH="390614" progId="Equation.DSMT4">
                  <p:embed/>
                </p:oleObj>
              </mc:Choice>
              <mc:Fallback>
                <p:oleObj name="Equation" r:id="rId3" imgW="181094" imgH="390614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922328" y="4799420"/>
                        <a:ext cx="353723" cy="76329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82" name="Content Placeholder 5">
                <a:extLst>
                  <a:ext uri="{FF2B5EF4-FFF2-40B4-BE49-F238E27FC236}">
                    <a16:creationId xmlns:a16="http://schemas.microsoft.com/office/drawing/2014/main" id="{E7BF5C36-FF21-20B9-38B3-3EDA1990B08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38199" y="1270523"/>
                <a:ext cx="6044184" cy="4725163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vert="horz" lIns="180000" tIns="180000" rIns="180000" bIns="18000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108000"/>
                  </a:lnSpc>
                  <a:spcBef>
                    <a:spcPts val="1000"/>
                  </a:spcBef>
                  <a:buClr>
                    <a:srgbClr val="534C29"/>
                  </a:buClr>
                  <a:buFont typeface="Arial" panose="020B0604020202020204" pitchFamily="34" charset="0"/>
                  <a:buChar char="•"/>
                  <a:defRPr sz="2400" kern="12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685800" indent="-228600" algn="l" defTabSz="914400" rtl="0" eaLnBrk="1" latinLnBrk="0" hangingPunct="1">
                  <a:lnSpc>
                    <a:spcPct val="108000"/>
                  </a:lnSpc>
                  <a:spcBef>
                    <a:spcPts val="500"/>
                  </a:spcBef>
                  <a:buClr>
                    <a:srgbClr val="534C29"/>
                  </a:buClr>
                  <a:buFont typeface="Arial" panose="020B0604020202020204" pitchFamily="34" charset="0"/>
                  <a:buChar char="•"/>
                  <a:defRPr sz="2000" kern="12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1143000" indent="-228600" algn="l" defTabSz="914400" rtl="0" eaLnBrk="1" latinLnBrk="0" hangingPunct="1">
                  <a:lnSpc>
                    <a:spcPct val="108000"/>
                  </a:lnSpc>
                  <a:spcBef>
                    <a:spcPts val="500"/>
                  </a:spcBef>
                  <a:buClr>
                    <a:srgbClr val="534C29"/>
                  </a:buClr>
                  <a:buFont typeface="Arial" panose="020B0604020202020204" pitchFamily="34" charset="0"/>
                  <a:buChar char="•"/>
                  <a:defRPr sz="1800" kern="12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600200" indent="-228600" algn="l" defTabSz="914400" rtl="0" eaLnBrk="1" latinLnBrk="0" hangingPunct="1">
                  <a:lnSpc>
                    <a:spcPct val="108000"/>
                  </a:lnSpc>
                  <a:spcBef>
                    <a:spcPts val="500"/>
                  </a:spcBef>
                  <a:buClr>
                    <a:srgbClr val="534C29"/>
                  </a:buClr>
                  <a:buFont typeface="Arial" panose="020B0604020202020204" pitchFamily="34" charset="0"/>
                  <a:buChar char="•"/>
                  <a:defRPr sz="1600" kern="12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2057400" indent="-228600" algn="l" defTabSz="914400" rtl="0" eaLnBrk="1" latinLnBrk="0" hangingPunct="1">
                  <a:lnSpc>
                    <a:spcPct val="108000"/>
                  </a:lnSpc>
                  <a:spcBef>
                    <a:spcPts val="500"/>
                  </a:spcBef>
                  <a:buClr>
                    <a:srgbClr val="534C29"/>
                  </a:buClr>
                  <a:buFont typeface="Arial" panose="020B0604020202020204" pitchFamily="34" charset="0"/>
                  <a:buChar char="•"/>
                  <a:defRPr sz="1600" kern="12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531813" indent="-531813">
                  <a:spcBef>
                    <a:spcPts val="1200"/>
                  </a:spcBef>
                  <a:spcAft>
                    <a:spcPts val="600"/>
                  </a:spcAft>
                  <a:buFont typeface="Arial" panose="020B0604020202020204" pitchFamily="34" charset="0"/>
                  <a:buNone/>
                  <a:tabLst>
                    <a:tab pos="531813" algn="l"/>
                  </a:tabLst>
                </a:pPr>
                <a:r>
                  <a:rPr lang="en-GB" dirty="0"/>
                  <a:t>The diagram shows a DC electric circuit.</a:t>
                </a:r>
              </a:p>
              <a:p>
                <a:pPr marL="531813" indent="-531813">
                  <a:spcBef>
                    <a:spcPts val="1200"/>
                  </a:spcBef>
                  <a:spcAft>
                    <a:spcPts val="600"/>
                  </a:spcAft>
                  <a:buFont typeface="Arial" panose="020B0604020202020204" pitchFamily="34" charset="0"/>
                  <a:buNone/>
                  <a:tabLst>
                    <a:tab pos="531813" algn="l"/>
                  </a:tabLst>
                </a:pPr>
                <a14:m>
                  <m:oMathPara xmlns:m="http://schemas.openxmlformats.org/officeDocument/2006/math">
                    <m:oMath>
                      <m:r>
                        <a:rPr lang="en-US" i="1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𝑅</m:t>
                      </m:r>
                      <m:r>
                        <a:rPr lang="en-US" i="1" baseline="-25000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1</m:t>
                      </m:r>
                      <m:r>
                        <a:rPr lang="en-GB" i="1" dirty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GB" i="1" dirty="0">
                          <a:latin typeface="Cambria Math" panose="02040503050406030204" pitchFamily="18" charset="0"/>
                        </a:rPr>
                        <m:t>= 8 </m:t>
                      </m:r>
                      <m:r>
                        <m:rPr>
                          <m:sty m:val="p"/>
                        </m:rPr>
                        <a:rPr lang="en-GB" dirty="0">
                          <a:latin typeface="Cambria Math" panose="02040503050406030204" pitchFamily="18" charset="0"/>
                        </a:rPr>
                        <m:t>Ω</m:t>
                      </m:r>
                      <m:r>
                        <a:rPr lang="en-US" i="1" dirty="0" smtClean="0"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lang="en-GB" i="1" dirty="0">
                          <a:latin typeface="Cambria Math" panose="02040503050406030204" pitchFamily="18" charset="0"/>
                        </a:rPr>
                        <m:t>	</m:t>
                      </m:r>
                      <m:r>
                        <a:rPr lang="en-US" i="1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𝑅</m:t>
                      </m:r>
                      <m:r>
                        <a:rPr lang="en-US" i="1" baseline="-25000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2</m:t>
                      </m:r>
                      <m:r>
                        <a:rPr lang="en-GB" i="1" dirty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GB" i="1" dirty="0">
                          <a:latin typeface="Cambria Math" panose="02040503050406030204" pitchFamily="18" charset="0"/>
                        </a:rPr>
                        <m:t>= 16 </m:t>
                      </m:r>
                      <m:r>
                        <m:rPr>
                          <m:sty m:val="p"/>
                        </m:rPr>
                        <a:rPr lang="en-GB" dirty="0">
                          <a:latin typeface="Cambria Math" panose="02040503050406030204" pitchFamily="18" charset="0"/>
                        </a:rPr>
                        <m:t>Ω</m:t>
                      </m:r>
                      <m:r>
                        <a:rPr lang="en-US" dirty="0" smtClean="0"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lang="en-GB" i="1" dirty="0">
                          <a:latin typeface="Cambria Math" panose="02040503050406030204" pitchFamily="18" charset="0"/>
                        </a:rPr>
                        <m:t>	</m:t>
                      </m:r>
                      <m:r>
                        <a:rPr lang="en-US" i="1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𝑅</m:t>
                      </m:r>
                      <m:r>
                        <a:rPr lang="en-US" i="1" baseline="-25000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3</m:t>
                      </m:r>
                      <m:r>
                        <a:rPr lang="en-GB" i="1" dirty="0" smtClean="0">
                          <a:latin typeface="Cambria Math" panose="02040503050406030204" pitchFamily="18" charset="0"/>
                        </a:rPr>
                        <m:t> = 24 </m:t>
                      </m:r>
                      <m:r>
                        <m:rPr>
                          <m:sty m:val="p"/>
                        </m:rPr>
                        <a:rPr lang="en-GB" dirty="0" err="1" smtClean="0">
                          <a:latin typeface="Cambria Math" panose="02040503050406030204" pitchFamily="18" charset="0"/>
                        </a:rPr>
                        <m:t>Ω</m:t>
                      </m:r>
                    </m:oMath>
                  </m:oMathPara>
                </a14:m>
                <a:endParaRPr lang="en-GB" dirty="0"/>
              </a:p>
              <a:p>
                <a:pPr marL="0" indent="0">
                  <a:spcBef>
                    <a:spcPts val="1200"/>
                  </a:spcBef>
                  <a:spcAft>
                    <a:spcPts val="600"/>
                  </a:spcAft>
                  <a:buFont typeface="Arial" panose="020B0604020202020204" pitchFamily="34" charset="0"/>
                  <a:buNone/>
                  <a:tabLst>
                    <a:tab pos="531813" algn="l"/>
                  </a:tabLst>
                </a:pPr>
                <a:r>
                  <a:rPr lang="en-GB" dirty="0"/>
                  <a:t>A voltage </a:t>
                </a:r>
                <a:r>
                  <a:rPr lang="en-US" i="1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V</a:t>
                </a:r>
                <a:r>
                  <a:rPr lang="en-US" baseline="-250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1</a:t>
                </a:r>
                <a:r>
                  <a:rPr lang="en-GB" dirty="0"/>
                  <a:t> measurement across </a:t>
                </a:r>
                <a:r>
                  <a:rPr lang="en-US" i="1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R</a:t>
                </a:r>
                <a:r>
                  <a:rPr lang="en-US" baseline="-250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1</a:t>
                </a:r>
                <a:r>
                  <a:rPr lang="en-GB" dirty="0"/>
                  <a:t> shows a reading of 24 V.</a:t>
                </a:r>
              </a:p>
              <a:p>
                <a:pPr marL="0" indent="0">
                  <a:spcBef>
                    <a:spcPts val="1200"/>
                  </a:spcBef>
                  <a:spcAft>
                    <a:spcPts val="600"/>
                  </a:spcAft>
                  <a:buFont typeface="Arial" panose="020B0604020202020204" pitchFamily="34" charset="0"/>
                  <a:buNone/>
                  <a:tabLst>
                    <a:tab pos="531813" algn="l"/>
                  </a:tabLst>
                </a:pPr>
                <a:r>
                  <a:rPr lang="en-GB" b="1" dirty="0"/>
                  <a:t>(a) </a:t>
                </a:r>
                <a:r>
                  <a:rPr lang="en-GB" dirty="0"/>
                  <a:t>Calculate the total circuit current.</a:t>
                </a:r>
              </a:p>
              <a:p>
                <a:pPr marL="0" indent="-531813">
                  <a:spcBef>
                    <a:spcPts val="1200"/>
                  </a:spcBef>
                  <a:spcAft>
                    <a:spcPts val="600"/>
                  </a:spcAft>
                  <a:buFont typeface="Arial" panose="020B0604020202020204" pitchFamily="34" charset="0"/>
                  <a:buNone/>
                  <a:tabLst>
                    <a:tab pos="531813" algn="l"/>
                  </a:tabLst>
                </a:pPr>
                <a:endParaRPr lang="en-GB" dirty="0"/>
              </a:p>
              <a:p>
                <a:pPr marL="0" indent="-531813">
                  <a:spcBef>
                    <a:spcPts val="1200"/>
                  </a:spcBef>
                  <a:spcAft>
                    <a:spcPts val="600"/>
                  </a:spcAft>
                  <a:buFont typeface="Arial" panose="020B0604020202020204" pitchFamily="34" charset="0"/>
                  <a:buNone/>
                  <a:tabLst>
                    <a:tab pos="531813" algn="l"/>
                  </a:tabLst>
                </a:pPr>
                <a:r>
                  <a:rPr lang="en-GB" dirty="0"/>
                  <a:t>Use Ohm’s Law to find the current through </a:t>
                </a:r>
                <a:r>
                  <a:rPr lang="en-GB" i="1" dirty="0"/>
                  <a:t>R</a:t>
                </a:r>
                <a:r>
                  <a:rPr lang="en-GB" baseline="-25000" dirty="0"/>
                  <a:t>1</a:t>
                </a:r>
                <a:r>
                  <a:rPr lang="en-GB" dirty="0"/>
                  <a:t>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𝐼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𝑉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𝑅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den>
                    </m:f>
                    <m:r>
                      <a:rPr lang="en-US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24 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𝑉</m:t>
                        </m:r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8 </m:t>
                        </m:r>
                        <m:r>
                          <m:rPr>
                            <m:sty m:val="p"/>
                          </m:rPr>
                          <a:rPr lang="en-US" b="0" i="0" smtClean="0">
                            <a:latin typeface="Cambria Math" panose="02040503050406030204" pitchFamily="18" charset="0"/>
                          </a:rPr>
                          <m:t>Ω</m:t>
                        </m:r>
                      </m:den>
                    </m:f>
                    <m:r>
                      <a:rPr lang="en-US" b="0" i="1" smtClean="0">
                        <a:latin typeface="Cambria Math" panose="02040503050406030204" pitchFamily="18" charset="0"/>
                      </a:rPr>
                      <m:t>=3 </m:t>
                    </m:r>
                    <m:r>
                      <m:rPr>
                        <m:nor/>
                      </m:rPr>
                      <a:rPr lang="en-US" b="0" i="0" smtClean="0">
                        <a:latin typeface="Cambria Math" panose="02040503050406030204" pitchFamily="18" charset="0"/>
                      </a:rPr>
                      <m:t>A </m:t>
                    </m:r>
                  </m:oMath>
                </a14:m>
                <a:endParaRPr lang="en-GB" dirty="0"/>
              </a:p>
            </p:txBody>
          </p:sp>
        </mc:Choice>
        <mc:Fallback xmlns="">
          <p:sp>
            <p:nvSpPr>
              <p:cNvPr id="82" name="Content Placeholder 5">
                <a:extLst>
                  <a:ext uri="{FF2B5EF4-FFF2-40B4-BE49-F238E27FC236}">
                    <a16:creationId xmlns:a16="http://schemas.microsoft.com/office/drawing/2014/main" id="{E7BF5C36-FF21-20B9-38B3-3EDA1990B08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8199" y="1270523"/>
                <a:ext cx="6044184" cy="4725163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3" name="TextBox 82">
            <a:extLst>
              <a:ext uri="{FF2B5EF4-FFF2-40B4-BE49-F238E27FC236}">
                <a16:creationId xmlns:a16="http://schemas.microsoft.com/office/drawing/2014/main" id="{8B5D1618-632B-1FA1-2C51-2BD3332F8776}"/>
              </a:ext>
            </a:extLst>
          </p:cNvPr>
          <p:cNvSpPr txBox="1"/>
          <p:nvPr/>
        </p:nvSpPr>
        <p:spPr>
          <a:xfrm>
            <a:off x="7662149" y="2832215"/>
            <a:ext cx="39786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i="1" dirty="0">
                <a:latin typeface="Cambria Math" panose="02040503050406030204" pitchFamily="18" charset="0"/>
                <a:ea typeface="Cambria Math" panose="02040503050406030204" pitchFamily="18" charset="0"/>
              </a:rPr>
              <a:t>I</a:t>
            </a:r>
            <a:r>
              <a:rPr lang="en-US" sz="2400" baseline="-25000" dirty="0">
                <a:latin typeface="Cambria Math" panose="02040503050406030204" pitchFamily="18" charset="0"/>
                <a:ea typeface="Cambria Math" panose="02040503050406030204" pitchFamily="18" charset="0"/>
              </a:rPr>
              <a:t>1</a:t>
            </a:r>
            <a:endParaRPr lang="en-US" sz="24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cxnSp>
        <p:nvCxnSpPr>
          <p:cNvPr id="84" name="Straight Arrow Connector 83">
            <a:extLst>
              <a:ext uri="{FF2B5EF4-FFF2-40B4-BE49-F238E27FC236}">
                <a16:creationId xmlns:a16="http://schemas.microsoft.com/office/drawing/2014/main" id="{49D15321-0164-ABD0-716F-7490DD1FB822}"/>
              </a:ext>
            </a:extLst>
          </p:cNvPr>
          <p:cNvCxnSpPr>
            <a:cxnSpLocks/>
          </p:cNvCxnSpPr>
          <p:nvPr/>
        </p:nvCxnSpPr>
        <p:spPr>
          <a:xfrm>
            <a:off x="8086458" y="3100865"/>
            <a:ext cx="416498" cy="0"/>
          </a:xfrm>
          <a:prstGeom prst="straightConnector1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5" name="TextBox 84">
            <a:extLst>
              <a:ext uri="{FF2B5EF4-FFF2-40B4-BE49-F238E27FC236}">
                <a16:creationId xmlns:a16="http://schemas.microsoft.com/office/drawing/2014/main" id="{ECFFDD85-3379-716E-8AF9-2A86B0101E47}"/>
              </a:ext>
            </a:extLst>
          </p:cNvPr>
          <p:cNvSpPr txBox="1"/>
          <p:nvPr/>
        </p:nvSpPr>
        <p:spPr>
          <a:xfrm>
            <a:off x="7966069" y="3852959"/>
            <a:ext cx="28405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i="1" dirty="0">
                <a:latin typeface="Cambria Math" panose="02040503050406030204" pitchFamily="18" charset="0"/>
                <a:ea typeface="Cambria Math" panose="02040503050406030204" pitchFamily="18" charset="0"/>
              </a:rPr>
              <a:t>I</a:t>
            </a:r>
          </a:p>
        </p:txBody>
      </p:sp>
      <p:cxnSp>
        <p:nvCxnSpPr>
          <p:cNvPr id="86" name="Straight Arrow Connector 85">
            <a:extLst>
              <a:ext uri="{FF2B5EF4-FFF2-40B4-BE49-F238E27FC236}">
                <a16:creationId xmlns:a16="http://schemas.microsoft.com/office/drawing/2014/main" id="{1D256BAC-C0C5-965A-8947-4C496CE19A3C}"/>
              </a:ext>
            </a:extLst>
          </p:cNvPr>
          <p:cNvCxnSpPr>
            <a:cxnSpLocks/>
          </p:cNvCxnSpPr>
          <p:nvPr/>
        </p:nvCxnSpPr>
        <p:spPr>
          <a:xfrm flipH="1">
            <a:off x="7391497" y="4068366"/>
            <a:ext cx="541303" cy="0"/>
          </a:xfrm>
          <a:prstGeom prst="straightConnector1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96" name="Content Placeholder 5">
                <a:extLst>
                  <a:ext uri="{FF2B5EF4-FFF2-40B4-BE49-F238E27FC236}">
                    <a16:creationId xmlns:a16="http://schemas.microsoft.com/office/drawing/2014/main" id="{69A45792-9B9F-C2D7-AAEA-2C57A4D2021D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074280" y="4461192"/>
                <a:ext cx="6046290" cy="1572228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vert="horz" lIns="180000" tIns="180000" rIns="180000" bIns="18000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108000"/>
                  </a:lnSpc>
                  <a:spcBef>
                    <a:spcPts val="1000"/>
                  </a:spcBef>
                  <a:buClr>
                    <a:srgbClr val="534C29"/>
                  </a:buClr>
                  <a:buFont typeface="Arial" panose="020B0604020202020204" pitchFamily="34" charset="0"/>
                  <a:buChar char="•"/>
                  <a:defRPr sz="2400" kern="12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685800" indent="-228600" algn="l" defTabSz="914400" rtl="0" eaLnBrk="1" latinLnBrk="0" hangingPunct="1">
                  <a:lnSpc>
                    <a:spcPct val="108000"/>
                  </a:lnSpc>
                  <a:spcBef>
                    <a:spcPts val="500"/>
                  </a:spcBef>
                  <a:buClr>
                    <a:srgbClr val="534C29"/>
                  </a:buClr>
                  <a:buFont typeface="Arial" panose="020B0604020202020204" pitchFamily="34" charset="0"/>
                  <a:buChar char="•"/>
                  <a:defRPr sz="2000" kern="12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1143000" indent="-228600" algn="l" defTabSz="914400" rtl="0" eaLnBrk="1" latinLnBrk="0" hangingPunct="1">
                  <a:lnSpc>
                    <a:spcPct val="108000"/>
                  </a:lnSpc>
                  <a:spcBef>
                    <a:spcPts val="500"/>
                  </a:spcBef>
                  <a:buClr>
                    <a:srgbClr val="534C29"/>
                  </a:buClr>
                  <a:buFont typeface="Arial" panose="020B0604020202020204" pitchFamily="34" charset="0"/>
                  <a:buChar char="•"/>
                  <a:defRPr sz="1800" kern="12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600200" indent="-228600" algn="l" defTabSz="914400" rtl="0" eaLnBrk="1" latinLnBrk="0" hangingPunct="1">
                  <a:lnSpc>
                    <a:spcPct val="108000"/>
                  </a:lnSpc>
                  <a:spcBef>
                    <a:spcPts val="500"/>
                  </a:spcBef>
                  <a:buClr>
                    <a:srgbClr val="534C29"/>
                  </a:buClr>
                  <a:buFont typeface="Arial" panose="020B0604020202020204" pitchFamily="34" charset="0"/>
                  <a:buChar char="•"/>
                  <a:defRPr sz="1600" kern="12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2057400" indent="-228600" algn="l" defTabSz="914400" rtl="0" eaLnBrk="1" latinLnBrk="0" hangingPunct="1">
                  <a:lnSpc>
                    <a:spcPct val="108000"/>
                  </a:lnSpc>
                  <a:spcBef>
                    <a:spcPts val="500"/>
                  </a:spcBef>
                  <a:buClr>
                    <a:srgbClr val="534C29"/>
                  </a:buClr>
                  <a:buFont typeface="Arial" panose="020B0604020202020204" pitchFamily="34" charset="0"/>
                  <a:buChar char="•"/>
                  <a:defRPr sz="1600" kern="12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-531813">
                  <a:spcBef>
                    <a:spcPts val="1200"/>
                  </a:spcBef>
                  <a:spcAft>
                    <a:spcPts val="600"/>
                  </a:spcAft>
                  <a:buNone/>
                  <a:tabLst>
                    <a:tab pos="531813" algn="l"/>
                  </a:tabLst>
                </a:pPr>
                <a:r>
                  <a:rPr lang="en-GB" dirty="0"/>
                  <a:t>This is a series circuit, so the current is the same through all paths, therefore the total current is </a:t>
                </a:r>
                <a14:m>
                  <m:oMath xmlns:m="http://schemas.openxmlformats.org/officeDocument/2006/math">
                    <m:r>
                      <a:rPr lang="en-GB" i="1" dirty="0">
                        <a:latin typeface="Cambria Math" panose="02040503050406030204" pitchFamily="18" charset="0"/>
                      </a:rPr>
                      <m:t>𝐼</m:t>
                    </m:r>
                    <m:r>
                      <a:rPr lang="en-GB" i="1" dirty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GB" b="1" i="1" dirty="0">
                        <a:latin typeface="Cambria Math" panose="02040503050406030204" pitchFamily="18" charset="0"/>
                      </a:rPr>
                      <m:t>𝟑</m:t>
                    </m:r>
                    <m:r>
                      <a:rPr lang="en-GB" b="1" i="1" dirty="0"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GB" b="0" i="0" dirty="0">
                        <a:latin typeface="Cambria Math" panose="02040503050406030204" pitchFamily="18" charset="0"/>
                      </a:rPr>
                      <m:t>A</m:t>
                    </m:r>
                  </m:oMath>
                </a14:m>
                <a:r>
                  <a:rPr lang="en-GB" dirty="0"/>
                  <a:t>.</a:t>
                </a:r>
              </a:p>
            </p:txBody>
          </p:sp>
        </mc:Choice>
        <mc:Fallback xmlns="">
          <p:sp>
            <p:nvSpPr>
              <p:cNvPr id="96" name="Content Placeholder 5">
                <a:extLst>
                  <a:ext uri="{FF2B5EF4-FFF2-40B4-BE49-F238E27FC236}">
                    <a16:creationId xmlns:a16="http://schemas.microsoft.com/office/drawing/2014/main" id="{69A45792-9B9F-C2D7-AAEA-2C57A4D2021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74280" y="4461192"/>
                <a:ext cx="6046290" cy="1572228"/>
              </a:xfrm>
              <a:prstGeom prst="rect">
                <a:avLst/>
              </a:prstGeom>
              <a:blipFill>
                <a:blip r:embed="rId6"/>
                <a:stretch>
                  <a:fillRect l="-101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0" name="Text Placeholder 14">
            <a:extLst>
              <a:ext uri="{FF2B5EF4-FFF2-40B4-BE49-F238E27FC236}">
                <a16:creationId xmlns:a16="http://schemas.microsoft.com/office/drawing/2014/main" id="{3DD943D2-E163-4EE2-2017-92176ED10143}"/>
              </a:ext>
            </a:extLst>
          </p:cNvPr>
          <p:cNvSpPr txBox="1">
            <a:spLocks/>
          </p:cNvSpPr>
          <p:nvPr/>
        </p:nvSpPr>
        <p:spPr>
          <a:xfrm>
            <a:off x="838200" y="6356351"/>
            <a:ext cx="4711700" cy="361950"/>
          </a:xfrm>
          <a:prstGeom prst="rect">
            <a:avLst/>
          </a:prstGeom>
        </p:spPr>
        <p:txBody>
          <a:bodyPr vert="horz" lIns="91440" tIns="45720" rIns="91440" bIns="45720" rtlCol="0">
            <a:normAutofit fontScale="55000" lnSpcReduction="20000"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2800" b="1" kern="1200">
                <a:solidFill>
                  <a:srgbClr val="10283A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2000" kern="120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2000" kern="120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2000" kern="120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2000" kern="120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0" dirty="0"/>
              <a:t>Resource 3: Key mathematical electrical principles</a:t>
            </a:r>
            <a:endParaRPr lang="en-GB" b="0" dirty="0"/>
          </a:p>
        </p:txBody>
      </p:sp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C7FA7C34-14E4-729D-0FD1-36FD3C62B9E9}"/>
              </a:ext>
            </a:extLst>
          </p:cNvPr>
          <p:cNvSpPr txBox="1">
            <a:spLocks/>
          </p:cNvSpPr>
          <p:nvPr/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ED7D31"/>
          </a:solidFill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Exam-style question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6AB4E6EB-BD2F-6B47-79BB-148CBBD4BC0D}"/>
              </a:ext>
            </a:extLst>
          </p:cNvPr>
          <p:cNvGrpSpPr/>
          <p:nvPr/>
        </p:nvGrpSpPr>
        <p:grpSpPr>
          <a:xfrm>
            <a:off x="7090242" y="1381788"/>
            <a:ext cx="4317433" cy="3079404"/>
            <a:chOff x="7036367" y="1467294"/>
            <a:chExt cx="4317433" cy="3079404"/>
          </a:xfrm>
        </p:grpSpPr>
        <p:grpSp>
          <p:nvGrpSpPr>
            <p:cNvPr id="21" name="Group 20" descr="Diagram of a series circuit - one continuous loop which features a battery, and three resistors, each attached to a voltmeter.  Next to the first resistor is the following label - R1, and the voltmeter is labelled V1. &#10;Next to the second resistor is the following label - R2, and the voltmeter is labelled V2. Next to the third resistor is the following label - R3, and the voltmeter is labelled V3. &#10;Next to the second resistor is the following label - R3, and the voltmeter is labelled V3. ">
              <a:extLst>
                <a:ext uri="{FF2B5EF4-FFF2-40B4-BE49-F238E27FC236}">
                  <a16:creationId xmlns:a16="http://schemas.microsoft.com/office/drawing/2014/main" id="{BEC20FAA-01CD-3FED-BAA7-00486C312F45}"/>
                </a:ext>
              </a:extLst>
            </p:cNvPr>
            <p:cNvGrpSpPr/>
            <p:nvPr/>
          </p:nvGrpSpPr>
          <p:grpSpPr>
            <a:xfrm>
              <a:off x="7036367" y="1467294"/>
              <a:ext cx="4317433" cy="3079404"/>
              <a:chOff x="6923314" y="1530008"/>
              <a:chExt cx="4317433" cy="3079404"/>
            </a:xfrm>
          </p:grpSpPr>
          <p:cxnSp>
            <p:nvCxnSpPr>
              <p:cNvPr id="111" name="Straight Connector 110">
                <a:extLst>
                  <a:ext uri="{FF2B5EF4-FFF2-40B4-BE49-F238E27FC236}">
                    <a16:creationId xmlns:a16="http://schemas.microsoft.com/office/drawing/2014/main" id="{970F09E4-AC4B-4182-C79F-8265039DEE8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934200" y="2359691"/>
                <a:ext cx="469724" cy="0"/>
              </a:xfrm>
              <a:prstGeom prst="line">
                <a:avLst/>
              </a:prstGeom>
              <a:ln w="25400" cap="rnd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2" name="Straight Connector 111">
                <a:extLst>
                  <a:ext uri="{FF2B5EF4-FFF2-40B4-BE49-F238E27FC236}">
                    <a16:creationId xmlns:a16="http://schemas.microsoft.com/office/drawing/2014/main" id="{03104B94-E61E-35F6-69DF-E30B095AA100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923314" y="3877080"/>
                <a:ext cx="1770509" cy="3273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13" name="Group 112">
                <a:extLst>
                  <a:ext uri="{FF2B5EF4-FFF2-40B4-BE49-F238E27FC236}">
                    <a16:creationId xmlns:a16="http://schemas.microsoft.com/office/drawing/2014/main" id="{5C574E2D-63A2-708B-0B33-BC2774199DF1}"/>
                  </a:ext>
                </a:extLst>
              </p:cNvPr>
              <p:cNvGrpSpPr/>
              <p:nvPr/>
            </p:nvGrpSpPr>
            <p:grpSpPr>
              <a:xfrm>
                <a:off x="8455763" y="3496080"/>
                <a:ext cx="1262672" cy="635000"/>
                <a:chOff x="2834368" y="2324100"/>
                <a:chExt cx="1262672" cy="635000"/>
              </a:xfrm>
            </p:grpSpPr>
            <p:grpSp>
              <p:nvGrpSpPr>
                <p:cNvPr id="144" name="Group 143">
                  <a:extLst>
                    <a:ext uri="{FF2B5EF4-FFF2-40B4-BE49-F238E27FC236}">
                      <a16:creationId xmlns:a16="http://schemas.microsoft.com/office/drawing/2014/main" id="{5E2E5A65-D50A-28BB-C536-9418EA420B16}"/>
                    </a:ext>
                  </a:extLst>
                </p:cNvPr>
                <p:cNvGrpSpPr/>
                <p:nvPr/>
              </p:nvGrpSpPr>
              <p:grpSpPr>
                <a:xfrm>
                  <a:off x="2834368" y="2438400"/>
                  <a:ext cx="1262672" cy="520700"/>
                  <a:chOff x="2834368" y="2438400"/>
                  <a:chExt cx="1262672" cy="520700"/>
                </a:xfrm>
              </p:grpSpPr>
              <p:cxnSp>
                <p:nvCxnSpPr>
                  <p:cNvPr id="147" name="Straight Connector 146">
                    <a:extLst>
                      <a:ext uri="{FF2B5EF4-FFF2-40B4-BE49-F238E27FC236}">
                        <a16:creationId xmlns:a16="http://schemas.microsoft.com/office/drawing/2014/main" id="{3A20C1B3-08CC-9A8D-251B-F5796E7100A7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16200000">
                    <a:off x="3099934" y="2439534"/>
                    <a:ext cx="0" cy="531132"/>
                  </a:xfrm>
                  <a:prstGeom prst="line">
                    <a:avLst/>
                  </a:prstGeom>
                  <a:ln w="25400" cap="rnd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48" name="Straight Connector 147">
                    <a:extLst>
                      <a:ext uri="{FF2B5EF4-FFF2-40B4-BE49-F238E27FC236}">
                        <a16:creationId xmlns:a16="http://schemas.microsoft.com/office/drawing/2014/main" id="{55023DE0-3FEC-9232-1B76-05F1811CA7F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3454399" y="2689819"/>
                    <a:ext cx="642641" cy="7588"/>
                  </a:xfrm>
                  <a:prstGeom prst="line">
                    <a:avLst/>
                  </a:prstGeom>
                  <a:ln w="25400" cap="rnd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49" name="Straight Connector 148">
                    <a:extLst>
                      <a:ext uri="{FF2B5EF4-FFF2-40B4-BE49-F238E27FC236}">
                        <a16:creationId xmlns:a16="http://schemas.microsoft.com/office/drawing/2014/main" id="{D86435B7-91F2-5E2E-D93B-F94FE9FF4EFA}"/>
                      </a:ext>
                    </a:extLst>
                  </p:cNvPr>
                  <p:cNvCxnSpPr/>
                  <p:nvPr/>
                </p:nvCxnSpPr>
                <p:spPr>
                  <a:xfrm>
                    <a:off x="3365500" y="2438400"/>
                    <a:ext cx="0" cy="520700"/>
                  </a:xfrm>
                  <a:prstGeom prst="line">
                    <a:avLst/>
                  </a:prstGeom>
                  <a:ln w="25400" cap="rnd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50" name="Straight Connector 149">
                    <a:extLst>
                      <a:ext uri="{FF2B5EF4-FFF2-40B4-BE49-F238E27FC236}">
                        <a16:creationId xmlns:a16="http://schemas.microsoft.com/office/drawing/2014/main" id="{91B589B3-4078-9428-12A2-C7E73201EB25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454400" y="2565614"/>
                    <a:ext cx="0" cy="263585"/>
                  </a:xfrm>
                  <a:prstGeom prst="line">
                    <a:avLst/>
                  </a:prstGeom>
                  <a:ln w="25400" cap="rnd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145" name="TextBox 144">
                  <a:extLst>
                    <a:ext uri="{FF2B5EF4-FFF2-40B4-BE49-F238E27FC236}">
                      <a16:creationId xmlns:a16="http://schemas.microsoft.com/office/drawing/2014/main" id="{79860724-0512-648F-FE02-A928208D79C4}"/>
                    </a:ext>
                  </a:extLst>
                </p:cNvPr>
                <p:cNvSpPr txBox="1"/>
                <p:nvPr/>
              </p:nvSpPr>
              <p:spPr>
                <a:xfrm>
                  <a:off x="3092558" y="2324100"/>
                  <a:ext cx="300082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dirty="0"/>
                    <a:t>+</a:t>
                  </a:r>
                </a:p>
              </p:txBody>
            </p:sp>
            <p:sp>
              <p:nvSpPr>
                <p:cNvPr id="146" name="TextBox 145">
                  <a:extLst>
                    <a:ext uri="{FF2B5EF4-FFF2-40B4-BE49-F238E27FC236}">
                      <a16:creationId xmlns:a16="http://schemas.microsoft.com/office/drawing/2014/main" id="{97F41E87-9DC0-E335-0256-74B19E26BB96}"/>
                    </a:ext>
                  </a:extLst>
                </p:cNvPr>
                <p:cNvSpPr txBox="1"/>
                <p:nvPr/>
              </p:nvSpPr>
              <p:spPr>
                <a:xfrm>
                  <a:off x="3408485" y="2324100"/>
                  <a:ext cx="300082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dirty="0"/>
                    <a:t>–</a:t>
                  </a:r>
                </a:p>
              </p:txBody>
            </p:sp>
          </p:grpSp>
          <p:cxnSp>
            <p:nvCxnSpPr>
              <p:cNvPr id="114" name="Straight Connector 113">
                <a:extLst>
                  <a:ext uri="{FF2B5EF4-FFF2-40B4-BE49-F238E27FC236}">
                    <a16:creationId xmlns:a16="http://schemas.microsoft.com/office/drawing/2014/main" id="{E1AD77A5-2C3B-F6C9-7971-E70CD8511331}"/>
                  </a:ext>
                </a:extLst>
              </p:cNvPr>
              <p:cNvCxnSpPr/>
              <p:nvPr/>
            </p:nvCxnSpPr>
            <p:spPr>
              <a:xfrm rot="10800000">
                <a:off x="7376620" y="2359405"/>
                <a:ext cx="319177" cy="0"/>
              </a:xfrm>
              <a:prstGeom prst="line">
                <a:avLst/>
              </a:prstGeom>
              <a:ln w="25400" cap="rnd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15" name="Straight Connector 114">
                <a:extLst>
                  <a:ext uri="{FF2B5EF4-FFF2-40B4-BE49-F238E27FC236}">
                    <a16:creationId xmlns:a16="http://schemas.microsoft.com/office/drawing/2014/main" id="{11237A6A-65DF-7E91-F327-5D2777181262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1236593" y="2348442"/>
                <a:ext cx="3559" cy="151697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6" name="TextBox 115">
                <a:extLst>
                  <a:ext uri="{FF2B5EF4-FFF2-40B4-BE49-F238E27FC236}">
                    <a16:creationId xmlns:a16="http://schemas.microsoft.com/office/drawing/2014/main" id="{41797884-7F2C-DEBA-3BDD-1670752D7CE8}"/>
                  </a:ext>
                </a:extLst>
              </p:cNvPr>
              <p:cNvSpPr txBox="1"/>
              <p:nvPr/>
            </p:nvSpPr>
            <p:spPr>
              <a:xfrm>
                <a:off x="8844436" y="4147747"/>
                <a:ext cx="370614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i="1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V</a:t>
                </a:r>
              </a:p>
            </p:txBody>
          </p:sp>
          <p:sp>
            <p:nvSpPr>
              <p:cNvPr id="117" name="TextBox 116">
                <a:extLst>
                  <a:ext uri="{FF2B5EF4-FFF2-40B4-BE49-F238E27FC236}">
                    <a16:creationId xmlns:a16="http://schemas.microsoft.com/office/drawing/2014/main" id="{1649C65C-E9E2-5AE0-9104-71C7D66DBFDE}"/>
                  </a:ext>
                </a:extLst>
              </p:cNvPr>
              <p:cNvSpPr txBox="1"/>
              <p:nvPr/>
            </p:nvSpPr>
            <p:spPr>
              <a:xfrm>
                <a:off x="7763502" y="2599879"/>
                <a:ext cx="489236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i="1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R</a:t>
                </a:r>
                <a:r>
                  <a:rPr lang="en-US" sz="2400" baseline="-250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1</a:t>
                </a:r>
                <a:endParaRPr lang="en-US" sz="2400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  <p:grpSp>
            <p:nvGrpSpPr>
              <p:cNvPr id="118" name="Group 117">
                <a:extLst>
                  <a:ext uri="{FF2B5EF4-FFF2-40B4-BE49-F238E27FC236}">
                    <a16:creationId xmlns:a16="http://schemas.microsoft.com/office/drawing/2014/main" id="{FE1AC031-D698-3C0C-EBFD-F2D4DDE8C692}"/>
                  </a:ext>
                </a:extLst>
              </p:cNvPr>
              <p:cNvGrpSpPr/>
              <p:nvPr/>
            </p:nvGrpSpPr>
            <p:grpSpPr>
              <a:xfrm>
                <a:off x="7492411" y="1541989"/>
                <a:ext cx="963352" cy="830771"/>
                <a:chOff x="7874780" y="1426411"/>
                <a:chExt cx="963352" cy="830771"/>
              </a:xfrm>
            </p:grpSpPr>
            <p:cxnSp>
              <p:nvCxnSpPr>
                <p:cNvPr id="138" name="Straight Connector 137">
                  <a:extLst>
                    <a:ext uri="{FF2B5EF4-FFF2-40B4-BE49-F238E27FC236}">
                      <a16:creationId xmlns:a16="http://schemas.microsoft.com/office/drawing/2014/main" id="{50993D35-6273-AFF1-A3CC-5338AF9B1F8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7874780" y="1663082"/>
                  <a:ext cx="0" cy="594100"/>
                </a:xfrm>
                <a:prstGeom prst="line">
                  <a:avLst/>
                </a:prstGeom>
                <a:ln w="25400" cap="rnd">
                  <a:solidFill>
                    <a:schemeClr val="tx1"/>
                  </a:solidFill>
                  <a:headEnd type="triangle"/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39" name="Oval 138">
                  <a:extLst>
                    <a:ext uri="{FF2B5EF4-FFF2-40B4-BE49-F238E27FC236}">
                      <a16:creationId xmlns:a16="http://schemas.microsoft.com/office/drawing/2014/main" id="{0E763717-2AE1-5430-916F-3DAC1EF0F6A2}"/>
                    </a:ext>
                  </a:extLst>
                </p:cNvPr>
                <p:cNvSpPr/>
                <p:nvPr/>
              </p:nvSpPr>
              <p:spPr>
                <a:xfrm>
                  <a:off x="8118391" y="1426411"/>
                  <a:ext cx="476766" cy="476766"/>
                </a:xfrm>
                <a:prstGeom prst="ellipse">
                  <a:avLst/>
                </a:prstGeom>
                <a:noFill/>
                <a:ln w="25400"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cxnSp>
              <p:nvCxnSpPr>
                <p:cNvPr id="140" name="Straight Connector 139">
                  <a:extLst>
                    <a:ext uri="{FF2B5EF4-FFF2-40B4-BE49-F238E27FC236}">
                      <a16:creationId xmlns:a16="http://schemas.microsoft.com/office/drawing/2014/main" id="{1A19A8D7-7E80-480C-81E6-1ADDB36670B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7881914" y="1656571"/>
                  <a:ext cx="236477" cy="0"/>
                </a:xfrm>
                <a:prstGeom prst="line">
                  <a:avLst/>
                </a:prstGeom>
                <a:ln w="25400" cap="rnd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1" name="Straight Connector 140">
                  <a:extLst>
                    <a:ext uri="{FF2B5EF4-FFF2-40B4-BE49-F238E27FC236}">
                      <a16:creationId xmlns:a16="http://schemas.microsoft.com/office/drawing/2014/main" id="{1419DBA1-BCA2-CB8F-4B65-FF591BFBB38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8838132" y="1663081"/>
                  <a:ext cx="0" cy="592415"/>
                </a:xfrm>
                <a:prstGeom prst="line">
                  <a:avLst/>
                </a:prstGeom>
                <a:ln w="25400" cap="rnd">
                  <a:solidFill>
                    <a:schemeClr val="tx1"/>
                  </a:solidFill>
                  <a:headEnd type="triangle"/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2" name="Straight Connector 141">
                  <a:extLst>
                    <a:ext uri="{FF2B5EF4-FFF2-40B4-BE49-F238E27FC236}">
                      <a16:creationId xmlns:a16="http://schemas.microsoft.com/office/drawing/2014/main" id="{CAD77037-D477-8AE9-3491-70DFDD756B3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597903" y="1663081"/>
                  <a:ext cx="236477" cy="0"/>
                </a:xfrm>
                <a:prstGeom prst="line">
                  <a:avLst/>
                </a:prstGeom>
                <a:ln w="25400" cap="rnd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43" name="TextBox 142">
                  <a:extLst>
                    <a:ext uri="{FF2B5EF4-FFF2-40B4-BE49-F238E27FC236}">
                      <a16:creationId xmlns:a16="http://schemas.microsoft.com/office/drawing/2014/main" id="{C32FD0E6-97DE-1B6E-D6FD-58B1092ACABC}"/>
                    </a:ext>
                  </a:extLst>
                </p:cNvPr>
                <p:cNvSpPr txBox="1"/>
                <p:nvPr/>
              </p:nvSpPr>
              <p:spPr>
                <a:xfrm>
                  <a:off x="8085898" y="1441226"/>
                  <a:ext cx="484428" cy="4616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2400" i="1" dirty="0"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V</a:t>
                  </a:r>
                  <a:r>
                    <a:rPr lang="en-US" sz="2400" baseline="-25000" dirty="0"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1</a:t>
                  </a:r>
                  <a:endParaRPr lang="en-US" sz="2400" dirty="0">
                    <a:latin typeface="Cambria Math" panose="02040503050406030204" pitchFamily="18" charset="0"/>
                    <a:ea typeface="Cambria Math" panose="02040503050406030204" pitchFamily="18" charset="0"/>
                  </a:endParaRPr>
                </a:p>
              </p:txBody>
            </p:sp>
          </p:grpSp>
          <p:sp>
            <p:nvSpPr>
              <p:cNvPr id="119" name="TextBox 118">
                <a:extLst>
                  <a:ext uri="{FF2B5EF4-FFF2-40B4-BE49-F238E27FC236}">
                    <a16:creationId xmlns:a16="http://schemas.microsoft.com/office/drawing/2014/main" id="{E283CFD9-FB5F-E73B-ECBF-1DBBC3341790}"/>
                  </a:ext>
                </a:extLst>
              </p:cNvPr>
              <p:cNvSpPr txBox="1"/>
              <p:nvPr/>
            </p:nvSpPr>
            <p:spPr>
              <a:xfrm>
                <a:off x="8921117" y="2598136"/>
                <a:ext cx="489236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i="1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R</a:t>
                </a:r>
                <a:r>
                  <a:rPr lang="en-US" sz="2400" baseline="-250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2</a:t>
                </a:r>
                <a:endParaRPr lang="en-US" sz="2400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  <p:sp>
            <p:nvSpPr>
              <p:cNvPr id="120" name="TextBox 119">
                <a:extLst>
                  <a:ext uri="{FF2B5EF4-FFF2-40B4-BE49-F238E27FC236}">
                    <a16:creationId xmlns:a16="http://schemas.microsoft.com/office/drawing/2014/main" id="{AA15C54A-51C8-D213-5952-3E20E04B27A4}"/>
                  </a:ext>
                </a:extLst>
              </p:cNvPr>
              <p:cNvSpPr txBox="1"/>
              <p:nvPr/>
            </p:nvSpPr>
            <p:spPr>
              <a:xfrm>
                <a:off x="10153683" y="2598136"/>
                <a:ext cx="489236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i="1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R</a:t>
                </a:r>
                <a:r>
                  <a:rPr lang="en-US" sz="2400" baseline="-250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3</a:t>
                </a:r>
                <a:endParaRPr lang="en-US" sz="2400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  <p:cxnSp>
            <p:nvCxnSpPr>
              <p:cNvPr id="121" name="Straight Connector 120">
                <a:extLst>
                  <a:ext uri="{FF2B5EF4-FFF2-40B4-BE49-F238E27FC236}">
                    <a16:creationId xmlns:a16="http://schemas.microsoft.com/office/drawing/2014/main" id="{68876603-02C1-D7B2-C9B6-E434335E76B5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927189" y="2348442"/>
                <a:ext cx="8950" cy="1548214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2" name="Straight Connector 121">
                <a:extLst>
                  <a:ext uri="{FF2B5EF4-FFF2-40B4-BE49-F238E27FC236}">
                    <a16:creationId xmlns:a16="http://schemas.microsoft.com/office/drawing/2014/main" id="{256B6CA4-07FA-2547-AEBB-37C028C9633F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9470238" y="3861799"/>
                <a:ext cx="1770509" cy="3273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3" name="Straight Connector 122">
                <a:extLst>
                  <a:ext uri="{FF2B5EF4-FFF2-40B4-BE49-F238E27FC236}">
                    <a16:creationId xmlns:a16="http://schemas.microsoft.com/office/drawing/2014/main" id="{9383FEF3-6BC2-17B3-E373-6C514BACAE8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765822" y="2360780"/>
                <a:ext cx="469724" cy="0"/>
              </a:xfrm>
              <a:prstGeom prst="line">
                <a:avLst/>
              </a:prstGeom>
              <a:ln w="25400" cap="rnd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24" name="Group 123">
                <a:extLst>
                  <a:ext uri="{FF2B5EF4-FFF2-40B4-BE49-F238E27FC236}">
                    <a16:creationId xmlns:a16="http://schemas.microsoft.com/office/drawing/2014/main" id="{B5F09577-F427-2383-E705-CFEFB8FFA008}"/>
                  </a:ext>
                </a:extLst>
              </p:cNvPr>
              <p:cNvGrpSpPr/>
              <p:nvPr/>
            </p:nvGrpSpPr>
            <p:grpSpPr>
              <a:xfrm>
                <a:off x="8633318" y="1536242"/>
                <a:ext cx="963352" cy="830771"/>
                <a:chOff x="7874780" y="1426411"/>
                <a:chExt cx="963352" cy="830771"/>
              </a:xfrm>
            </p:grpSpPr>
            <p:cxnSp>
              <p:nvCxnSpPr>
                <p:cNvPr id="132" name="Straight Connector 131">
                  <a:extLst>
                    <a:ext uri="{FF2B5EF4-FFF2-40B4-BE49-F238E27FC236}">
                      <a16:creationId xmlns:a16="http://schemas.microsoft.com/office/drawing/2014/main" id="{7D4A846B-C3FA-280D-20DB-D6B43407B26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7874780" y="1663082"/>
                  <a:ext cx="0" cy="594100"/>
                </a:xfrm>
                <a:prstGeom prst="line">
                  <a:avLst/>
                </a:prstGeom>
                <a:ln w="25400" cap="rnd">
                  <a:solidFill>
                    <a:schemeClr val="tx1"/>
                  </a:solidFill>
                  <a:headEnd type="triangle"/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33" name="Oval 132">
                  <a:extLst>
                    <a:ext uri="{FF2B5EF4-FFF2-40B4-BE49-F238E27FC236}">
                      <a16:creationId xmlns:a16="http://schemas.microsoft.com/office/drawing/2014/main" id="{437B9B02-647A-FF6E-F9C3-55D5EDE3D510}"/>
                    </a:ext>
                  </a:extLst>
                </p:cNvPr>
                <p:cNvSpPr/>
                <p:nvPr/>
              </p:nvSpPr>
              <p:spPr>
                <a:xfrm>
                  <a:off x="8118391" y="1426411"/>
                  <a:ext cx="476766" cy="476766"/>
                </a:xfrm>
                <a:prstGeom prst="ellipse">
                  <a:avLst/>
                </a:prstGeom>
                <a:noFill/>
                <a:ln w="25400"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cxnSp>
              <p:nvCxnSpPr>
                <p:cNvPr id="134" name="Straight Connector 133">
                  <a:extLst>
                    <a:ext uri="{FF2B5EF4-FFF2-40B4-BE49-F238E27FC236}">
                      <a16:creationId xmlns:a16="http://schemas.microsoft.com/office/drawing/2014/main" id="{CA610920-9A49-627E-D379-081C25882AC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7881914" y="1656571"/>
                  <a:ext cx="236477" cy="0"/>
                </a:xfrm>
                <a:prstGeom prst="line">
                  <a:avLst/>
                </a:prstGeom>
                <a:ln w="25400" cap="rnd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5" name="Straight Connector 134">
                  <a:extLst>
                    <a:ext uri="{FF2B5EF4-FFF2-40B4-BE49-F238E27FC236}">
                      <a16:creationId xmlns:a16="http://schemas.microsoft.com/office/drawing/2014/main" id="{F687B76F-39F4-26A5-543E-28703A1BE55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8838132" y="1663081"/>
                  <a:ext cx="0" cy="592415"/>
                </a:xfrm>
                <a:prstGeom prst="line">
                  <a:avLst/>
                </a:prstGeom>
                <a:ln w="25400" cap="rnd">
                  <a:solidFill>
                    <a:schemeClr val="tx1"/>
                  </a:solidFill>
                  <a:headEnd type="triangle"/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6" name="Straight Connector 135">
                  <a:extLst>
                    <a:ext uri="{FF2B5EF4-FFF2-40B4-BE49-F238E27FC236}">
                      <a16:creationId xmlns:a16="http://schemas.microsoft.com/office/drawing/2014/main" id="{0133488C-EB82-8F9C-E1C8-F3B5B3670CB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597903" y="1663081"/>
                  <a:ext cx="236477" cy="0"/>
                </a:xfrm>
                <a:prstGeom prst="line">
                  <a:avLst/>
                </a:prstGeom>
                <a:ln w="25400" cap="rnd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37" name="TextBox 136">
                  <a:extLst>
                    <a:ext uri="{FF2B5EF4-FFF2-40B4-BE49-F238E27FC236}">
                      <a16:creationId xmlns:a16="http://schemas.microsoft.com/office/drawing/2014/main" id="{2476E8E0-1555-9F93-2FC3-2DA3407D4492}"/>
                    </a:ext>
                  </a:extLst>
                </p:cNvPr>
                <p:cNvSpPr txBox="1"/>
                <p:nvPr/>
              </p:nvSpPr>
              <p:spPr>
                <a:xfrm>
                  <a:off x="8085898" y="1441226"/>
                  <a:ext cx="484428" cy="4616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2400" i="1" dirty="0"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V</a:t>
                  </a:r>
                  <a:r>
                    <a:rPr lang="en-US" sz="2400" baseline="-25000" dirty="0"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2</a:t>
                  </a:r>
                  <a:endParaRPr lang="en-US" sz="2400" dirty="0">
                    <a:latin typeface="Cambria Math" panose="02040503050406030204" pitchFamily="18" charset="0"/>
                    <a:ea typeface="Cambria Math" panose="02040503050406030204" pitchFamily="18" charset="0"/>
                  </a:endParaRPr>
                </a:p>
              </p:txBody>
            </p:sp>
          </p:grpSp>
          <p:grpSp>
            <p:nvGrpSpPr>
              <p:cNvPr id="125" name="Group 124">
                <a:extLst>
                  <a:ext uri="{FF2B5EF4-FFF2-40B4-BE49-F238E27FC236}">
                    <a16:creationId xmlns:a16="http://schemas.microsoft.com/office/drawing/2014/main" id="{B8EDB84E-DE4E-9754-3DB3-4B340B728FA5}"/>
                  </a:ext>
                </a:extLst>
              </p:cNvPr>
              <p:cNvGrpSpPr/>
              <p:nvPr/>
            </p:nvGrpSpPr>
            <p:grpSpPr>
              <a:xfrm>
                <a:off x="9889206" y="1530008"/>
                <a:ext cx="963352" cy="830771"/>
                <a:chOff x="7874780" y="1426411"/>
                <a:chExt cx="963352" cy="830771"/>
              </a:xfrm>
            </p:grpSpPr>
            <p:cxnSp>
              <p:nvCxnSpPr>
                <p:cNvPr id="126" name="Straight Connector 125">
                  <a:extLst>
                    <a:ext uri="{FF2B5EF4-FFF2-40B4-BE49-F238E27FC236}">
                      <a16:creationId xmlns:a16="http://schemas.microsoft.com/office/drawing/2014/main" id="{BBC510E7-ABC1-DD8A-E526-A69292C6AA2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7874780" y="1663082"/>
                  <a:ext cx="0" cy="594100"/>
                </a:xfrm>
                <a:prstGeom prst="line">
                  <a:avLst/>
                </a:prstGeom>
                <a:ln w="25400" cap="rnd">
                  <a:solidFill>
                    <a:schemeClr val="tx1"/>
                  </a:solidFill>
                  <a:headEnd type="triangle"/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27" name="Oval 126">
                  <a:extLst>
                    <a:ext uri="{FF2B5EF4-FFF2-40B4-BE49-F238E27FC236}">
                      <a16:creationId xmlns:a16="http://schemas.microsoft.com/office/drawing/2014/main" id="{898D3F69-9A50-EA81-6F21-399AFA0134AF}"/>
                    </a:ext>
                  </a:extLst>
                </p:cNvPr>
                <p:cNvSpPr/>
                <p:nvPr/>
              </p:nvSpPr>
              <p:spPr>
                <a:xfrm>
                  <a:off x="8118391" y="1426411"/>
                  <a:ext cx="476766" cy="476766"/>
                </a:xfrm>
                <a:prstGeom prst="ellipse">
                  <a:avLst/>
                </a:prstGeom>
                <a:noFill/>
                <a:ln w="25400"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cxnSp>
              <p:nvCxnSpPr>
                <p:cNvPr id="128" name="Straight Connector 127">
                  <a:extLst>
                    <a:ext uri="{FF2B5EF4-FFF2-40B4-BE49-F238E27FC236}">
                      <a16:creationId xmlns:a16="http://schemas.microsoft.com/office/drawing/2014/main" id="{8CF02DA9-5325-CB5A-1E01-8C86F3B313D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7881914" y="1656571"/>
                  <a:ext cx="236477" cy="0"/>
                </a:xfrm>
                <a:prstGeom prst="line">
                  <a:avLst/>
                </a:prstGeom>
                <a:ln w="25400" cap="rnd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9" name="Straight Connector 128">
                  <a:extLst>
                    <a:ext uri="{FF2B5EF4-FFF2-40B4-BE49-F238E27FC236}">
                      <a16:creationId xmlns:a16="http://schemas.microsoft.com/office/drawing/2014/main" id="{F6480A7D-4204-A0DA-7D6D-D320475A540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8838132" y="1663081"/>
                  <a:ext cx="0" cy="592415"/>
                </a:xfrm>
                <a:prstGeom prst="line">
                  <a:avLst/>
                </a:prstGeom>
                <a:ln w="25400" cap="rnd">
                  <a:solidFill>
                    <a:schemeClr val="tx1"/>
                  </a:solidFill>
                  <a:headEnd type="triangle"/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0" name="Straight Connector 129">
                  <a:extLst>
                    <a:ext uri="{FF2B5EF4-FFF2-40B4-BE49-F238E27FC236}">
                      <a16:creationId xmlns:a16="http://schemas.microsoft.com/office/drawing/2014/main" id="{D56D64CE-3941-409A-A390-907FC4A25B0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597903" y="1663081"/>
                  <a:ext cx="236477" cy="0"/>
                </a:xfrm>
                <a:prstGeom prst="line">
                  <a:avLst/>
                </a:prstGeom>
                <a:ln w="25400" cap="rnd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31" name="TextBox 130">
                  <a:extLst>
                    <a:ext uri="{FF2B5EF4-FFF2-40B4-BE49-F238E27FC236}">
                      <a16:creationId xmlns:a16="http://schemas.microsoft.com/office/drawing/2014/main" id="{C28675E5-631A-365A-9ECB-5CF881F1E375}"/>
                    </a:ext>
                  </a:extLst>
                </p:cNvPr>
                <p:cNvSpPr txBox="1"/>
                <p:nvPr/>
              </p:nvSpPr>
              <p:spPr>
                <a:xfrm>
                  <a:off x="8085898" y="1441226"/>
                  <a:ext cx="484428" cy="4616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2400" i="1" dirty="0"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V</a:t>
                  </a:r>
                  <a:r>
                    <a:rPr lang="en-US" sz="2400" baseline="-25000" dirty="0"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3</a:t>
                  </a:r>
                  <a:endParaRPr lang="en-US" sz="2400" dirty="0">
                    <a:latin typeface="Cambria Math" panose="02040503050406030204" pitchFamily="18" charset="0"/>
                    <a:ea typeface="Cambria Math" panose="02040503050406030204" pitchFamily="18" charset="0"/>
                  </a:endParaRPr>
                </a:p>
              </p:txBody>
            </p:sp>
          </p:grpSp>
        </p:grpSp>
        <p:grpSp>
          <p:nvGrpSpPr>
            <p:cNvPr id="81" name="Group 80">
              <a:extLst>
                <a:ext uri="{FF2B5EF4-FFF2-40B4-BE49-F238E27FC236}">
                  <a16:creationId xmlns:a16="http://schemas.microsoft.com/office/drawing/2014/main" id="{16F7B3AC-5B82-406A-3AA8-8D44A16FB9D2}"/>
                </a:ext>
              </a:extLst>
            </p:cNvPr>
            <p:cNvGrpSpPr/>
            <p:nvPr/>
          </p:nvGrpSpPr>
          <p:grpSpPr>
            <a:xfrm>
              <a:off x="7660554" y="2181760"/>
              <a:ext cx="1092951" cy="215232"/>
              <a:chOff x="3295685" y="2171587"/>
              <a:chExt cx="1394890" cy="288985"/>
            </a:xfrm>
          </p:grpSpPr>
          <p:grpSp>
            <p:nvGrpSpPr>
              <p:cNvPr id="104" name="Group 103" descr="Circuit diagram symbol for a resistor, shown as a continuous vertical zig-zag line with two horizontal connecting leads">
                <a:extLst>
                  <a:ext uri="{FF2B5EF4-FFF2-40B4-BE49-F238E27FC236}">
                    <a16:creationId xmlns:a16="http://schemas.microsoft.com/office/drawing/2014/main" id="{DBF1996C-8714-2EAB-DE6B-D855BA25EFE5}"/>
                  </a:ext>
                </a:extLst>
              </p:cNvPr>
              <p:cNvGrpSpPr/>
              <p:nvPr/>
            </p:nvGrpSpPr>
            <p:grpSpPr>
              <a:xfrm>
                <a:off x="3295685" y="2171587"/>
                <a:ext cx="888023" cy="288985"/>
                <a:chOff x="6757665" y="2186795"/>
                <a:chExt cx="888023" cy="288985"/>
              </a:xfrm>
            </p:grpSpPr>
            <p:cxnSp>
              <p:nvCxnSpPr>
                <p:cNvPr id="106" name="Straight Connector 105">
                  <a:extLst>
                    <a:ext uri="{FF2B5EF4-FFF2-40B4-BE49-F238E27FC236}">
                      <a16:creationId xmlns:a16="http://schemas.microsoft.com/office/drawing/2014/main" id="{9EA9F75E-A050-37D4-88EC-C6264240B99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7645688" y="2195422"/>
                  <a:ext cx="0" cy="280358"/>
                </a:xfrm>
                <a:prstGeom prst="line">
                  <a:avLst/>
                </a:prstGeom>
                <a:ln w="25400" cap="rnd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107" name="Straight Connector 106">
                  <a:extLst>
                    <a:ext uri="{FF2B5EF4-FFF2-40B4-BE49-F238E27FC236}">
                      <a16:creationId xmlns:a16="http://schemas.microsoft.com/office/drawing/2014/main" id="{0AE3CCC8-6E58-BFFA-503E-54E394550CE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7076842" y="2475780"/>
                  <a:ext cx="565349" cy="0"/>
                </a:xfrm>
                <a:prstGeom prst="line">
                  <a:avLst/>
                </a:prstGeom>
                <a:ln w="25400" cap="rnd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108" name="Straight Connector 107">
                  <a:extLst>
                    <a:ext uri="{FF2B5EF4-FFF2-40B4-BE49-F238E27FC236}">
                      <a16:creationId xmlns:a16="http://schemas.microsoft.com/office/drawing/2014/main" id="{C2E2C297-8E32-9470-8102-ADB0D3DA3A4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7076842" y="2186795"/>
                  <a:ext cx="565349" cy="0"/>
                </a:xfrm>
                <a:prstGeom prst="line">
                  <a:avLst/>
                </a:prstGeom>
                <a:ln w="25400" cap="rnd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109" name="Straight Connector 108">
                  <a:extLst>
                    <a:ext uri="{FF2B5EF4-FFF2-40B4-BE49-F238E27FC236}">
                      <a16:creationId xmlns:a16="http://schemas.microsoft.com/office/drawing/2014/main" id="{36AE092C-779C-D082-1D90-FE975C29EAB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7076842" y="2191108"/>
                  <a:ext cx="0" cy="284672"/>
                </a:xfrm>
                <a:prstGeom prst="line">
                  <a:avLst/>
                </a:prstGeom>
                <a:ln w="25400" cap="rnd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110" name="Straight Connector 109">
                  <a:extLst>
                    <a:ext uri="{FF2B5EF4-FFF2-40B4-BE49-F238E27FC236}">
                      <a16:creationId xmlns:a16="http://schemas.microsoft.com/office/drawing/2014/main" id="{5FA07DA3-134F-1B6A-094D-A3C149896035}"/>
                    </a:ext>
                  </a:extLst>
                </p:cNvPr>
                <p:cNvCxnSpPr/>
                <p:nvPr/>
              </p:nvCxnSpPr>
              <p:spPr>
                <a:xfrm>
                  <a:off x="6757665" y="2342072"/>
                  <a:ext cx="319177" cy="0"/>
                </a:xfrm>
                <a:prstGeom prst="line">
                  <a:avLst/>
                </a:prstGeom>
                <a:ln w="25400" cap="rnd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105" name="Straight Connector 104">
                <a:extLst>
                  <a:ext uri="{FF2B5EF4-FFF2-40B4-BE49-F238E27FC236}">
                    <a16:creationId xmlns:a16="http://schemas.microsoft.com/office/drawing/2014/main" id="{2ADEDF30-BA19-BA25-1F27-E070261DA71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198937" y="2327805"/>
                <a:ext cx="491638" cy="0"/>
              </a:xfrm>
              <a:prstGeom prst="line">
                <a:avLst/>
              </a:prstGeom>
              <a:ln w="25400" cap="rnd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87" name="Group 86">
              <a:extLst>
                <a:ext uri="{FF2B5EF4-FFF2-40B4-BE49-F238E27FC236}">
                  <a16:creationId xmlns:a16="http://schemas.microsoft.com/office/drawing/2014/main" id="{51A2255B-F813-C850-10C3-32CB087A9DFE}"/>
                </a:ext>
              </a:extLst>
            </p:cNvPr>
            <p:cNvGrpSpPr/>
            <p:nvPr/>
          </p:nvGrpSpPr>
          <p:grpSpPr>
            <a:xfrm>
              <a:off x="8743736" y="2183417"/>
              <a:ext cx="1278152" cy="215232"/>
              <a:chOff x="3295685" y="2171587"/>
              <a:chExt cx="1631255" cy="288985"/>
            </a:xfrm>
          </p:grpSpPr>
          <p:grpSp>
            <p:nvGrpSpPr>
              <p:cNvPr id="97" name="Group 96" descr="Circuit diagram symbol for a resistor, shown as a continuous vertical zig-zag line with two horizontal connecting leads">
                <a:extLst>
                  <a:ext uri="{FF2B5EF4-FFF2-40B4-BE49-F238E27FC236}">
                    <a16:creationId xmlns:a16="http://schemas.microsoft.com/office/drawing/2014/main" id="{071E1186-1CCA-3B8E-737C-2BA2067BF8FC}"/>
                  </a:ext>
                </a:extLst>
              </p:cNvPr>
              <p:cNvGrpSpPr/>
              <p:nvPr/>
            </p:nvGrpSpPr>
            <p:grpSpPr>
              <a:xfrm>
                <a:off x="3295685" y="2171587"/>
                <a:ext cx="888023" cy="288985"/>
                <a:chOff x="6757665" y="2186795"/>
                <a:chExt cx="888023" cy="288985"/>
              </a:xfrm>
            </p:grpSpPr>
            <p:cxnSp>
              <p:nvCxnSpPr>
                <p:cNvPr id="99" name="Straight Connector 98">
                  <a:extLst>
                    <a:ext uri="{FF2B5EF4-FFF2-40B4-BE49-F238E27FC236}">
                      <a16:creationId xmlns:a16="http://schemas.microsoft.com/office/drawing/2014/main" id="{2EA5E2D1-946C-FDFF-FBAA-6FF05BFCF77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7645688" y="2195422"/>
                  <a:ext cx="0" cy="280358"/>
                </a:xfrm>
                <a:prstGeom prst="line">
                  <a:avLst/>
                </a:prstGeom>
                <a:ln w="25400" cap="rnd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100" name="Straight Connector 99">
                  <a:extLst>
                    <a:ext uri="{FF2B5EF4-FFF2-40B4-BE49-F238E27FC236}">
                      <a16:creationId xmlns:a16="http://schemas.microsoft.com/office/drawing/2014/main" id="{EF1FDC1D-4ADE-1357-9B89-7918B74A1E1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7076842" y="2475780"/>
                  <a:ext cx="565349" cy="0"/>
                </a:xfrm>
                <a:prstGeom prst="line">
                  <a:avLst/>
                </a:prstGeom>
                <a:ln w="25400" cap="rnd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101" name="Straight Connector 100">
                  <a:extLst>
                    <a:ext uri="{FF2B5EF4-FFF2-40B4-BE49-F238E27FC236}">
                      <a16:creationId xmlns:a16="http://schemas.microsoft.com/office/drawing/2014/main" id="{E629D525-EC13-E839-FEF7-69A33FD716C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7076842" y="2186795"/>
                  <a:ext cx="565349" cy="0"/>
                </a:xfrm>
                <a:prstGeom prst="line">
                  <a:avLst/>
                </a:prstGeom>
                <a:ln w="25400" cap="rnd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102" name="Straight Connector 101">
                  <a:extLst>
                    <a:ext uri="{FF2B5EF4-FFF2-40B4-BE49-F238E27FC236}">
                      <a16:creationId xmlns:a16="http://schemas.microsoft.com/office/drawing/2014/main" id="{039E465C-0764-AB54-D7A9-9AB7CA5CFEF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7076842" y="2191108"/>
                  <a:ext cx="0" cy="284672"/>
                </a:xfrm>
                <a:prstGeom prst="line">
                  <a:avLst/>
                </a:prstGeom>
                <a:ln w="25400" cap="rnd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103" name="Straight Connector 102">
                  <a:extLst>
                    <a:ext uri="{FF2B5EF4-FFF2-40B4-BE49-F238E27FC236}">
                      <a16:creationId xmlns:a16="http://schemas.microsoft.com/office/drawing/2014/main" id="{7839B5EE-1D43-6B56-3AC8-E5AAF1052AA6}"/>
                    </a:ext>
                  </a:extLst>
                </p:cNvPr>
                <p:cNvCxnSpPr/>
                <p:nvPr/>
              </p:nvCxnSpPr>
              <p:spPr>
                <a:xfrm>
                  <a:off x="6757665" y="2342072"/>
                  <a:ext cx="319177" cy="0"/>
                </a:xfrm>
                <a:prstGeom prst="line">
                  <a:avLst/>
                </a:prstGeom>
                <a:ln w="25400" cap="rnd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98" name="Straight Connector 97">
                <a:extLst>
                  <a:ext uri="{FF2B5EF4-FFF2-40B4-BE49-F238E27FC236}">
                    <a16:creationId xmlns:a16="http://schemas.microsoft.com/office/drawing/2014/main" id="{0E5067F1-8DC1-E903-F99B-5851EEDEA02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198937" y="2327805"/>
                <a:ext cx="728003" cy="0"/>
              </a:xfrm>
              <a:prstGeom prst="line">
                <a:avLst/>
              </a:prstGeom>
              <a:ln w="25400" cap="rnd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88" name="Group 87">
              <a:extLst>
                <a:ext uri="{FF2B5EF4-FFF2-40B4-BE49-F238E27FC236}">
                  <a16:creationId xmlns:a16="http://schemas.microsoft.com/office/drawing/2014/main" id="{8E3635B1-1DCC-7C7C-6054-149D7D3739C7}"/>
                </a:ext>
              </a:extLst>
            </p:cNvPr>
            <p:cNvGrpSpPr/>
            <p:nvPr/>
          </p:nvGrpSpPr>
          <p:grpSpPr>
            <a:xfrm>
              <a:off x="10000310" y="2182860"/>
              <a:ext cx="957821" cy="215232"/>
              <a:chOff x="3295685" y="2171587"/>
              <a:chExt cx="1222429" cy="288985"/>
            </a:xfrm>
          </p:grpSpPr>
          <p:grpSp>
            <p:nvGrpSpPr>
              <p:cNvPr id="89" name="Group 88" descr="Circuit diagram symbol for a resistor, shown as a continuous vertical zig-zag line with two horizontal connecting leads">
                <a:extLst>
                  <a:ext uri="{FF2B5EF4-FFF2-40B4-BE49-F238E27FC236}">
                    <a16:creationId xmlns:a16="http://schemas.microsoft.com/office/drawing/2014/main" id="{7D805206-1C5F-7DE1-ACCC-6F4634B23CEF}"/>
                  </a:ext>
                </a:extLst>
              </p:cNvPr>
              <p:cNvGrpSpPr/>
              <p:nvPr/>
            </p:nvGrpSpPr>
            <p:grpSpPr>
              <a:xfrm>
                <a:off x="3295685" y="2171587"/>
                <a:ext cx="888023" cy="288985"/>
                <a:chOff x="6757665" y="2186795"/>
                <a:chExt cx="888023" cy="288985"/>
              </a:xfrm>
            </p:grpSpPr>
            <p:cxnSp>
              <p:nvCxnSpPr>
                <p:cNvPr id="91" name="Straight Connector 90">
                  <a:extLst>
                    <a:ext uri="{FF2B5EF4-FFF2-40B4-BE49-F238E27FC236}">
                      <a16:creationId xmlns:a16="http://schemas.microsoft.com/office/drawing/2014/main" id="{F776DEC5-9CC1-5860-0864-5422B77CBA3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7645688" y="2195422"/>
                  <a:ext cx="0" cy="280358"/>
                </a:xfrm>
                <a:prstGeom prst="line">
                  <a:avLst/>
                </a:prstGeom>
                <a:ln w="25400" cap="rnd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92" name="Straight Connector 91">
                  <a:extLst>
                    <a:ext uri="{FF2B5EF4-FFF2-40B4-BE49-F238E27FC236}">
                      <a16:creationId xmlns:a16="http://schemas.microsoft.com/office/drawing/2014/main" id="{8AD92F8B-E48D-421B-5703-A2526C61670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7076842" y="2475780"/>
                  <a:ext cx="565349" cy="0"/>
                </a:xfrm>
                <a:prstGeom prst="line">
                  <a:avLst/>
                </a:prstGeom>
                <a:ln w="25400" cap="rnd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93" name="Straight Connector 92">
                  <a:extLst>
                    <a:ext uri="{FF2B5EF4-FFF2-40B4-BE49-F238E27FC236}">
                      <a16:creationId xmlns:a16="http://schemas.microsoft.com/office/drawing/2014/main" id="{941197EB-D562-56D7-2F73-0087614D95F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7076842" y="2186795"/>
                  <a:ext cx="565349" cy="0"/>
                </a:xfrm>
                <a:prstGeom prst="line">
                  <a:avLst/>
                </a:prstGeom>
                <a:ln w="25400" cap="rnd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94" name="Straight Connector 93">
                  <a:extLst>
                    <a:ext uri="{FF2B5EF4-FFF2-40B4-BE49-F238E27FC236}">
                      <a16:creationId xmlns:a16="http://schemas.microsoft.com/office/drawing/2014/main" id="{CAA9D5A8-4E0D-D8F9-FAE5-91326DBA770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7076842" y="2191108"/>
                  <a:ext cx="0" cy="284672"/>
                </a:xfrm>
                <a:prstGeom prst="line">
                  <a:avLst/>
                </a:prstGeom>
                <a:ln w="25400" cap="rnd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95" name="Straight Connector 94">
                  <a:extLst>
                    <a:ext uri="{FF2B5EF4-FFF2-40B4-BE49-F238E27FC236}">
                      <a16:creationId xmlns:a16="http://schemas.microsoft.com/office/drawing/2014/main" id="{6B75D652-4848-F6C8-DC61-27E8AEB9C785}"/>
                    </a:ext>
                  </a:extLst>
                </p:cNvPr>
                <p:cNvCxnSpPr/>
                <p:nvPr/>
              </p:nvCxnSpPr>
              <p:spPr>
                <a:xfrm>
                  <a:off x="6757665" y="2344204"/>
                  <a:ext cx="319177" cy="0"/>
                </a:xfrm>
                <a:prstGeom prst="line">
                  <a:avLst/>
                </a:prstGeom>
                <a:ln w="25400" cap="rnd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90" name="Straight Connector 89">
                <a:extLst>
                  <a:ext uri="{FF2B5EF4-FFF2-40B4-BE49-F238E27FC236}">
                    <a16:creationId xmlns:a16="http://schemas.microsoft.com/office/drawing/2014/main" id="{93C63397-BFC0-45B9-022E-31955B184951}"/>
                  </a:ext>
                </a:extLst>
              </p:cNvPr>
              <p:cNvCxnSpPr/>
              <p:nvPr/>
            </p:nvCxnSpPr>
            <p:spPr>
              <a:xfrm>
                <a:off x="4198937" y="2327805"/>
                <a:ext cx="319177" cy="0"/>
              </a:xfrm>
              <a:prstGeom prst="line">
                <a:avLst/>
              </a:prstGeom>
              <a:ln w="25400" cap="rnd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153140967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E4441A1A-96D1-31B2-17D6-7960B9A3E7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GB" dirty="0"/>
              <a:t>Exam-style question 2: </a:t>
            </a:r>
            <a:r>
              <a:rPr lang="en-GB" dirty="0">
                <a:solidFill>
                  <a:srgbClr val="0070C0"/>
                </a:solidFill>
              </a:rPr>
              <a:t>Answer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Content Placeholder 5">
                <a:extLst>
                  <a:ext uri="{FF2B5EF4-FFF2-40B4-BE49-F238E27FC236}">
                    <a16:creationId xmlns:a16="http://schemas.microsoft.com/office/drawing/2014/main" id="{494975C9-D0FF-E78B-BA15-5155B3C58EE6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38199" y="1270523"/>
                <a:ext cx="6044184" cy="3417091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vert="horz" lIns="180000" tIns="180000" rIns="180000" bIns="18000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108000"/>
                  </a:lnSpc>
                  <a:spcBef>
                    <a:spcPts val="1000"/>
                  </a:spcBef>
                  <a:buClr>
                    <a:srgbClr val="534C29"/>
                  </a:buClr>
                  <a:buFont typeface="Arial" panose="020B0604020202020204" pitchFamily="34" charset="0"/>
                  <a:buChar char="•"/>
                  <a:defRPr sz="2400" kern="12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685800" indent="-228600" algn="l" defTabSz="914400" rtl="0" eaLnBrk="1" latinLnBrk="0" hangingPunct="1">
                  <a:lnSpc>
                    <a:spcPct val="108000"/>
                  </a:lnSpc>
                  <a:spcBef>
                    <a:spcPts val="500"/>
                  </a:spcBef>
                  <a:buClr>
                    <a:srgbClr val="534C29"/>
                  </a:buClr>
                  <a:buFont typeface="Arial" panose="020B0604020202020204" pitchFamily="34" charset="0"/>
                  <a:buChar char="•"/>
                  <a:defRPr sz="2000" kern="12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1143000" indent="-228600" algn="l" defTabSz="914400" rtl="0" eaLnBrk="1" latinLnBrk="0" hangingPunct="1">
                  <a:lnSpc>
                    <a:spcPct val="108000"/>
                  </a:lnSpc>
                  <a:spcBef>
                    <a:spcPts val="500"/>
                  </a:spcBef>
                  <a:buClr>
                    <a:srgbClr val="534C29"/>
                  </a:buClr>
                  <a:buFont typeface="Arial" panose="020B0604020202020204" pitchFamily="34" charset="0"/>
                  <a:buChar char="•"/>
                  <a:defRPr sz="1800" kern="12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600200" indent="-228600" algn="l" defTabSz="914400" rtl="0" eaLnBrk="1" latinLnBrk="0" hangingPunct="1">
                  <a:lnSpc>
                    <a:spcPct val="108000"/>
                  </a:lnSpc>
                  <a:spcBef>
                    <a:spcPts val="500"/>
                  </a:spcBef>
                  <a:buClr>
                    <a:srgbClr val="534C29"/>
                  </a:buClr>
                  <a:buFont typeface="Arial" panose="020B0604020202020204" pitchFamily="34" charset="0"/>
                  <a:buChar char="•"/>
                  <a:defRPr sz="1600" kern="12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2057400" indent="-228600" algn="l" defTabSz="914400" rtl="0" eaLnBrk="1" latinLnBrk="0" hangingPunct="1">
                  <a:lnSpc>
                    <a:spcPct val="108000"/>
                  </a:lnSpc>
                  <a:spcBef>
                    <a:spcPts val="500"/>
                  </a:spcBef>
                  <a:buClr>
                    <a:srgbClr val="534C29"/>
                  </a:buClr>
                  <a:buFont typeface="Arial" panose="020B0604020202020204" pitchFamily="34" charset="0"/>
                  <a:buChar char="•"/>
                  <a:defRPr sz="1600" kern="12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531813" indent="-531813">
                  <a:spcBef>
                    <a:spcPts val="1200"/>
                  </a:spcBef>
                  <a:spcAft>
                    <a:spcPts val="600"/>
                  </a:spcAft>
                  <a:buNone/>
                  <a:tabLst>
                    <a:tab pos="531813" algn="l"/>
                  </a:tabLst>
                </a:pPr>
                <a:r>
                  <a:rPr lang="en-GB" dirty="0"/>
                  <a:t>The diagram shows a DC electric circuit.</a:t>
                </a:r>
              </a:p>
              <a:p>
                <a:pPr marL="531813" indent="-531813">
                  <a:spcBef>
                    <a:spcPts val="1200"/>
                  </a:spcBef>
                  <a:spcAft>
                    <a:spcPts val="600"/>
                  </a:spcAft>
                  <a:buNone/>
                  <a:tabLst>
                    <a:tab pos="531813" algn="l"/>
                  </a:tabLst>
                </a:pPr>
                <a14:m>
                  <m:oMathPara xmlns:m="http://schemas.openxmlformats.org/officeDocument/2006/math">
                    <m:oMath>
                      <m:r>
                        <a:rPr lang="en-US" i="1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𝑅</m:t>
                      </m:r>
                      <m:r>
                        <a:rPr lang="en-US" i="1" baseline="-250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1</m:t>
                      </m:r>
                      <m:r>
                        <a:rPr lang="en-GB" i="1" dirty="0">
                          <a:latin typeface="Cambria Math" panose="02040503050406030204" pitchFamily="18" charset="0"/>
                        </a:rPr>
                        <m:t> = 8 </m:t>
                      </m:r>
                      <m:r>
                        <m:rPr>
                          <m:sty m:val="p"/>
                        </m:rPr>
                        <a:rPr lang="en-GB" dirty="0">
                          <a:latin typeface="Cambria Math" panose="02040503050406030204" pitchFamily="18" charset="0"/>
                        </a:rPr>
                        <m:t>Ω</m:t>
                      </m:r>
                      <m:r>
                        <a:rPr lang="en-US" i="1" dirty="0"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lang="en-GB" i="1" dirty="0">
                          <a:latin typeface="Cambria Math" panose="02040503050406030204" pitchFamily="18" charset="0"/>
                        </a:rPr>
                        <m:t>	</m:t>
                      </m:r>
                      <m:r>
                        <a:rPr lang="en-US" i="1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𝑅</m:t>
                      </m:r>
                      <m:r>
                        <a:rPr lang="en-US" i="1" baseline="-250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2</m:t>
                      </m:r>
                      <m:r>
                        <a:rPr lang="en-GB" i="1" dirty="0">
                          <a:latin typeface="Cambria Math" panose="02040503050406030204" pitchFamily="18" charset="0"/>
                        </a:rPr>
                        <m:t> = 16 </m:t>
                      </m:r>
                      <m:r>
                        <m:rPr>
                          <m:sty m:val="p"/>
                        </m:rPr>
                        <a:rPr lang="en-GB" dirty="0">
                          <a:latin typeface="Cambria Math" panose="02040503050406030204" pitchFamily="18" charset="0"/>
                        </a:rPr>
                        <m:t>Ω</m:t>
                      </m:r>
                      <m:r>
                        <a:rPr lang="en-US" dirty="0"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lang="en-GB" i="1" dirty="0">
                          <a:latin typeface="Cambria Math" panose="02040503050406030204" pitchFamily="18" charset="0"/>
                        </a:rPr>
                        <m:t>	</m:t>
                      </m:r>
                      <m:r>
                        <a:rPr lang="en-US" i="1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𝑅</m:t>
                      </m:r>
                      <m:r>
                        <a:rPr lang="en-US" i="1" baseline="-250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3</m:t>
                      </m:r>
                      <m:r>
                        <a:rPr lang="en-GB" i="1" dirty="0">
                          <a:latin typeface="Cambria Math" panose="02040503050406030204" pitchFamily="18" charset="0"/>
                        </a:rPr>
                        <m:t> = 24 </m:t>
                      </m:r>
                      <m:r>
                        <m:rPr>
                          <m:sty m:val="p"/>
                        </m:rPr>
                        <a:rPr lang="en-GB" dirty="0" err="1">
                          <a:latin typeface="Cambria Math" panose="02040503050406030204" pitchFamily="18" charset="0"/>
                        </a:rPr>
                        <m:t>Ω</m:t>
                      </m:r>
                    </m:oMath>
                  </m:oMathPara>
                </a14:m>
                <a:endParaRPr lang="en-GB" dirty="0"/>
              </a:p>
              <a:p>
                <a:pPr marL="0" indent="0">
                  <a:spcBef>
                    <a:spcPts val="1200"/>
                  </a:spcBef>
                  <a:spcAft>
                    <a:spcPts val="600"/>
                  </a:spcAft>
                  <a:buNone/>
                  <a:tabLst>
                    <a:tab pos="531813" algn="l"/>
                  </a:tabLst>
                </a:pPr>
                <a:r>
                  <a:rPr lang="en-GB" b="1" dirty="0"/>
                  <a:t>(b) </a:t>
                </a:r>
                <a:r>
                  <a:rPr lang="en-GB" dirty="0"/>
                  <a:t>Find the total resistance of the circuit, and hence calculate the total circuit voltage and the individual voltages across </a:t>
                </a:r>
                <a:r>
                  <a:rPr lang="en-US" i="1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R</a:t>
                </a:r>
                <a:r>
                  <a:rPr lang="en-US" baseline="-250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2</a:t>
                </a:r>
                <a:r>
                  <a:rPr lang="en-GB" dirty="0"/>
                  <a:t> and </a:t>
                </a:r>
                <a:r>
                  <a:rPr lang="en-US" i="1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R</a:t>
                </a:r>
                <a:r>
                  <a:rPr lang="en-US" baseline="-250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3</a:t>
                </a:r>
                <a:r>
                  <a:rPr lang="en-GB" dirty="0"/>
                  <a:t>.</a:t>
                </a:r>
              </a:p>
            </p:txBody>
          </p:sp>
        </mc:Choice>
        <mc:Fallback xmlns="">
          <p:sp>
            <p:nvSpPr>
              <p:cNvPr id="2" name="Content Placeholder 5">
                <a:extLst>
                  <a:ext uri="{FF2B5EF4-FFF2-40B4-BE49-F238E27FC236}">
                    <a16:creationId xmlns:a16="http://schemas.microsoft.com/office/drawing/2014/main" id="{494975C9-D0FF-E78B-BA15-5155B3C58EE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8199" y="1270523"/>
                <a:ext cx="6044184" cy="3417091"/>
              </a:xfrm>
              <a:prstGeom prst="rect">
                <a:avLst/>
              </a:prstGeom>
              <a:blipFill>
                <a:blip r:embed="rId3"/>
                <a:stretch>
                  <a:fillRect r="-90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4" name="Content Placeholder 5">
                <a:extLst>
                  <a:ext uri="{FF2B5EF4-FFF2-40B4-BE49-F238E27FC236}">
                    <a16:creationId xmlns:a16="http://schemas.microsoft.com/office/drawing/2014/main" id="{4F358DD9-A6DF-5D32-C7E6-FD98674F5C8E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38198" y="4535462"/>
                <a:ext cx="5727193" cy="1572228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vert="horz" lIns="180000" tIns="180000" rIns="180000" bIns="18000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108000"/>
                  </a:lnSpc>
                  <a:spcBef>
                    <a:spcPts val="1000"/>
                  </a:spcBef>
                  <a:buClr>
                    <a:srgbClr val="534C29"/>
                  </a:buClr>
                  <a:buFont typeface="Arial" panose="020B0604020202020204" pitchFamily="34" charset="0"/>
                  <a:buChar char="•"/>
                  <a:defRPr sz="2400" kern="12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685800" indent="-228600" algn="l" defTabSz="914400" rtl="0" eaLnBrk="1" latinLnBrk="0" hangingPunct="1">
                  <a:lnSpc>
                    <a:spcPct val="108000"/>
                  </a:lnSpc>
                  <a:spcBef>
                    <a:spcPts val="500"/>
                  </a:spcBef>
                  <a:buClr>
                    <a:srgbClr val="534C29"/>
                  </a:buClr>
                  <a:buFont typeface="Arial" panose="020B0604020202020204" pitchFamily="34" charset="0"/>
                  <a:buChar char="•"/>
                  <a:defRPr sz="2000" kern="12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1143000" indent="-228600" algn="l" defTabSz="914400" rtl="0" eaLnBrk="1" latinLnBrk="0" hangingPunct="1">
                  <a:lnSpc>
                    <a:spcPct val="108000"/>
                  </a:lnSpc>
                  <a:spcBef>
                    <a:spcPts val="500"/>
                  </a:spcBef>
                  <a:buClr>
                    <a:srgbClr val="534C29"/>
                  </a:buClr>
                  <a:buFont typeface="Arial" panose="020B0604020202020204" pitchFamily="34" charset="0"/>
                  <a:buChar char="•"/>
                  <a:defRPr sz="1800" kern="12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600200" indent="-228600" algn="l" defTabSz="914400" rtl="0" eaLnBrk="1" latinLnBrk="0" hangingPunct="1">
                  <a:lnSpc>
                    <a:spcPct val="108000"/>
                  </a:lnSpc>
                  <a:spcBef>
                    <a:spcPts val="500"/>
                  </a:spcBef>
                  <a:buClr>
                    <a:srgbClr val="534C29"/>
                  </a:buClr>
                  <a:buFont typeface="Arial" panose="020B0604020202020204" pitchFamily="34" charset="0"/>
                  <a:buChar char="•"/>
                  <a:defRPr sz="1600" kern="12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2057400" indent="-228600" algn="l" defTabSz="914400" rtl="0" eaLnBrk="1" latinLnBrk="0" hangingPunct="1">
                  <a:lnSpc>
                    <a:spcPct val="108000"/>
                  </a:lnSpc>
                  <a:spcBef>
                    <a:spcPts val="500"/>
                  </a:spcBef>
                  <a:buClr>
                    <a:srgbClr val="534C29"/>
                  </a:buClr>
                  <a:buFont typeface="Arial" panose="020B0604020202020204" pitchFamily="34" charset="0"/>
                  <a:buChar char="•"/>
                  <a:defRPr sz="1600" kern="12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spcBef>
                    <a:spcPts val="1200"/>
                  </a:spcBef>
                  <a:spcAft>
                    <a:spcPts val="600"/>
                  </a:spcAft>
                  <a:buNone/>
                  <a:tabLst>
                    <a:tab pos="531813" algn="l"/>
                  </a:tabLst>
                </a:pPr>
                <a:r>
                  <a:rPr lang="en-GB" dirty="0"/>
                  <a:t>Resistance in series are additive:</a:t>
                </a:r>
              </a:p>
              <a:p>
                <a:pPr marL="0" indent="0">
                  <a:spcBef>
                    <a:spcPts val="1200"/>
                  </a:spcBef>
                  <a:spcAft>
                    <a:spcPts val="600"/>
                  </a:spcAft>
                  <a:buNone/>
                  <a:tabLst>
                    <a:tab pos="531813" algn="l"/>
                  </a:tabLst>
                </a:pPr>
                <a14:m>
                  <m:oMathPara xmlns:m="http://schemas.openxmlformats.org/officeDocument/2006/math">
                    <m:oMath>
                      <m:r>
                        <a:rPr lang="en-GB" i="1" kern="100" dirty="0">
                          <a:latin typeface="Cambria Math" panose="02040503050406030204" pitchFamily="18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m:t>𝑅</m:t>
                      </m:r>
                      <m:r>
                        <m:rPr>
                          <m:sty m:val="p"/>
                        </m:rPr>
                        <a:rPr lang="en-US" i="0" kern="100" baseline="-25000" dirty="0">
                          <a:latin typeface="Cambria Math" panose="02040503050406030204" pitchFamily="18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m:t>total</m:t>
                      </m:r>
                      <m:r>
                        <a:rPr lang="en-GB" i="1" kern="100" dirty="0">
                          <a:latin typeface="Cambria Math" panose="02040503050406030204" pitchFamily="18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i="1" kern="100" dirty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en-US" i="1" kern="100" dirty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𝑅</m:t>
                          </m:r>
                        </m:e>
                        <m:sub>
                          <m:r>
                            <a:rPr lang="en-US" i="1" kern="100" dirty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1</m:t>
                          </m:r>
                        </m:sub>
                      </m:sSub>
                      <m:r>
                        <a:rPr lang="en-US" i="1" kern="100" dirty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i="1" kern="100" dirty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en-US" i="1" kern="100" dirty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𝑅</m:t>
                          </m:r>
                        </m:e>
                        <m:sub>
                          <m:r>
                            <a:rPr lang="en-US" i="1" kern="100" dirty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2</m:t>
                          </m:r>
                        </m:sub>
                      </m:sSub>
                      <m:r>
                        <a:rPr lang="en-US" i="1" kern="100" dirty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i="1" kern="100" dirty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en-US" i="1" kern="100" dirty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𝑅</m:t>
                          </m:r>
                        </m:e>
                        <m:sub>
                          <m:r>
                            <a:rPr lang="en-US" i="1" kern="100" dirty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3</m:t>
                          </m:r>
                        </m:sub>
                      </m:sSub>
                    </m:oMath>
                  </m:oMathPara>
                </a14:m>
                <a:endParaRPr lang="en-US" i="1" kern="100" dirty="0">
                  <a:latin typeface="Cambria Math" panose="02040503050406030204" pitchFamily="18" charset="0"/>
                  <a:cs typeface="Times New Roman" panose="02020603050405020304" pitchFamily="18" charset="0"/>
                </a:endParaRPr>
              </a:p>
              <a:p>
                <a:pPr marL="0" indent="0">
                  <a:spcBef>
                    <a:spcPts val="1200"/>
                  </a:spcBef>
                  <a:spcAft>
                    <a:spcPts val="600"/>
                  </a:spcAft>
                  <a:buNone/>
                  <a:tabLst>
                    <a:tab pos="531813" algn="l"/>
                  </a:tabLst>
                </a:pPr>
                <a14:m>
                  <m:oMathPara xmlns:m="http://schemas.openxmlformats.org/officeDocument/2006/math">
                    <m:oMath>
                      <m:r>
                        <a:rPr lang="en-US" b="0" i="1" kern="100" dirty="0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                        </m:t>
                      </m:r>
                      <m:r>
                        <a:rPr lang="en-US" i="1" kern="100" dirty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=8</m:t>
                      </m:r>
                      <m:r>
                        <a:rPr lang="en-US" b="0" i="0" kern="100" dirty="0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US" b="0" i="0" kern="100" dirty="0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Ω</m:t>
                      </m:r>
                      <m:r>
                        <a:rPr lang="en-US" i="1" kern="100" dirty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+16</m:t>
                      </m:r>
                      <m:r>
                        <a:rPr lang="en-US" b="0" i="1" kern="100" dirty="0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US" kern="100" dirty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Ω</m:t>
                      </m:r>
                      <m:r>
                        <a:rPr lang="en-US" i="1" kern="100" dirty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+24</m:t>
                      </m:r>
                      <m:r>
                        <a:rPr lang="en-US" b="0" i="0" kern="100" dirty="0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US" kern="100" dirty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Ω</m:t>
                      </m:r>
                      <m:r>
                        <a:rPr lang="en-US" i="1" kern="100" dirty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en-US" b="1" i="1" kern="100" dirty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𝟒𝟖</m:t>
                      </m:r>
                      <m:r>
                        <a:rPr lang="en-US" b="1" i="1" kern="100" dirty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 </m:t>
                      </m:r>
                      <m:r>
                        <a:rPr lang="en-US" b="1" i="1" kern="100" dirty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𝛀</m:t>
                      </m:r>
                    </m:oMath>
                  </m:oMathPara>
                </a14:m>
                <a:endParaRPr lang="en-US" b="1" kern="100" dirty="0">
                  <a:latin typeface="Cambria Math" panose="02040503050406030204" pitchFamily="18" charset="0"/>
                  <a:cs typeface="Times New Roman" panose="02020603050405020304" pitchFamily="18" charset="0"/>
                </a:endParaRPr>
              </a:p>
              <a:p>
                <a:pPr marL="0" indent="-531813">
                  <a:spcBef>
                    <a:spcPts val="1200"/>
                  </a:spcBef>
                  <a:spcAft>
                    <a:spcPts val="600"/>
                  </a:spcAft>
                  <a:buNone/>
                  <a:tabLst>
                    <a:tab pos="531813" algn="l"/>
                  </a:tabLst>
                </a:pPr>
                <a:endParaRPr lang="en-GB" dirty="0"/>
              </a:p>
            </p:txBody>
          </p:sp>
        </mc:Choice>
        <mc:Fallback xmlns="">
          <p:sp>
            <p:nvSpPr>
              <p:cNvPr id="84" name="Content Placeholder 5">
                <a:extLst>
                  <a:ext uri="{FF2B5EF4-FFF2-40B4-BE49-F238E27FC236}">
                    <a16:creationId xmlns:a16="http://schemas.microsoft.com/office/drawing/2014/main" id="{4F358DD9-A6DF-5D32-C7E6-FD98674F5C8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8198" y="4535462"/>
                <a:ext cx="5727193" cy="1572228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5" name="Content Placeholder 5">
                <a:extLst>
                  <a:ext uri="{FF2B5EF4-FFF2-40B4-BE49-F238E27FC236}">
                    <a16:creationId xmlns:a16="http://schemas.microsoft.com/office/drawing/2014/main" id="{906A01C0-D65B-8D65-0B16-BDC07AE8400F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370434" y="4629018"/>
                <a:ext cx="6046290" cy="1572228"/>
              </a:xfrm>
              <a:prstGeom prst="rect">
                <a:avLst/>
              </a:prstGeom>
              <a:noFill/>
            </p:spPr>
            <p:txBody>
              <a:bodyPr vert="horz" lIns="180000" tIns="180000" rIns="180000" bIns="18000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108000"/>
                  </a:lnSpc>
                  <a:spcBef>
                    <a:spcPts val="1000"/>
                  </a:spcBef>
                  <a:buClr>
                    <a:srgbClr val="534C29"/>
                  </a:buClr>
                  <a:buFont typeface="Arial" panose="020B0604020202020204" pitchFamily="34" charset="0"/>
                  <a:buChar char="•"/>
                  <a:defRPr sz="2400" kern="12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685800" indent="-228600" algn="l" defTabSz="914400" rtl="0" eaLnBrk="1" latinLnBrk="0" hangingPunct="1">
                  <a:lnSpc>
                    <a:spcPct val="108000"/>
                  </a:lnSpc>
                  <a:spcBef>
                    <a:spcPts val="500"/>
                  </a:spcBef>
                  <a:buClr>
                    <a:srgbClr val="534C29"/>
                  </a:buClr>
                  <a:buFont typeface="Arial" panose="020B0604020202020204" pitchFamily="34" charset="0"/>
                  <a:buChar char="•"/>
                  <a:defRPr sz="2000" kern="12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1143000" indent="-228600" algn="l" defTabSz="914400" rtl="0" eaLnBrk="1" latinLnBrk="0" hangingPunct="1">
                  <a:lnSpc>
                    <a:spcPct val="108000"/>
                  </a:lnSpc>
                  <a:spcBef>
                    <a:spcPts val="500"/>
                  </a:spcBef>
                  <a:buClr>
                    <a:srgbClr val="534C29"/>
                  </a:buClr>
                  <a:buFont typeface="Arial" panose="020B0604020202020204" pitchFamily="34" charset="0"/>
                  <a:buChar char="•"/>
                  <a:defRPr sz="1800" kern="12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600200" indent="-228600" algn="l" defTabSz="914400" rtl="0" eaLnBrk="1" latinLnBrk="0" hangingPunct="1">
                  <a:lnSpc>
                    <a:spcPct val="108000"/>
                  </a:lnSpc>
                  <a:spcBef>
                    <a:spcPts val="500"/>
                  </a:spcBef>
                  <a:buClr>
                    <a:srgbClr val="534C29"/>
                  </a:buClr>
                  <a:buFont typeface="Arial" panose="020B0604020202020204" pitchFamily="34" charset="0"/>
                  <a:buChar char="•"/>
                  <a:defRPr sz="1600" kern="12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2057400" indent="-228600" algn="l" defTabSz="914400" rtl="0" eaLnBrk="1" latinLnBrk="0" hangingPunct="1">
                  <a:lnSpc>
                    <a:spcPct val="108000"/>
                  </a:lnSpc>
                  <a:spcBef>
                    <a:spcPts val="500"/>
                  </a:spcBef>
                  <a:buClr>
                    <a:srgbClr val="534C29"/>
                  </a:buClr>
                  <a:buFont typeface="Arial" panose="020B0604020202020204" pitchFamily="34" charset="0"/>
                  <a:buChar char="•"/>
                  <a:defRPr sz="1600" kern="12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spcBef>
                    <a:spcPts val="1200"/>
                  </a:spcBef>
                  <a:spcAft>
                    <a:spcPts val="600"/>
                  </a:spcAft>
                  <a:buNone/>
                  <a:tabLst>
                    <a:tab pos="531813" algn="l"/>
                  </a:tabLst>
                </a:pPr>
                <a:r>
                  <a:rPr lang="en-GB" dirty="0"/>
                  <a:t>The total voltage is given by </a:t>
                </a:r>
              </a:p>
              <a:p>
                <a:pPr marL="0" indent="0">
                  <a:spcBef>
                    <a:spcPts val="1200"/>
                  </a:spcBef>
                  <a:spcAft>
                    <a:spcPts val="600"/>
                  </a:spcAft>
                  <a:buNone/>
                  <a:tabLst>
                    <a:tab pos="531813" algn="l"/>
                  </a:tabLst>
                </a:pPr>
                <a14:m>
                  <m:oMathPara xmlns:m="http://schemas.openxmlformats.org/officeDocument/2006/math">
                    <m:oMath>
                      <m:r>
                        <a:rPr lang="en-US" i="1" dirty="0">
                          <a:latin typeface="Cambria Math" panose="02040503050406030204" pitchFamily="18" charset="0"/>
                        </a:rPr>
                        <m:t>𝑉</m:t>
                      </m:r>
                      <m:r>
                        <a:rPr lang="en-GB" i="1" dirty="0">
                          <a:latin typeface="Cambria Math" panose="02040503050406030204" pitchFamily="18" charset="0"/>
                        </a:rPr>
                        <m:t> =</m:t>
                      </m:r>
                      <m:r>
                        <a:rPr lang="en-US" i="1" dirty="0">
                          <a:latin typeface="Cambria Math" panose="02040503050406030204" pitchFamily="18" charset="0"/>
                        </a:rPr>
                        <m:t>𝐼</m:t>
                      </m:r>
                      <m:r>
                        <a:rPr lang="en-US" b="0" i="1" dirty="0" smtClean="0">
                          <a:latin typeface="Cambria Math" panose="02040503050406030204" pitchFamily="18" charset="0"/>
                        </a:rPr>
                        <m:t>×</m:t>
                      </m:r>
                      <m:sSub>
                        <m:sSubPr>
                          <m:ctrlPr>
                            <a:rPr lang="en-US" b="0" i="1" dirty="0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𝑅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en-US" b="0" i="0" dirty="0" smtClean="0">
                              <a:latin typeface="Cambria Math" panose="02040503050406030204" pitchFamily="18" charset="0"/>
                            </a:rPr>
                            <m:t>total</m:t>
                          </m:r>
                        </m:sub>
                      </m:sSub>
                      <m:r>
                        <a:rPr lang="en-US" i="1" dirty="0">
                          <a:latin typeface="Cambria Math" panose="02040503050406030204" pitchFamily="18" charset="0"/>
                        </a:rPr>
                        <m:t>=3</m:t>
                      </m:r>
                      <m:r>
                        <a:rPr lang="en-US" b="0" i="1" dirty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US" b="0" i="0" dirty="0" smtClean="0">
                          <a:latin typeface="Cambria Math" panose="02040503050406030204" pitchFamily="18" charset="0"/>
                        </a:rPr>
                        <m:t>A</m:t>
                      </m:r>
                      <m:r>
                        <a:rPr lang="en-US" i="1" dirty="0">
                          <a:latin typeface="Cambria Math" panose="02040503050406030204" pitchFamily="18" charset="0"/>
                        </a:rPr>
                        <m:t>×48</m:t>
                      </m:r>
                      <m:r>
                        <a:rPr lang="en-US" b="0" i="1" dirty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US" kern="100" dirty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Ω</m:t>
                      </m:r>
                      <m:r>
                        <a:rPr lang="en-US" i="1" dirty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b="1" i="1" dirty="0">
                          <a:latin typeface="Cambria Math" panose="02040503050406030204" pitchFamily="18" charset="0"/>
                        </a:rPr>
                        <m:t>𝟏𝟒𝟒</m:t>
                      </m:r>
                      <m:r>
                        <a:rPr lang="en-US" b="1" i="1" dirty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US" b="0" i="0" dirty="0">
                          <a:latin typeface="Cambria Math" panose="02040503050406030204" pitchFamily="18" charset="0"/>
                        </a:rPr>
                        <m:t>V</m:t>
                      </m:r>
                    </m:oMath>
                  </m:oMathPara>
                </a14:m>
                <a:endParaRPr lang="en-GB" dirty="0"/>
              </a:p>
              <a:p>
                <a:pPr marL="0" indent="-531813">
                  <a:spcBef>
                    <a:spcPts val="1200"/>
                  </a:spcBef>
                  <a:spcAft>
                    <a:spcPts val="600"/>
                  </a:spcAft>
                  <a:buNone/>
                  <a:tabLst>
                    <a:tab pos="531813" algn="l"/>
                  </a:tabLst>
                </a:pPr>
                <a:endParaRPr lang="en-GB" dirty="0"/>
              </a:p>
            </p:txBody>
          </p:sp>
        </mc:Choice>
        <mc:Fallback xmlns="">
          <p:sp>
            <p:nvSpPr>
              <p:cNvPr id="85" name="Content Placeholder 5">
                <a:extLst>
                  <a:ext uri="{FF2B5EF4-FFF2-40B4-BE49-F238E27FC236}">
                    <a16:creationId xmlns:a16="http://schemas.microsoft.com/office/drawing/2014/main" id="{906A01C0-D65B-8D65-0B16-BDC07AE8400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70434" y="4629018"/>
                <a:ext cx="6046290" cy="1572228"/>
              </a:xfrm>
              <a:prstGeom prst="rect">
                <a:avLst/>
              </a:prstGeom>
              <a:blipFill>
                <a:blip r:embed="rId5"/>
                <a:stretch>
                  <a:fillRect l="-101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0" name="Text Placeholder 14">
            <a:extLst>
              <a:ext uri="{FF2B5EF4-FFF2-40B4-BE49-F238E27FC236}">
                <a16:creationId xmlns:a16="http://schemas.microsoft.com/office/drawing/2014/main" id="{5339E5F1-319F-184B-8C5B-8CFFEC1CD81C}"/>
              </a:ext>
            </a:extLst>
          </p:cNvPr>
          <p:cNvSpPr txBox="1">
            <a:spLocks/>
          </p:cNvSpPr>
          <p:nvPr/>
        </p:nvSpPr>
        <p:spPr>
          <a:xfrm>
            <a:off x="838200" y="6356351"/>
            <a:ext cx="4711700" cy="361950"/>
          </a:xfrm>
          <a:prstGeom prst="rect">
            <a:avLst/>
          </a:prstGeom>
        </p:spPr>
        <p:txBody>
          <a:bodyPr vert="horz" lIns="91440" tIns="45720" rIns="91440" bIns="45720" rtlCol="0">
            <a:normAutofit fontScale="55000" lnSpcReduction="20000"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2800" b="1" kern="1200">
                <a:solidFill>
                  <a:srgbClr val="10283A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2000" kern="120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2000" kern="120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2000" kern="120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2000" kern="120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0" dirty="0"/>
              <a:t>Resource 3: Key mathematical electrical principles</a:t>
            </a:r>
            <a:endParaRPr lang="en-GB" b="0" dirty="0"/>
          </a:p>
        </p:txBody>
      </p:sp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8CC5E27F-3CB9-4E97-2354-A055B1FB28DA}"/>
              </a:ext>
            </a:extLst>
          </p:cNvPr>
          <p:cNvSpPr txBox="1">
            <a:spLocks/>
          </p:cNvSpPr>
          <p:nvPr/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ED7D31"/>
          </a:solidFill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Exam-style question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B061234B-E280-EE1B-7C12-F222868A097A}"/>
              </a:ext>
            </a:extLst>
          </p:cNvPr>
          <p:cNvGrpSpPr/>
          <p:nvPr/>
        </p:nvGrpSpPr>
        <p:grpSpPr>
          <a:xfrm>
            <a:off x="7385704" y="1543494"/>
            <a:ext cx="4317433" cy="3079404"/>
            <a:chOff x="7036367" y="1467294"/>
            <a:chExt cx="4317433" cy="3079404"/>
          </a:xfrm>
        </p:grpSpPr>
        <p:grpSp>
          <p:nvGrpSpPr>
            <p:cNvPr id="79" name="Group 78" descr="Diagram of a series circuit - one continuous loop which features a battery, and three resistors, each attached to a voltmeter.  Next to the first resistor is the following label - R1, and the voltmeter is labelled V1. &#10;Next to the second resistor is the following label - R2, and the voltmeter is labelled V2. Next to the third resistor is the following label - R3, and the voltmeter is labelled V3. &#10;Next to the second resistor is the following label - R3, and the voltmeter is labelled V3. ">
              <a:extLst>
                <a:ext uri="{FF2B5EF4-FFF2-40B4-BE49-F238E27FC236}">
                  <a16:creationId xmlns:a16="http://schemas.microsoft.com/office/drawing/2014/main" id="{EF9B99E9-2A6B-1AD5-C825-75A0553DF93D}"/>
                </a:ext>
              </a:extLst>
            </p:cNvPr>
            <p:cNvGrpSpPr/>
            <p:nvPr/>
          </p:nvGrpSpPr>
          <p:grpSpPr>
            <a:xfrm>
              <a:off x="7036367" y="1467294"/>
              <a:ext cx="4317433" cy="3079404"/>
              <a:chOff x="6923314" y="1530008"/>
              <a:chExt cx="4317433" cy="3079404"/>
            </a:xfrm>
          </p:grpSpPr>
          <p:cxnSp>
            <p:nvCxnSpPr>
              <p:cNvPr id="107" name="Straight Connector 106">
                <a:extLst>
                  <a:ext uri="{FF2B5EF4-FFF2-40B4-BE49-F238E27FC236}">
                    <a16:creationId xmlns:a16="http://schemas.microsoft.com/office/drawing/2014/main" id="{10A0C15E-73DA-F7BF-D0C5-5D3CDB8177D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934200" y="2359691"/>
                <a:ext cx="469724" cy="0"/>
              </a:xfrm>
              <a:prstGeom prst="line">
                <a:avLst/>
              </a:prstGeom>
              <a:ln w="25400" cap="rnd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8" name="Straight Connector 107">
                <a:extLst>
                  <a:ext uri="{FF2B5EF4-FFF2-40B4-BE49-F238E27FC236}">
                    <a16:creationId xmlns:a16="http://schemas.microsoft.com/office/drawing/2014/main" id="{34AB5B64-F2BC-856C-BBAC-1E6139D8AB01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923314" y="3877080"/>
                <a:ext cx="1770509" cy="3273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09" name="Group 108">
                <a:extLst>
                  <a:ext uri="{FF2B5EF4-FFF2-40B4-BE49-F238E27FC236}">
                    <a16:creationId xmlns:a16="http://schemas.microsoft.com/office/drawing/2014/main" id="{4ADA14EA-2CBC-46CD-2E86-78EAB62BB549}"/>
                  </a:ext>
                </a:extLst>
              </p:cNvPr>
              <p:cNvGrpSpPr/>
              <p:nvPr/>
            </p:nvGrpSpPr>
            <p:grpSpPr>
              <a:xfrm>
                <a:off x="8455763" y="3496080"/>
                <a:ext cx="1263958" cy="635000"/>
                <a:chOff x="2834368" y="2324100"/>
                <a:chExt cx="1263958" cy="635000"/>
              </a:xfrm>
            </p:grpSpPr>
            <p:grpSp>
              <p:nvGrpSpPr>
                <p:cNvPr id="140" name="Group 139">
                  <a:extLst>
                    <a:ext uri="{FF2B5EF4-FFF2-40B4-BE49-F238E27FC236}">
                      <a16:creationId xmlns:a16="http://schemas.microsoft.com/office/drawing/2014/main" id="{C1EC0495-E65D-41C5-643B-41F206C0C8A5}"/>
                    </a:ext>
                  </a:extLst>
                </p:cNvPr>
                <p:cNvGrpSpPr/>
                <p:nvPr/>
              </p:nvGrpSpPr>
              <p:grpSpPr>
                <a:xfrm>
                  <a:off x="2834368" y="2438400"/>
                  <a:ext cx="1263958" cy="520700"/>
                  <a:chOff x="2834368" y="2438400"/>
                  <a:chExt cx="1263958" cy="520700"/>
                </a:xfrm>
              </p:grpSpPr>
              <p:cxnSp>
                <p:nvCxnSpPr>
                  <p:cNvPr id="143" name="Straight Connector 142">
                    <a:extLst>
                      <a:ext uri="{FF2B5EF4-FFF2-40B4-BE49-F238E27FC236}">
                        <a16:creationId xmlns:a16="http://schemas.microsoft.com/office/drawing/2014/main" id="{500D51EB-5B74-F613-2EE6-44501EF0CA89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16200000">
                    <a:off x="3099934" y="2439534"/>
                    <a:ext cx="0" cy="531132"/>
                  </a:xfrm>
                  <a:prstGeom prst="line">
                    <a:avLst/>
                  </a:prstGeom>
                  <a:ln w="25400" cap="rnd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44" name="Straight Connector 143">
                    <a:extLst>
                      <a:ext uri="{FF2B5EF4-FFF2-40B4-BE49-F238E27FC236}">
                        <a16:creationId xmlns:a16="http://schemas.microsoft.com/office/drawing/2014/main" id="{7DD565DC-E222-ED3D-4043-DEE76E30BFD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16200000">
                    <a:off x="3776363" y="2375443"/>
                    <a:ext cx="0" cy="643927"/>
                  </a:xfrm>
                  <a:prstGeom prst="line">
                    <a:avLst/>
                  </a:prstGeom>
                  <a:ln w="25400" cap="rnd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45" name="Straight Connector 144">
                    <a:extLst>
                      <a:ext uri="{FF2B5EF4-FFF2-40B4-BE49-F238E27FC236}">
                        <a16:creationId xmlns:a16="http://schemas.microsoft.com/office/drawing/2014/main" id="{5617A6A3-5E35-B0CB-843F-1A94EA16353F}"/>
                      </a:ext>
                    </a:extLst>
                  </p:cNvPr>
                  <p:cNvCxnSpPr/>
                  <p:nvPr/>
                </p:nvCxnSpPr>
                <p:spPr>
                  <a:xfrm>
                    <a:off x="3365500" y="2438400"/>
                    <a:ext cx="0" cy="520700"/>
                  </a:xfrm>
                  <a:prstGeom prst="line">
                    <a:avLst/>
                  </a:prstGeom>
                  <a:ln w="25400" cap="rnd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46" name="Straight Connector 145">
                    <a:extLst>
                      <a:ext uri="{FF2B5EF4-FFF2-40B4-BE49-F238E27FC236}">
                        <a16:creationId xmlns:a16="http://schemas.microsoft.com/office/drawing/2014/main" id="{CC2D36FF-3525-B990-455F-F490FBCB29A5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454400" y="2565614"/>
                    <a:ext cx="0" cy="263585"/>
                  </a:xfrm>
                  <a:prstGeom prst="line">
                    <a:avLst/>
                  </a:prstGeom>
                  <a:ln w="25400" cap="rnd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141" name="TextBox 140">
                  <a:extLst>
                    <a:ext uri="{FF2B5EF4-FFF2-40B4-BE49-F238E27FC236}">
                      <a16:creationId xmlns:a16="http://schemas.microsoft.com/office/drawing/2014/main" id="{62409DD4-38B4-B1A7-43AD-F83CD475B79F}"/>
                    </a:ext>
                  </a:extLst>
                </p:cNvPr>
                <p:cNvSpPr txBox="1"/>
                <p:nvPr/>
              </p:nvSpPr>
              <p:spPr>
                <a:xfrm>
                  <a:off x="3092558" y="2324100"/>
                  <a:ext cx="300082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dirty="0"/>
                    <a:t>+</a:t>
                  </a:r>
                </a:p>
              </p:txBody>
            </p:sp>
            <p:sp>
              <p:nvSpPr>
                <p:cNvPr id="142" name="TextBox 141">
                  <a:extLst>
                    <a:ext uri="{FF2B5EF4-FFF2-40B4-BE49-F238E27FC236}">
                      <a16:creationId xmlns:a16="http://schemas.microsoft.com/office/drawing/2014/main" id="{321B2E6B-621C-35F5-8CA2-5F1AA6476BB3}"/>
                    </a:ext>
                  </a:extLst>
                </p:cNvPr>
                <p:cNvSpPr txBox="1"/>
                <p:nvPr/>
              </p:nvSpPr>
              <p:spPr>
                <a:xfrm>
                  <a:off x="3408485" y="2324100"/>
                  <a:ext cx="300082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dirty="0"/>
                    <a:t>–</a:t>
                  </a:r>
                </a:p>
              </p:txBody>
            </p:sp>
          </p:grpSp>
          <p:cxnSp>
            <p:nvCxnSpPr>
              <p:cNvPr id="110" name="Straight Connector 109">
                <a:extLst>
                  <a:ext uri="{FF2B5EF4-FFF2-40B4-BE49-F238E27FC236}">
                    <a16:creationId xmlns:a16="http://schemas.microsoft.com/office/drawing/2014/main" id="{38AA3115-76D4-4961-58CA-D18671F9AB34}"/>
                  </a:ext>
                </a:extLst>
              </p:cNvPr>
              <p:cNvCxnSpPr/>
              <p:nvPr/>
            </p:nvCxnSpPr>
            <p:spPr>
              <a:xfrm rot="10800000">
                <a:off x="7376620" y="2359405"/>
                <a:ext cx="319177" cy="0"/>
              </a:xfrm>
              <a:prstGeom prst="line">
                <a:avLst/>
              </a:prstGeom>
              <a:ln w="25400" cap="rnd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11" name="Straight Connector 110">
                <a:extLst>
                  <a:ext uri="{FF2B5EF4-FFF2-40B4-BE49-F238E27FC236}">
                    <a16:creationId xmlns:a16="http://schemas.microsoft.com/office/drawing/2014/main" id="{DFB22638-E1FB-71AB-BF3A-20332DA3AFF2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1236593" y="2348442"/>
                <a:ext cx="3559" cy="151697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2" name="TextBox 111">
                <a:extLst>
                  <a:ext uri="{FF2B5EF4-FFF2-40B4-BE49-F238E27FC236}">
                    <a16:creationId xmlns:a16="http://schemas.microsoft.com/office/drawing/2014/main" id="{90053529-24DC-A107-7E14-917FBC25C5E6}"/>
                  </a:ext>
                </a:extLst>
              </p:cNvPr>
              <p:cNvSpPr txBox="1"/>
              <p:nvPr/>
            </p:nvSpPr>
            <p:spPr>
              <a:xfrm>
                <a:off x="8844436" y="4147747"/>
                <a:ext cx="370614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i="1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V</a:t>
                </a:r>
              </a:p>
            </p:txBody>
          </p:sp>
          <p:sp>
            <p:nvSpPr>
              <p:cNvPr id="113" name="TextBox 112">
                <a:extLst>
                  <a:ext uri="{FF2B5EF4-FFF2-40B4-BE49-F238E27FC236}">
                    <a16:creationId xmlns:a16="http://schemas.microsoft.com/office/drawing/2014/main" id="{91B7F5E3-ED5D-F103-CC4D-410ED0813A18}"/>
                  </a:ext>
                </a:extLst>
              </p:cNvPr>
              <p:cNvSpPr txBox="1"/>
              <p:nvPr/>
            </p:nvSpPr>
            <p:spPr>
              <a:xfrm>
                <a:off x="7763502" y="2599879"/>
                <a:ext cx="489236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i="1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R</a:t>
                </a:r>
                <a:r>
                  <a:rPr lang="en-US" sz="2400" baseline="-250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1</a:t>
                </a:r>
                <a:endParaRPr lang="en-US" sz="2400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  <p:grpSp>
            <p:nvGrpSpPr>
              <p:cNvPr id="114" name="Group 113">
                <a:extLst>
                  <a:ext uri="{FF2B5EF4-FFF2-40B4-BE49-F238E27FC236}">
                    <a16:creationId xmlns:a16="http://schemas.microsoft.com/office/drawing/2014/main" id="{7EA79A25-CCB5-5272-CFC5-56DEA1F42A27}"/>
                  </a:ext>
                </a:extLst>
              </p:cNvPr>
              <p:cNvGrpSpPr/>
              <p:nvPr/>
            </p:nvGrpSpPr>
            <p:grpSpPr>
              <a:xfrm>
                <a:off x="7492411" y="1541989"/>
                <a:ext cx="963352" cy="830771"/>
                <a:chOff x="7874780" y="1426411"/>
                <a:chExt cx="963352" cy="830771"/>
              </a:xfrm>
            </p:grpSpPr>
            <p:cxnSp>
              <p:nvCxnSpPr>
                <p:cNvPr id="134" name="Straight Connector 133">
                  <a:extLst>
                    <a:ext uri="{FF2B5EF4-FFF2-40B4-BE49-F238E27FC236}">
                      <a16:creationId xmlns:a16="http://schemas.microsoft.com/office/drawing/2014/main" id="{3D7B5BEC-AB96-7F3C-5711-4C678804BF2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7874780" y="1663082"/>
                  <a:ext cx="0" cy="594100"/>
                </a:xfrm>
                <a:prstGeom prst="line">
                  <a:avLst/>
                </a:prstGeom>
                <a:ln w="25400" cap="rnd">
                  <a:solidFill>
                    <a:schemeClr val="tx1"/>
                  </a:solidFill>
                  <a:headEnd type="triangle"/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35" name="Oval 134">
                  <a:extLst>
                    <a:ext uri="{FF2B5EF4-FFF2-40B4-BE49-F238E27FC236}">
                      <a16:creationId xmlns:a16="http://schemas.microsoft.com/office/drawing/2014/main" id="{302BA5BB-39CC-07E3-6B0F-3267A5E16EE4}"/>
                    </a:ext>
                  </a:extLst>
                </p:cNvPr>
                <p:cNvSpPr/>
                <p:nvPr/>
              </p:nvSpPr>
              <p:spPr>
                <a:xfrm>
                  <a:off x="8118391" y="1426411"/>
                  <a:ext cx="476766" cy="476766"/>
                </a:xfrm>
                <a:prstGeom prst="ellipse">
                  <a:avLst/>
                </a:prstGeom>
                <a:noFill/>
                <a:ln w="25400"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cxnSp>
              <p:nvCxnSpPr>
                <p:cNvPr id="136" name="Straight Connector 135">
                  <a:extLst>
                    <a:ext uri="{FF2B5EF4-FFF2-40B4-BE49-F238E27FC236}">
                      <a16:creationId xmlns:a16="http://schemas.microsoft.com/office/drawing/2014/main" id="{C89E0F28-4272-3AFB-F50C-74054D2BA60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7881914" y="1656571"/>
                  <a:ext cx="236477" cy="0"/>
                </a:xfrm>
                <a:prstGeom prst="line">
                  <a:avLst/>
                </a:prstGeom>
                <a:ln w="25400" cap="rnd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7" name="Straight Connector 136">
                  <a:extLst>
                    <a:ext uri="{FF2B5EF4-FFF2-40B4-BE49-F238E27FC236}">
                      <a16:creationId xmlns:a16="http://schemas.microsoft.com/office/drawing/2014/main" id="{AEDFA116-8ADF-5F0F-2C22-55C7740AFA5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8838132" y="1663081"/>
                  <a:ext cx="0" cy="592415"/>
                </a:xfrm>
                <a:prstGeom prst="line">
                  <a:avLst/>
                </a:prstGeom>
                <a:ln w="25400" cap="rnd">
                  <a:solidFill>
                    <a:schemeClr val="tx1"/>
                  </a:solidFill>
                  <a:headEnd type="triangle"/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8" name="Straight Connector 137">
                  <a:extLst>
                    <a:ext uri="{FF2B5EF4-FFF2-40B4-BE49-F238E27FC236}">
                      <a16:creationId xmlns:a16="http://schemas.microsoft.com/office/drawing/2014/main" id="{6AAD0984-2716-F030-05DF-5705114AAE6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597903" y="1663081"/>
                  <a:ext cx="236477" cy="0"/>
                </a:xfrm>
                <a:prstGeom prst="line">
                  <a:avLst/>
                </a:prstGeom>
                <a:ln w="25400" cap="rnd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39" name="TextBox 138">
                  <a:extLst>
                    <a:ext uri="{FF2B5EF4-FFF2-40B4-BE49-F238E27FC236}">
                      <a16:creationId xmlns:a16="http://schemas.microsoft.com/office/drawing/2014/main" id="{E156178F-28EA-3B16-143C-FC39E5C43282}"/>
                    </a:ext>
                  </a:extLst>
                </p:cNvPr>
                <p:cNvSpPr txBox="1"/>
                <p:nvPr/>
              </p:nvSpPr>
              <p:spPr>
                <a:xfrm>
                  <a:off x="8085898" y="1441226"/>
                  <a:ext cx="484428" cy="4616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2400" i="1" dirty="0"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V</a:t>
                  </a:r>
                  <a:r>
                    <a:rPr lang="en-US" sz="2400" baseline="-25000" dirty="0"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1</a:t>
                  </a:r>
                  <a:endParaRPr lang="en-US" sz="2400" dirty="0">
                    <a:latin typeface="Cambria Math" panose="02040503050406030204" pitchFamily="18" charset="0"/>
                    <a:ea typeface="Cambria Math" panose="02040503050406030204" pitchFamily="18" charset="0"/>
                  </a:endParaRPr>
                </a:p>
              </p:txBody>
            </p:sp>
          </p:grpSp>
          <p:sp>
            <p:nvSpPr>
              <p:cNvPr id="115" name="TextBox 114">
                <a:extLst>
                  <a:ext uri="{FF2B5EF4-FFF2-40B4-BE49-F238E27FC236}">
                    <a16:creationId xmlns:a16="http://schemas.microsoft.com/office/drawing/2014/main" id="{DF2D8A26-C69B-16E5-C106-7EBADE1A201C}"/>
                  </a:ext>
                </a:extLst>
              </p:cNvPr>
              <p:cNvSpPr txBox="1"/>
              <p:nvPr/>
            </p:nvSpPr>
            <p:spPr>
              <a:xfrm>
                <a:off x="8921117" y="2598136"/>
                <a:ext cx="489236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i="1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R</a:t>
                </a:r>
                <a:r>
                  <a:rPr lang="en-US" sz="2400" baseline="-250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2</a:t>
                </a:r>
                <a:endParaRPr lang="en-US" sz="2400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  <p:sp>
            <p:nvSpPr>
              <p:cNvPr id="116" name="TextBox 115">
                <a:extLst>
                  <a:ext uri="{FF2B5EF4-FFF2-40B4-BE49-F238E27FC236}">
                    <a16:creationId xmlns:a16="http://schemas.microsoft.com/office/drawing/2014/main" id="{160BDACE-8D4C-DA87-1E69-FA83A5EF3D3E}"/>
                  </a:ext>
                </a:extLst>
              </p:cNvPr>
              <p:cNvSpPr txBox="1"/>
              <p:nvPr/>
            </p:nvSpPr>
            <p:spPr>
              <a:xfrm>
                <a:off x="10153683" y="2598136"/>
                <a:ext cx="489236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i="1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R</a:t>
                </a:r>
                <a:r>
                  <a:rPr lang="en-US" sz="2400" baseline="-250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3</a:t>
                </a:r>
                <a:endParaRPr lang="en-US" sz="2400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  <p:cxnSp>
            <p:nvCxnSpPr>
              <p:cNvPr id="117" name="Straight Connector 116">
                <a:extLst>
                  <a:ext uri="{FF2B5EF4-FFF2-40B4-BE49-F238E27FC236}">
                    <a16:creationId xmlns:a16="http://schemas.microsoft.com/office/drawing/2014/main" id="{C32B62E8-4428-2184-8771-4E493B0889E9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927189" y="2348442"/>
                <a:ext cx="8950" cy="1548214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8" name="Straight Connector 117">
                <a:extLst>
                  <a:ext uri="{FF2B5EF4-FFF2-40B4-BE49-F238E27FC236}">
                    <a16:creationId xmlns:a16="http://schemas.microsoft.com/office/drawing/2014/main" id="{FBB3FD0F-8D8F-BCF7-C776-33C639040BFE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9470238" y="3861799"/>
                <a:ext cx="1770509" cy="3273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9" name="Straight Connector 118">
                <a:extLst>
                  <a:ext uri="{FF2B5EF4-FFF2-40B4-BE49-F238E27FC236}">
                    <a16:creationId xmlns:a16="http://schemas.microsoft.com/office/drawing/2014/main" id="{00C7A3C4-8C69-DC89-DB9B-6A4971A4556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765822" y="2360780"/>
                <a:ext cx="469724" cy="0"/>
              </a:xfrm>
              <a:prstGeom prst="line">
                <a:avLst/>
              </a:prstGeom>
              <a:ln w="25400" cap="rnd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20" name="Group 119">
                <a:extLst>
                  <a:ext uri="{FF2B5EF4-FFF2-40B4-BE49-F238E27FC236}">
                    <a16:creationId xmlns:a16="http://schemas.microsoft.com/office/drawing/2014/main" id="{5963296E-BAED-B9D5-72A7-232082976148}"/>
                  </a:ext>
                </a:extLst>
              </p:cNvPr>
              <p:cNvGrpSpPr/>
              <p:nvPr/>
            </p:nvGrpSpPr>
            <p:grpSpPr>
              <a:xfrm>
                <a:off x="8633318" y="1536242"/>
                <a:ext cx="963352" cy="830771"/>
                <a:chOff x="7874780" y="1426411"/>
                <a:chExt cx="963352" cy="830771"/>
              </a:xfrm>
            </p:grpSpPr>
            <p:cxnSp>
              <p:nvCxnSpPr>
                <p:cNvPr id="128" name="Straight Connector 127">
                  <a:extLst>
                    <a:ext uri="{FF2B5EF4-FFF2-40B4-BE49-F238E27FC236}">
                      <a16:creationId xmlns:a16="http://schemas.microsoft.com/office/drawing/2014/main" id="{DD14D8EB-5C1D-E59E-E7AE-B94354E7180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7874780" y="1663082"/>
                  <a:ext cx="0" cy="594100"/>
                </a:xfrm>
                <a:prstGeom prst="line">
                  <a:avLst/>
                </a:prstGeom>
                <a:ln w="25400" cap="rnd">
                  <a:solidFill>
                    <a:schemeClr val="tx1"/>
                  </a:solidFill>
                  <a:headEnd type="triangle"/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29" name="Oval 128">
                  <a:extLst>
                    <a:ext uri="{FF2B5EF4-FFF2-40B4-BE49-F238E27FC236}">
                      <a16:creationId xmlns:a16="http://schemas.microsoft.com/office/drawing/2014/main" id="{891F2A40-0702-C7FE-174D-CA0105F477D8}"/>
                    </a:ext>
                  </a:extLst>
                </p:cNvPr>
                <p:cNvSpPr/>
                <p:nvPr/>
              </p:nvSpPr>
              <p:spPr>
                <a:xfrm>
                  <a:off x="8118391" y="1426411"/>
                  <a:ext cx="476766" cy="476766"/>
                </a:xfrm>
                <a:prstGeom prst="ellipse">
                  <a:avLst/>
                </a:prstGeom>
                <a:noFill/>
                <a:ln w="25400"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cxnSp>
              <p:nvCxnSpPr>
                <p:cNvPr id="130" name="Straight Connector 129">
                  <a:extLst>
                    <a:ext uri="{FF2B5EF4-FFF2-40B4-BE49-F238E27FC236}">
                      <a16:creationId xmlns:a16="http://schemas.microsoft.com/office/drawing/2014/main" id="{AF850AAA-BCD6-AA45-00FC-83B3C37D818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7881914" y="1656571"/>
                  <a:ext cx="236477" cy="0"/>
                </a:xfrm>
                <a:prstGeom prst="line">
                  <a:avLst/>
                </a:prstGeom>
                <a:ln w="25400" cap="rnd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1" name="Straight Connector 130">
                  <a:extLst>
                    <a:ext uri="{FF2B5EF4-FFF2-40B4-BE49-F238E27FC236}">
                      <a16:creationId xmlns:a16="http://schemas.microsoft.com/office/drawing/2014/main" id="{B7EA61E5-7541-0BC5-6917-ECC233C6A4B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8838132" y="1663081"/>
                  <a:ext cx="0" cy="592415"/>
                </a:xfrm>
                <a:prstGeom prst="line">
                  <a:avLst/>
                </a:prstGeom>
                <a:ln w="25400" cap="rnd">
                  <a:solidFill>
                    <a:schemeClr val="tx1"/>
                  </a:solidFill>
                  <a:headEnd type="triangle"/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2" name="Straight Connector 131">
                  <a:extLst>
                    <a:ext uri="{FF2B5EF4-FFF2-40B4-BE49-F238E27FC236}">
                      <a16:creationId xmlns:a16="http://schemas.microsoft.com/office/drawing/2014/main" id="{A44A5C4D-FF2B-229F-C579-C61B578F577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597903" y="1663081"/>
                  <a:ext cx="236477" cy="0"/>
                </a:xfrm>
                <a:prstGeom prst="line">
                  <a:avLst/>
                </a:prstGeom>
                <a:ln w="25400" cap="rnd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33" name="TextBox 132">
                  <a:extLst>
                    <a:ext uri="{FF2B5EF4-FFF2-40B4-BE49-F238E27FC236}">
                      <a16:creationId xmlns:a16="http://schemas.microsoft.com/office/drawing/2014/main" id="{A61E5403-2541-57FD-384B-EECCE0BE9314}"/>
                    </a:ext>
                  </a:extLst>
                </p:cNvPr>
                <p:cNvSpPr txBox="1"/>
                <p:nvPr/>
              </p:nvSpPr>
              <p:spPr>
                <a:xfrm>
                  <a:off x="8085898" y="1441226"/>
                  <a:ext cx="484428" cy="4616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2400" i="1" dirty="0"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V</a:t>
                  </a:r>
                  <a:r>
                    <a:rPr lang="en-US" sz="2400" baseline="-25000" dirty="0"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2</a:t>
                  </a:r>
                  <a:endParaRPr lang="en-US" sz="2400" dirty="0">
                    <a:latin typeface="Cambria Math" panose="02040503050406030204" pitchFamily="18" charset="0"/>
                    <a:ea typeface="Cambria Math" panose="02040503050406030204" pitchFamily="18" charset="0"/>
                  </a:endParaRPr>
                </a:p>
              </p:txBody>
            </p:sp>
          </p:grpSp>
          <p:grpSp>
            <p:nvGrpSpPr>
              <p:cNvPr id="121" name="Group 120">
                <a:extLst>
                  <a:ext uri="{FF2B5EF4-FFF2-40B4-BE49-F238E27FC236}">
                    <a16:creationId xmlns:a16="http://schemas.microsoft.com/office/drawing/2014/main" id="{E7B0A87F-37D2-18CC-13B8-4CBAAA2F4BE8}"/>
                  </a:ext>
                </a:extLst>
              </p:cNvPr>
              <p:cNvGrpSpPr/>
              <p:nvPr/>
            </p:nvGrpSpPr>
            <p:grpSpPr>
              <a:xfrm>
                <a:off x="9889206" y="1530008"/>
                <a:ext cx="963352" cy="830771"/>
                <a:chOff x="7874780" y="1426411"/>
                <a:chExt cx="963352" cy="830771"/>
              </a:xfrm>
            </p:grpSpPr>
            <p:cxnSp>
              <p:nvCxnSpPr>
                <p:cNvPr id="122" name="Straight Connector 121">
                  <a:extLst>
                    <a:ext uri="{FF2B5EF4-FFF2-40B4-BE49-F238E27FC236}">
                      <a16:creationId xmlns:a16="http://schemas.microsoft.com/office/drawing/2014/main" id="{B226A4CF-5012-01A0-DEF9-18EF00C5E12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7874780" y="1663082"/>
                  <a:ext cx="0" cy="594100"/>
                </a:xfrm>
                <a:prstGeom prst="line">
                  <a:avLst/>
                </a:prstGeom>
                <a:ln w="25400" cap="rnd">
                  <a:solidFill>
                    <a:schemeClr val="tx1"/>
                  </a:solidFill>
                  <a:headEnd type="triangle"/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23" name="Oval 122">
                  <a:extLst>
                    <a:ext uri="{FF2B5EF4-FFF2-40B4-BE49-F238E27FC236}">
                      <a16:creationId xmlns:a16="http://schemas.microsoft.com/office/drawing/2014/main" id="{20008926-A16C-2CCD-BCDB-C70D08B6FF3C}"/>
                    </a:ext>
                  </a:extLst>
                </p:cNvPr>
                <p:cNvSpPr/>
                <p:nvPr/>
              </p:nvSpPr>
              <p:spPr>
                <a:xfrm>
                  <a:off x="8118391" y="1426411"/>
                  <a:ext cx="476766" cy="476766"/>
                </a:xfrm>
                <a:prstGeom prst="ellipse">
                  <a:avLst/>
                </a:prstGeom>
                <a:noFill/>
                <a:ln w="25400"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cxnSp>
              <p:nvCxnSpPr>
                <p:cNvPr id="124" name="Straight Connector 123">
                  <a:extLst>
                    <a:ext uri="{FF2B5EF4-FFF2-40B4-BE49-F238E27FC236}">
                      <a16:creationId xmlns:a16="http://schemas.microsoft.com/office/drawing/2014/main" id="{F6DDF65F-5B4E-EE88-C7A9-79C33B45624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7881914" y="1656571"/>
                  <a:ext cx="236477" cy="0"/>
                </a:xfrm>
                <a:prstGeom prst="line">
                  <a:avLst/>
                </a:prstGeom>
                <a:ln w="25400" cap="rnd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5" name="Straight Connector 124">
                  <a:extLst>
                    <a:ext uri="{FF2B5EF4-FFF2-40B4-BE49-F238E27FC236}">
                      <a16:creationId xmlns:a16="http://schemas.microsoft.com/office/drawing/2014/main" id="{849507A4-08E4-E65A-0E3A-6343CF8433C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8838132" y="1663081"/>
                  <a:ext cx="0" cy="592415"/>
                </a:xfrm>
                <a:prstGeom prst="line">
                  <a:avLst/>
                </a:prstGeom>
                <a:ln w="25400" cap="rnd">
                  <a:solidFill>
                    <a:schemeClr val="tx1"/>
                  </a:solidFill>
                  <a:headEnd type="triangle"/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6" name="Straight Connector 125">
                  <a:extLst>
                    <a:ext uri="{FF2B5EF4-FFF2-40B4-BE49-F238E27FC236}">
                      <a16:creationId xmlns:a16="http://schemas.microsoft.com/office/drawing/2014/main" id="{4E6911C3-2800-D3E1-FC60-472FAB476AA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597903" y="1663081"/>
                  <a:ext cx="236477" cy="0"/>
                </a:xfrm>
                <a:prstGeom prst="line">
                  <a:avLst/>
                </a:prstGeom>
                <a:ln w="25400" cap="rnd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27" name="TextBox 126">
                  <a:extLst>
                    <a:ext uri="{FF2B5EF4-FFF2-40B4-BE49-F238E27FC236}">
                      <a16:creationId xmlns:a16="http://schemas.microsoft.com/office/drawing/2014/main" id="{F9C3D3E6-8050-9D20-C8F3-46106FABEE3E}"/>
                    </a:ext>
                  </a:extLst>
                </p:cNvPr>
                <p:cNvSpPr txBox="1"/>
                <p:nvPr/>
              </p:nvSpPr>
              <p:spPr>
                <a:xfrm>
                  <a:off x="8085898" y="1441226"/>
                  <a:ext cx="484428" cy="4616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2400" i="1" dirty="0"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V</a:t>
                  </a:r>
                  <a:r>
                    <a:rPr lang="en-US" sz="2400" baseline="-25000" dirty="0"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3</a:t>
                  </a:r>
                  <a:endParaRPr lang="en-US" sz="2400" dirty="0">
                    <a:latin typeface="Cambria Math" panose="02040503050406030204" pitchFamily="18" charset="0"/>
                    <a:ea typeface="Cambria Math" panose="02040503050406030204" pitchFamily="18" charset="0"/>
                  </a:endParaRPr>
                </a:p>
              </p:txBody>
            </p:sp>
          </p:grpSp>
        </p:grpSp>
        <p:grpSp>
          <p:nvGrpSpPr>
            <p:cNvPr id="81" name="Group 80">
              <a:extLst>
                <a:ext uri="{FF2B5EF4-FFF2-40B4-BE49-F238E27FC236}">
                  <a16:creationId xmlns:a16="http://schemas.microsoft.com/office/drawing/2014/main" id="{95E7B82F-80CC-BAA8-D815-267067D6F389}"/>
                </a:ext>
              </a:extLst>
            </p:cNvPr>
            <p:cNvGrpSpPr/>
            <p:nvPr/>
          </p:nvGrpSpPr>
          <p:grpSpPr>
            <a:xfrm>
              <a:off x="7660554" y="2181760"/>
              <a:ext cx="1092951" cy="215232"/>
              <a:chOff x="3295685" y="2171587"/>
              <a:chExt cx="1394890" cy="288985"/>
            </a:xfrm>
          </p:grpSpPr>
          <p:grpSp>
            <p:nvGrpSpPr>
              <p:cNvPr id="100" name="Group 99" descr="Circuit diagram symbol for a resistor, shown as a continuous vertical zig-zag line with two horizontal connecting leads">
                <a:extLst>
                  <a:ext uri="{FF2B5EF4-FFF2-40B4-BE49-F238E27FC236}">
                    <a16:creationId xmlns:a16="http://schemas.microsoft.com/office/drawing/2014/main" id="{33F88E65-3033-4AA6-90C5-73814D640F0C}"/>
                  </a:ext>
                </a:extLst>
              </p:cNvPr>
              <p:cNvGrpSpPr/>
              <p:nvPr/>
            </p:nvGrpSpPr>
            <p:grpSpPr>
              <a:xfrm>
                <a:off x="3295685" y="2171587"/>
                <a:ext cx="888023" cy="288985"/>
                <a:chOff x="6757665" y="2186795"/>
                <a:chExt cx="888023" cy="288985"/>
              </a:xfrm>
            </p:grpSpPr>
            <p:cxnSp>
              <p:nvCxnSpPr>
                <p:cNvPr id="102" name="Straight Connector 101">
                  <a:extLst>
                    <a:ext uri="{FF2B5EF4-FFF2-40B4-BE49-F238E27FC236}">
                      <a16:creationId xmlns:a16="http://schemas.microsoft.com/office/drawing/2014/main" id="{5A3282B3-85B5-62F9-8C4A-0A981A3762C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7645688" y="2195422"/>
                  <a:ext cx="0" cy="280358"/>
                </a:xfrm>
                <a:prstGeom prst="line">
                  <a:avLst/>
                </a:prstGeom>
                <a:ln w="25400" cap="rnd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103" name="Straight Connector 102">
                  <a:extLst>
                    <a:ext uri="{FF2B5EF4-FFF2-40B4-BE49-F238E27FC236}">
                      <a16:creationId xmlns:a16="http://schemas.microsoft.com/office/drawing/2014/main" id="{9F2E3BCC-279F-852F-FE96-B8115CE65EB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7076842" y="2475780"/>
                  <a:ext cx="565349" cy="0"/>
                </a:xfrm>
                <a:prstGeom prst="line">
                  <a:avLst/>
                </a:prstGeom>
                <a:ln w="25400" cap="rnd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104" name="Straight Connector 103">
                  <a:extLst>
                    <a:ext uri="{FF2B5EF4-FFF2-40B4-BE49-F238E27FC236}">
                      <a16:creationId xmlns:a16="http://schemas.microsoft.com/office/drawing/2014/main" id="{ED6338DA-0C5D-8805-1934-C5A5057C4C0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7076842" y="2186795"/>
                  <a:ext cx="565349" cy="0"/>
                </a:xfrm>
                <a:prstGeom prst="line">
                  <a:avLst/>
                </a:prstGeom>
                <a:ln w="25400" cap="rnd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105" name="Straight Connector 104">
                  <a:extLst>
                    <a:ext uri="{FF2B5EF4-FFF2-40B4-BE49-F238E27FC236}">
                      <a16:creationId xmlns:a16="http://schemas.microsoft.com/office/drawing/2014/main" id="{774042B5-EFAC-2575-8000-C07BD23499F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7076842" y="2191108"/>
                  <a:ext cx="0" cy="284672"/>
                </a:xfrm>
                <a:prstGeom prst="line">
                  <a:avLst/>
                </a:prstGeom>
                <a:ln w="25400" cap="rnd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106" name="Straight Connector 105">
                  <a:extLst>
                    <a:ext uri="{FF2B5EF4-FFF2-40B4-BE49-F238E27FC236}">
                      <a16:creationId xmlns:a16="http://schemas.microsoft.com/office/drawing/2014/main" id="{6B369817-77EF-1854-51CB-24E3559349D3}"/>
                    </a:ext>
                  </a:extLst>
                </p:cNvPr>
                <p:cNvCxnSpPr/>
                <p:nvPr/>
              </p:nvCxnSpPr>
              <p:spPr>
                <a:xfrm>
                  <a:off x="6757665" y="2342072"/>
                  <a:ext cx="319177" cy="0"/>
                </a:xfrm>
                <a:prstGeom prst="line">
                  <a:avLst/>
                </a:prstGeom>
                <a:ln w="25400" cap="rnd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101" name="Straight Connector 100">
                <a:extLst>
                  <a:ext uri="{FF2B5EF4-FFF2-40B4-BE49-F238E27FC236}">
                    <a16:creationId xmlns:a16="http://schemas.microsoft.com/office/drawing/2014/main" id="{957B0B8E-9D83-ADE8-9CDE-8F6A6B2368C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198937" y="2327805"/>
                <a:ext cx="491638" cy="0"/>
              </a:xfrm>
              <a:prstGeom prst="line">
                <a:avLst/>
              </a:prstGeom>
              <a:ln w="25400" cap="rnd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82" name="Group 81">
              <a:extLst>
                <a:ext uri="{FF2B5EF4-FFF2-40B4-BE49-F238E27FC236}">
                  <a16:creationId xmlns:a16="http://schemas.microsoft.com/office/drawing/2014/main" id="{FBFE495A-5491-7BD2-4001-E82CF66B8D9D}"/>
                </a:ext>
              </a:extLst>
            </p:cNvPr>
            <p:cNvGrpSpPr/>
            <p:nvPr/>
          </p:nvGrpSpPr>
          <p:grpSpPr>
            <a:xfrm>
              <a:off x="8743736" y="2183417"/>
              <a:ext cx="1278152" cy="215232"/>
              <a:chOff x="3295685" y="2171587"/>
              <a:chExt cx="1631255" cy="288985"/>
            </a:xfrm>
          </p:grpSpPr>
          <p:grpSp>
            <p:nvGrpSpPr>
              <p:cNvPr id="93" name="Group 92" descr="Circuit diagram symbol for a resistor, shown as a continuous vertical zig-zag line with two horizontal connecting leads">
                <a:extLst>
                  <a:ext uri="{FF2B5EF4-FFF2-40B4-BE49-F238E27FC236}">
                    <a16:creationId xmlns:a16="http://schemas.microsoft.com/office/drawing/2014/main" id="{55CB4771-2AA7-FF75-6719-982ECC843BC1}"/>
                  </a:ext>
                </a:extLst>
              </p:cNvPr>
              <p:cNvGrpSpPr/>
              <p:nvPr/>
            </p:nvGrpSpPr>
            <p:grpSpPr>
              <a:xfrm>
                <a:off x="3295685" y="2171587"/>
                <a:ext cx="888023" cy="288985"/>
                <a:chOff x="6757665" y="2186795"/>
                <a:chExt cx="888023" cy="288985"/>
              </a:xfrm>
            </p:grpSpPr>
            <p:cxnSp>
              <p:nvCxnSpPr>
                <p:cNvPr id="95" name="Straight Connector 94">
                  <a:extLst>
                    <a:ext uri="{FF2B5EF4-FFF2-40B4-BE49-F238E27FC236}">
                      <a16:creationId xmlns:a16="http://schemas.microsoft.com/office/drawing/2014/main" id="{8AB5C84B-89FE-FAD9-3368-7A0AAAECDEE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7645688" y="2195422"/>
                  <a:ext cx="0" cy="280358"/>
                </a:xfrm>
                <a:prstGeom prst="line">
                  <a:avLst/>
                </a:prstGeom>
                <a:ln w="25400" cap="rnd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96" name="Straight Connector 95">
                  <a:extLst>
                    <a:ext uri="{FF2B5EF4-FFF2-40B4-BE49-F238E27FC236}">
                      <a16:creationId xmlns:a16="http://schemas.microsoft.com/office/drawing/2014/main" id="{C820714D-2352-A485-6B65-E209E847105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7076842" y="2475780"/>
                  <a:ext cx="565349" cy="0"/>
                </a:xfrm>
                <a:prstGeom prst="line">
                  <a:avLst/>
                </a:prstGeom>
                <a:ln w="25400" cap="rnd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97" name="Straight Connector 96">
                  <a:extLst>
                    <a:ext uri="{FF2B5EF4-FFF2-40B4-BE49-F238E27FC236}">
                      <a16:creationId xmlns:a16="http://schemas.microsoft.com/office/drawing/2014/main" id="{02DCBB12-59F0-CFF2-D0EF-9DDEEE38BDD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7076842" y="2186795"/>
                  <a:ext cx="565349" cy="0"/>
                </a:xfrm>
                <a:prstGeom prst="line">
                  <a:avLst/>
                </a:prstGeom>
                <a:ln w="25400" cap="rnd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98" name="Straight Connector 97">
                  <a:extLst>
                    <a:ext uri="{FF2B5EF4-FFF2-40B4-BE49-F238E27FC236}">
                      <a16:creationId xmlns:a16="http://schemas.microsoft.com/office/drawing/2014/main" id="{C2390277-49B9-4266-5F4D-CB2A1A2D879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7076842" y="2191108"/>
                  <a:ext cx="0" cy="284672"/>
                </a:xfrm>
                <a:prstGeom prst="line">
                  <a:avLst/>
                </a:prstGeom>
                <a:ln w="25400" cap="rnd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99" name="Straight Connector 98">
                  <a:extLst>
                    <a:ext uri="{FF2B5EF4-FFF2-40B4-BE49-F238E27FC236}">
                      <a16:creationId xmlns:a16="http://schemas.microsoft.com/office/drawing/2014/main" id="{50DD0BA8-5223-EF56-2224-104D439BB35F}"/>
                    </a:ext>
                  </a:extLst>
                </p:cNvPr>
                <p:cNvCxnSpPr/>
                <p:nvPr/>
              </p:nvCxnSpPr>
              <p:spPr>
                <a:xfrm>
                  <a:off x="6757665" y="2342072"/>
                  <a:ext cx="319177" cy="0"/>
                </a:xfrm>
                <a:prstGeom prst="line">
                  <a:avLst/>
                </a:prstGeom>
                <a:ln w="25400" cap="rnd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94" name="Straight Connector 93">
                <a:extLst>
                  <a:ext uri="{FF2B5EF4-FFF2-40B4-BE49-F238E27FC236}">
                    <a16:creationId xmlns:a16="http://schemas.microsoft.com/office/drawing/2014/main" id="{3C7058CD-C26F-DFEA-2B7E-51A52EBA241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198937" y="2327805"/>
                <a:ext cx="728003" cy="0"/>
              </a:xfrm>
              <a:prstGeom prst="line">
                <a:avLst/>
              </a:prstGeom>
              <a:ln w="25400" cap="rnd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83" name="Group 82">
              <a:extLst>
                <a:ext uri="{FF2B5EF4-FFF2-40B4-BE49-F238E27FC236}">
                  <a16:creationId xmlns:a16="http://schemas.microsoft.com/office/drawing/2014/main" id="{19CB09EA-EDAB-13BB-E936-B8F45EB4A42A}"/>
                </a:ext>
              </a:extLst>
            </p:cNvPr>
            <p:cNvGrpSpPr/>
            <p:nvPr/>
          </p:nvGrpSpPr>
          <p:grpSpPr>
            <a:xfrm>
              <a:off x="10000310" y="2182860"/>
              <a:ext cx="957821" cy="215232"/>
              <a:chOff x="3295685" y="2171587"/>
              <a:chExt cx="1222429" cy="288985"/>
            </a:xfrm>
          </p:grpSpPr>
          <p:grpSp>
            <p:nvGrpSpPr>
              <p:cNvPr id="86" name="Group 85" descr="Circuit diagram symbol for a resistor, shown as a continuous vertical zig-zag line with two horizontal connecting leads">
                <a:extLst>
                  <a:ext uri="{FF2B5EF4-FFF2-40B4-BE49-F238E27FC236}">
                    <a16:creationId xmlns:a16="http://schemas.microsoft.com/office/drawing/2014/main" id="{2FD35170-382E-250F-A9EB-713A5FC989BF}"/>
                  </a:ext>
                </a:extLst>
              </p:cNvPr>
              <p:cNvGrpSpPr/>
              <p:nvPr/>
            </p:nvGrpSpPr>
            <p:grpSpPr>
              <a:xfrm>
                <a:off x="3295685" y="2171587"/>
                <a:ext cx="888023" cy="288985"/>
                <a:chOff x="6757665" y="2186795"/>
                <a:chExt cx="888023" cy="288985"/>
              </a:xfrm>
            </p:grpSpPr>
            <p:cxnSp>
              <p:nvCxnSpPr>
                <p:cNvPr id="88" name="Straight Connector 87">
                  <a:extLst>
                    <a:ext uri="{FF2B5EF4-FFF2-40B4-BE49-F238E27FC236}">
                      <a16:creationId xmlns:a16="http://schemas.microsoft.com/office/drawing/2014/main" id="{624D381F-D8B8-C649-2C9B-891F0E90F36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7645688" y="2195422"/>
                  <a:ext cx="0" cy="280358"/>
                </a:xfrm>
                <a:prstGeom prst="line">
                  <a:avLst/>
                </a:prstGeom>
                <a:ln w="25400" cap="rnd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89" name="Straight Connector 88">
                  <a:extLst>
                    <a:ext uri="{FF2B5EF4-FFF2-40B4-BE49-F238E27FC236}">
                      <a16:creationId xmlns:a16="http://schemas.microsoft.com/office/drawing/2014/main" id="{058A7722-71A0-B7A9-F365-29FBD03233E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7076842" y="2475780"/>
                  <a:ext cx="565349" cy="0"/>
                </a:xfrm>
                <a:prstGeom prst="line">
                  <a:avLst/>
                </a:prstGeom>
                <a:ln w="25400" cap="rnd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90" name="Straight Connector 89">
                  <a:extLst>
                    <a:ext uri="{FF2B5EF4-FFF2-40B4-BE49-F238E27FC236}">
                      <a16:creationId xmlns:a16="http://schemas.microsoft.com/office/drawing/2014/main" id="{74AB4387-995B-202F-F64E-1DF13A29FD9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7076842" y="2186795"/>
                  <a:ext cx="565349" cy="0"/>
                </a:xfrm>
                <a:prstGeom prst="line">
                  <a:avLst/>
                </a:prstGeom>
                <a:ln w="25400" cap="rnd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91" name="Straight Connector 90">
                  <a:extLst>
                    <a:ext uri="{FF2B5EF4-FFF2-40B4-BE49-F238E27FC236}">
                      <a16:creationId xmlns:a16="http://schemas.microsoft.com/office/drawing/2014/main" id="{219AF054-3304-1FC7-B881-60F60BACF54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7076842" y="2191108"/>
                  <a:ext cx="0" cy="284672"/>
                </a:xfrm>
                <a:prstGeom prst="line">
                  <a:avLst/>
                </a:prstGeom>
                <a:ln w="25400" cap="rnd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92" name="Straight Connector 91">
                  <a:extLst>
                    <a:ext uri="{FF2B5EF4-FFF2-40B4-BE49-F238E27FC236}">
                      <a16:creationId xmlns:a16="http://schemas.microsoft.com/office/drawing/2014/main" id="{634310C7-F0F7-359E-4E38-F8AFEFF54DFC}"/>
                    </a:ext>
                  </a:extLst>
                </p:cNvPr>
                <p:cNvCxnSpPr/>
                <p:nvPr/>
              </p:nvCxnSpPr>
              <p:spPr>
                <a:xfrm>
                  <a:off x="6757665" y="2344204"/>
                  <a:ext cx="319177" cy="0"/>
                </a:xfrm>
                <a:prstGeom prst="line">
                  <a:avLst/>
                </a:prstGeom>
                <a:ln w="25400" cap="rnd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87" name="Straight Connector 86">
                <a:extLst>
                  <a:ext uri="{FF2B5EF4-FFF2-40B4-BE49-F238E27FC236}">
                    <a16:creationId xmlns:a16="http://schemas.microsoft.com/office/drawing/2014/main" id="{3904DE0D-6513-18CA-2C16-6CF166230B63}"/>
                  </a:ext>
                </a:extLst>
              </p:cNvPr>
              <p:cNvCxnSpPr/>
              <p:nvPr/>
            </p:nvCxnSpPr>
            <p:spPr>
              <a:xfrm>
                <a:off x="4198937" y="2327805"/>
                <a:ext cx="319177" cy="0"/>
              </a:xfrm>
              <a:prstGeom prst="line">
                <a:avLst/>
              </a:prstGeom>
              <a:ln w="25400" cap="rnd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186093839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26A28C-F232-E60F-FC17-7CF5476034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F1B6A481-5185-6612-022D-337633CA85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GB" dirty="0"/>
              <a:t>Exam-style question 2: </a:t>
            </a:r>
            <a:r>
              <a:rPr lang="en-GB" dirty="0">
                <a:solidFill>
                  <a:srgbClr val="0070C0"/>
                </a:solidFill>
              </a:rPr>
              <a:t>Answer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Content Placeholder 5">
                <a:extLst>
                  <a:ext uri="{FF2B5EF4-FFF2-40B4-BE49-F238E27FC236}">
                    <a16:creationId xmlns:a16="http://schemas.microsoft.com/office/drawing/2014/main" id="{9DB4BD3E-89DA-A2A2-27CE-0925F4BE037F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38199" y="1270523"/>
                <a:ext cx="6044184" cy="3417091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vert="horz" lIns="180000" tIns="180000" rIns="180000" bIns="18000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108000"/>
                  </a:lnSpc>
                  <a:spcBef>
                    <a:spcPts val="1000"/>
                  </a:spcBef>
                  <a:buClr>
                    <a:srgbClr val="534C29"/>
                  </a:buClr>
                  <a:buFont typeface="Arial" panose="020B0604020202020204" pitchFamily="34" charset="0"/>
                  <a:buChar char="•"/>
                  <a:defRPr sz="2400" kern="12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685800" indent="-228600" algn="l" defTabSz="914400" rtl="0" eaLnBrk="1" latinLnBrk="0" hangingPunct="1">
                  <a:lnSpc>
                    <a:spcPct val="108000"/>
                  </a:lnSpc>
                  <a:spcBef>
                    <a:spcPts val="500"/>
                  </a:spcBef>
                  <a:buClr>
                    <a:srgbClr val="534C29"/>
                  </a:buClr>
                  <a:buFont typeface="Arial" panose="020B0604020202020204" pitchFamily="34" charset="0"/>
                  <a:buChar char="•"/>
                  <a:defRPr sz="2000" kern="12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1143000" indent="-228600" algn="l" defTabSz="914400" rtl="0" eaLnBrk="1" latinLnBrk="0" hangingPunct="1">
                  <a:lnSpc>
                    <a:spcPct val="108000"/>
                  </a:lnSpc>
                  <a:spcBef>
                    <a:spcPts val="500"/>
                  </a:spcBef>
                  <a:buClr>
                    <a:srgbClr val="534C29"/>
                  </a:buClr>
                  <a:buFont typeface="Arial" panose="020B0604020202020204" pitchFamily="34" charset="0"/>
                  <a:buChar char="•"/>
                  <a:defRPr sz="1800" kern="12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600200" indent="-228600" algn="l" defTabSz="914400" rtl="0" eaLnBrk="1" latinLnBrk="0" hangingPunct="1">
                  <a:lnSpc>
                    <a:spcPct val="108000"/>
                  </a:lnSpc>
                  <a:spcBef>
                    <a:spcPts val="500"/>
                  </a:spcBef>
                  <a:buClr>
                    <a:srgbClr val="534C29"/>
                  </a:buClr>
                  <a:buFont typeface="Arial" panose="020B0604020202020204" pitchFamily="34" charset="0"/>
                  <a:buChar char="•"/>
                  <a:defRPr sz="1600" kern="12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2057400" indent="-228600" algn="l" defTabSz="914400" rtl="0" eaLnBrk="1" latinLnBrk="0" hangingPunct="1">
                  <a:lnSpc>
                    <a:spcPct val="108000"/>
                  </a:lnSpc>
                  <a:spcBef>
                    <a:spcPts val="500"/>
                  </a:spcBef>
                  <a:buClr>
                    <a:srgbClr val="534C29"/>
                  </a:buClr>
                  <a:buFont typeface="Arial" panose="020B0604020202020204" pitchFamily="34" charset="0"/>
                  <a:buChar char="•"/>
                  <a:defRPr sz="1600" kern="12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531813" indent="-531813">
                  <a:spcBef>
                    <a:spcPts val="1200"/>
                  </a:spcBef>
                  <a:spcAft>
                    <a:spcPts val="600"/>
                  </a:spcAft>
                  <a:buFont typeface="Arial" panose="020B0604020202020204" pitchFamily="34" charset="0"/>
                  <a:buNone/>
                  <a:tabLst>
                    <a:tab pos="531813" algn="l"/>
                  </a:tabLst>
                </a:pPr>
                <a:r>
                  <a:rPr lang="en-GB" dirty="0"/>
                  <a:t>The diagram shows a DC electric circuit.</a:t>
                </a:r>
              </a:p>
              <a:p>
                <a:pPr marL="531813" indent="-531813">
                  <a:spcBef>
                    <a:spcPts val="1200"/>
                  </a:spcBef>
                  <a:spcAft>
                    <a:spcPts val="600"/>
                  </a:spcAft>
                  <a:buFont typeface="Arial" panose="020B0604020202020204" pitchFamily="34" charset="0"/>
                  <a:buNone/>
                  <a:tabLst>
                    <a:tab pos="531813" algn="l"/>
                  </a:tabLst>
                </a:pPr>
                <a14:m>
                  <m:oMathPara xmlns:m="http://schemas.openxmlformats.org/officeDocument/2006/math">
                    <m:oMath>
                      <m:r>
                        <a:rPr lang="en-US" i="1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𝑅</m:t>
                      </m:r>
                      <m:r>
                        <a:rPr lang="en-US" i="1" baseline="-25000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1</m:t>
                      </m:r>
                      <m:r>
                        <a:rPr lang="en-GB" i="1" dirty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GB" i="1" dirty="0">
                          <a:latin typeface="Cambria Math" panose="02040503050406030204" pitchFamily="18" charset="0"/>
                        </a:rPr>
                        <m:t>= 8 </m:t>
                      </m:r>
                      <m:r>
                        <m:rPr>
                          <m:sty m:val="p"/>
                        </m:rPr>
                        <a:rPr lang="en-GB" dirty="0">
                          <a:latin typeface="Cambria Math" panose="02040503050406030204" pitchFamily="18" charset="0"/>
                        </a:rPr>
                        <m:t>Ω</m:t>
                      </m:r>
                      <m:r>
                        <a:rPr lang="en-US" i="1" dirty="0" smtClean="0"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lang="en-GB" i="1" dirty="0">
                          <a:latin typeface="Cambria Math" panose="02040503050406030204" pitchFamily="18" charset="0"/>
                        </a:rPr>
                        <m:t>	</m:t>
                      </m:r>
                      <m:r>
                        <a:rPr lang="en-US" i="1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𝑅</m:t>
                      </m:r>
                      <m:r>
                        <a:rPr lang="en-US" i="1" baseline="-25000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2</m:t>
                      </m:r>
                      <m:r>
                        <a:rPr lang="en-GB" i="1" dirty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GB" i="1" dirty="0">
                          <a:latin typeface="Cambria Math" panose="02040503050406030204" pitchFamily="18" charset="0"/>
                        </a:rPr>
                        <m:t>= 16 </m:t>
                      </m:r>
                      <m:r>
                        <m:rPr>
                          <m:sty m:val="p"/>
                        </m:rPr>
                        <a:rPr lang="en-GB" dirty="0">
                          <a:latin typeface="Cambria Math" panose="02040503050406030204" pitchFamily="18" charset="0"/>
                        </a:rPr>
                        <m:t>Ω</m:t>
                      </m:r>
                      <m:r>
                        <a:rPr lang="en-US" dirty="0" smtClean="0"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lang="en-GB" i="1" dirty="0">
                          <a:latin typeface="Cambria Math" panose="02040503050406030204" pitchFamily="18" charset="0"/>
                        </a:rPr>
                        <m:t>	</m:t>
                      </m:r>
                      <m:r>
                        <a:rPr lang="en-US" i="1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𝑅</m:t>
                      </m:r>
                      <m:r>
                        <a:rPr lang="en-US" i="1" baseline="-25000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3</m:t>
                      </m:r>
                      <m:r>
                        <a:rPr lang="en-GB" i="1" dirty="0" smtClean="0">
                          <a:latin typeface="Cambria Math" panose="02040503050406030204" pitchFamily="18" charset="0"/>
                        </a:rPr>
                        <m:t> = 24 </m:t>
                      </m:r>
                      <m:r>
                        <m:rPr>
                          <m:sty m:val="p"/>
                        </m:rPr>
                        <a:rPr lang="en-GB" dirty="0" err="1" smtClean="0">
                          <a:latin typeface="Cambria Math" panose="02040503050406030204" pitchFamily="18" charset="0"/>
                        </a:rPr>
                        <m:t>Ω</m:t>
                      </m:r>
                    </m:oMath>
                  </m:oMathPara>
                </a14:m>
                <a:endParaRPr lang="en-GB" dirty="0"/>
              </a:p>
              <a:p>
                <a:pPr marL="0" indent="0">
                  <a:spcBef>
                    <a:spcPts val="1200"/>
                  </a:spcBef>
                  <a:spcAft>
                    <a:spcPts val="600"/>
                  </a:spcAft>
                  <a:buNone/>
                  <a:tabLst>
                    <a:tab pos="531813" algn="l"/>
                  </a:tabLst>
                </a:pPr>
                <a:r>
                  <a:rPr lang="en-GB" b="1" dirty="0"/>
                  <a:t>(b) </a:t>
                </a:r>
                <a:r>
                  <a:rPr lang="en-GB" dirty="0"/>
                  <a:t>Find the total resistance of the circuit, and hence calculate the total circuit voltage and the individual voltages across </a:t>
                </a:r>
                <a:r>
                  <a:rPr lang="en-US" i="1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R</a:t>
                </a:r>
                <a:r>
                  <a:rPr lang="en-US" baseline="-250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2</a:t>
                </a:r>
                <a:r>
                  <a:rPr lang="en-GB" dirty="0"/>
                  <a:t> and </a:t>
                </a:r>
                <a:r>
                  <a:rPr lang="en-US" i="1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R</a:t>
                </a:r>
                <a:r>
                  <a:rPr lang="en-US" baseline="-250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3</a:t>
                </a:r>
                <a:r>
                  <a:rPr lang="en-GB" dirty="0"/>
                  <a:t>.</a:t>
                </a:r>
              </a:p>
            </p:txBody>
          </p:sp>
        </mc:Choice>
        <mc:Fallback xmlns="">
          <p:sp>
            <p:nvSpPr>
              <p:cNvPr id="2" name="Content Placeholder 5">
                <a:extLst>
                  <a:ext uri="{FF2B5EF4-FFF2-40B4-BE49-F238E27FC236}">
                    <a16:creationId xmlns:a16="http://schemas.microsoft.com/office/drawing/2014/main" id="{9DB4BD3E-89DA-A2A2-27CE-0925F4BE037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8199" y="1270523"/>
                <a:ext cx="6044184" cy="3417091"/>
              </a:xfrm>
              <a:prstGeom prst="rect">
                <a:avLst/>
              </a:prstGeom>
              <a:blipFill>
                <a:blip r:embed="rId3"/>
                <a:stretch>
                  <a:fillRect r="-90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Content Placeholder 5">
                <a:extLst>
                  <a:ext uri="{FF2B5EF4-FFF2-40B4-BE49-F238E27FC236}">
                    <a16:creationId xmlns:a16="http://schemas.microsoft.com/office/drawing/2014/main" id="{038058B9-BEE4-BBA4-A486-F3C89FDDC38F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36093" y="4524032"/>
                <a:ext cx="5071226" cy="1572228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vert="horz" lIns="180000" tIns="180000" rIns="180000" bIns="18000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108000"/>
                  </a:lnSpc>
                  <a:spcBef>
                    <a:spcPts val="1000"/>
                  </a:spcBef>
                  <a:buClr>
                    <a:srgbClr val="534C29"/>
                  </a:buClr>
                  <a:buFont typeface="Arial" panose="020B0604020202020204" pitchFamily="34" charset="0"/>
                  <a:buChar char="•"/>
                  <a:defRPr sz="2400" kern="12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685800" indent="-228600" algn="l" defTabSz="914400" rtl="0" eaLnBrk="1" latinLnBrk="0" hangingPunct="1">
                  <a:lnSpc>
                    <a:spcPct val="108000"/>
                  </a:lnSpc>
                  <a:spcBef>
                    <a:spcPts val="500"/>
                  </a:spcBef>
                  <a:buClr>
                    <a:srgbClr val="534C29"/>
                  </a:buClr>
                  <a:buFont typeface="Arial" panose="020B0604020202020204" pitchFamily="34" charset="0"/>
                  <a:buChar char="•"/>
                  <a:defRPr sz="2000" kern="12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1143000" indent="-228600" algn="l" defTabSz="914400" rtl="0" eaLnBrk="1" latinLnBrk="0" hangingPunct="1">
                  <a:lnSpc>
                    <a:spcPct val="108000"/>
                  </a:lnSpc>
                  <a:spcBef>
                    <a:spcPts val="500"/>
                  </a:spcBef>
                  <a:buClr>
                    <a:srgbClr val="534C29"/>
                  </a:buClr>
                  <a:buFont typeface="Arial" panose="020B0604020202020204" pitchFamily="34" charset="0"/>
                  <a:buChar char="•"/>
                  <a:defRPr sz="1800" kern="12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600200" indent="-228600" algn="l" defTabSz="914400" rtl="0" eaLnBrk="1" latinLnBrk="0" hangingPunct="1">
                  <a:lnSpc>
                    <a:spcPct val="108000"/>
                  </a:lnSpc>
                  <a:spcBef>
                    <a:spcPts val="500"/>
                  </a:spcBef>
                  <a:buClr>
                    <a:srgbClr val="534C29"/>
                  </a:buClr>
                  <a:buFont typeface="Arial" panose="020B0604020202020204" pitchFamily="34" charset="0"/>
                  <a:buChar char="•"/>
                  <a:defRPr sz="1600" kern="12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2057400" indent="-228600" algn="l" defTabSz="914400" rtl="0" eaLnBrk="1" latinLnBrk="0" hangingPunct="1">
                  <a:lnSpc>
                    <a:spcPct val="108000"/>
                  </a:lnSpc>
                  <a:spcBef>
                    <a:spcPts val="500"/>
                  </a:spcBef>
                  <a:buClr>
                    <a:srgbClr val="534C29"/>
                  </a:buClr>
                  <a:buFont typeface="Arial" panose="020B0604020202020204" pitchFamily="34" charset="0"/>
                  <a:buChar char="•"/>
                  <a:defRPr sz="1600" kern="12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spcBef>
                    <a:spcPts val="1200"/>
                  </a:spcBef>
                  <a:spcAft>
                    <a:spcPts val="600"/>
                  </a:spcAft>
                  <a:buNone/>
                  <a:tabLst>
                    <a:tab pos="531813" algn="l"/>
                  </a:tabLst>
                </a:pPr>
                <a:r>
                  <a:rPr lang="en-GB" dirty="0"/>
                  <a:t>The individual voltages are found:</a:t>
                </a:r>
              </a:p>
              <a:p>
                <a:pPr marL="0" indent="0">
                  <a:spcBef>
                    <a:spcPts val="1200"/>
                  </a:spcBef>
                  <a:spcAft>
                    <a:spcPts val="600"/>
                  </a:spcAft>
                  <a:buNone/>
                  <a:tabLst>
                    <a:tab pos="531813" algn="l"/>
                  </a:tabLst>
                </a:pPr>
                <a14:m>
                  <m:oMathPara xmlns:m="http://schemas.openxmlformats.org/officeDocument/2006/math">
                    <m:oMath>
                      <m:sSub>
                        <m:sSubPr>
                          <m:ctrlPr>
                            <a:rPr lang="en-US" b="0" i="1" dirty="0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𝑉</m:t>
                          </m:r>
                        </m:e>
                        <m:sub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en-GB" i="1" dirty="0">
                          <a:latin typeface="Cambria Math" panose="02040503050406030204" pitchFamily="18" charset="0"/>
                        </a:rPr>
                        <m:t> =</m:t>
                      </m:r>
                      <m:r>
                        <a:rPr lang="en-US" i="1" dirty="0">
                          <a:latin typeface="Cambria Math" panose="02040503050406030204" pitchFamily="18" charset="0"/>
                        </a:rPr>
                        <m:t>𝐼</m:t>
                      </m:r>
                      <m:r>
                        <a:rPr lang="en-US" b="0" i="1" dirty="0" smtClean="0">
                          <a:latin typeface="Cambria Math" panose="02040503050406030204" pitchFamily="18" charset="0"/>
                        </a:rPr>
                        <m:t>×</m:t>
                      </m:r>
                      <m:sSub>
                        <m:sSubPr>
                          <m:ctrlPr>
                            <a:rPr lang="en-US" b="0" i="1" dirty="0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𝑅</m:t>
                          </m:r>
                        </m:e>
                        <m:sub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en-US" i="1" dirty="0">
                          <a:latin typeface="Cambria Math" panose="02040503050406030204" pitchFamily="18" charset="0"/>
                        </a:rPr>
                        <m:t>=3</m:t>
                      </m:r>
                      <m:r>
                        <a:rPr lang="en-US" b="0" i="1" dirty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US" b="0" i="1" dirty="0" smtClean="0">
                          <a:latin typeface="Cambria Math" panose="02040503050406030204" pitchFamily="18" charset="0"/>
                        </a:rPr>
                        <m:t>A</m:t>
                      </m:r>
                      <m:r>
                        <a:rPr lang="en-US" i="1" dirty="0">
                          <a:latin typeface="Cambria Math" panose="02040503050406030204" pitchFamily="18" charset="0"/>
                        </a:rPr>
                        <m:t>×</m:t>
                      </m:r>
                      <m:r>
                        <a:rPr lang="en-US" b="0" i="1" dirty="0" smtClean="0">
                          <a:latin typeface="Cambria Math" panose="02040503050406030204" pitchFamily="18" charset="0"/>
                        </a:rPr>
                        <m:t> 16</m:t>
                      </m:r>
                      <m:r>
                        <a:rPr lang="en-US" b="0" i="0" dirty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US" b="0" i="0" dirty="0" smtClean="0">
                          <a:latin typeface="Cambria Math" panose="02040503050406030204" pitchFamily="18" charset="0"/>
                        </a:rPr>
                        <m:t>Ω</m:t>
                      </m:r>
                      <m:r>
                        <a:rPr lang="en-US" i="1" dirty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b="1" i="1" dirty="0" smtClean="0">
                          <a:latin typeface="Cambria Math" panose="02040503050406030204" pitchFamily="18" charset="0"/>
                        </a:rPr>
                        <m:t>𝟒𝟖</m:t>
                      </m:r>
                      <m:r>
                        <a:rPr lang="en-US" b="1" i="1" dirty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US" b="0" i="0" dirty="0">
                          <a:latin typeface="Cambria Math" panose="02040503050406030204" pitchFamily="18" charset="0"/>
                        </a:rPr>
                        <m:t>V</m:t>
                      </m:r>
                    </m:oMath>
                  </m:oMathPara>
                </a14:m>
                <a:endParaRPr lang="en-GB" dirty="0"/>
              </a:p>
              <a:p>
                <a:pPr marL="0" indent="0">
                  <a:spcBef>
                    <a:spcPts val="1200"/>
                  </a:spcBef>
                  <a:spcAft>
                    <a:spcPts val="600"/>
                  </a:spcAft>
                  <a:buNone/>
                  <a:tabLst>
                    <a:tab pos="531813" algn="l"/>
                  </a:tabLst>
                </a:pPr>
                <a14:m>
                  <m:oMathPara xmlns:m="http://schemas.openxmlformats.org/officeDocument/2006/math">
                    <m:oMath>
                      <m:sSub>
                        <m:sSubPr>
                          <m:ctrlPr>
                            <a:rPr lang="en-US" i="1" dirty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 dirty="0">
                              <a:latin typeface="Cambria Math" panose="02040503050406030204" pitchFamily="18" charset="0"/>
                            </a:rPr>
                            <m:t>𝑉</m:t>
                          </m:r>
                        </m:e>
                        <m:sub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3</m:t>
                          </m:r>
                        </m:sub>
                      </m:sSub>
                      <m:r>
                        <a:rPr lang="en-GB" i="1" dirty="0">
                          <a:latin typeface="Cambria Math" panose="02040503050406030204" pitchFamily="18" charset="0"/>
                        </a:rPr>
                        <m:t> =</m:t>
                      </m:r>
                      <m:r>
                        <a:rPr lang="en-US" i="1" dirty="0">
                          <a:latin typeface="Cambria Math" panose="02040503050406030204" pitchFamily="18" charset="0"/>
                        </a:rPr>
                        <m:t>𝐼</m:t>
                      </m:r>
                      <m:r>
                        <a:rPr lang="en-US" i="1" dirty="0">
                          <a:latin typeface="Cambria Math" panose="02040503050406030204" pitchFamily="18" charset="0"/>
                        </a:rPr>
                        <m:t>×</m:t>
                      </m:r>
                      <m:sSub>
                        <m:sSubPr>
                          <m:ctrlPr>
                            <a:rPr lang="en-US" i="1" dirty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 dirty="0">
                              <a:latin typeface="Cambria Math" panose="02040503050406030204" pitchFamily="18" charset="0"/>
                            </a:rPr>
                            <m:t>𝑅</m:t>
                          </m:r>
                        </m:e>
                        <m:sub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3</m:t>
                          </m:r>
                        </m:sub>
                      </m:sSub>
                      <m:r>
                        <a:rPr lang="en-US" i="1" dirty="0">
                          <a:latin typeface="Cambria Math" panose="02040503050406030204" pitchFamily="18" charset="0"/>
                        </a:rPr>
                        <m:t>=3</m:t>
                      </m:r>
                      <m:r>
                        <a:rPr lang="en-US" b="0" i="1" dirty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US" i="1" dirty="0">
                          <a:latin typeface="Cambria Math" panose="02040503050406030204" pitchFamily="18" charset="0"/>
                        </a:rPr>
                        <m:t>A</m:t>
                      </m:r>
                      <m:r>
                        <a:rPr lang="en-US" i="1" dirty="0">
                          <a:latin typeface="Cambria Math" panose="02040503050406030204" pitchFamily="18" charset="0"/>
                        </a:rPr>
                        <m:t>× 24 </m:t>
                      </m:r>
                      <m:r>
                        <m:rPr>
                          <m:sty m:val="p"/>
                        </m:rPr>
                        <a:rPr lang="en-US" dirty="0">
                          <a:latin typeface="Cambria Math" panose="02040503050406030204" pitchFamily="18" charset="0"/>
                        </a:rPr>
                        <m:t>Ω</m:t>
                      </m:r>
                      <m:r>
                        <a:rPr lang="en-US" i="1" dirty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b="1" i="1" dirty="0" smtClean="0">
                          <a:latin typeface="Cambria Math" panose="02040503050406030204" pitchFamily="18" charset="0"/>
                        </a:rPr>
                        <m:t>𝟕𝟐</m:t>
                      </m:r>
                      <m:r>
                        <a:rPr lang="en-US" b="1" i="1" dirty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US" b="0" i="0" dirty="0">
                          <a:latin typeface="Cambria Math" panose="02040503050406030204" pitchFamily="18" charset="0"/>
                        </a:rPr>
                        <m:t>V</m:t>
                      </m:r>
                    </m:oMath>
                  </m:oMathPara>
                </a14:m>
                <a:endParaRPr lang="en-GB" dirty="0"/>
              </a:p>
              <a:p>
                <a:pPr marL="0" indent="0">
                  <a:spcBef>
                    <a:spcPts val="1200"/>
                  </a:spcBef>
                  <a:spcAft>
                    <a:spcPts val="600"/>
                  </a:spcAft>
                  <a:buNone/>
                  <a:tabLst>
                    <a:tab pos="531813" algn="l"/>
                  </a:tabLst>
                </a:pPr>
                <a:endParaRPr lang="en-GB" dirty="0"/>
              </a:p>
              <a:p>
                <a:pPr marL="0" indent="-531813">
                  <a:spcBef>
                    <a:spcPts val="1200"/>
                  </a:spcBef>
                  <a:spcAft>
                    <a:spcPts val="600"/>
                  </a:spcAft>
                  <a:buNone/>
                  <a:tabLst>
                    <a:tab pos="531813" algn="l"/>
                  </a:tabLst>
                </a:pPr>
                <a:endParaRPr lang="en-GB" dirty="0"/>
              </a:p>
            </p:txBody>
          </p:sp>
        </mc:Choice>
        <mc:Fallback xmlns="">
          <p:sp>
            <p:nvSpPr>
              <p:cNvPr id="6" name="Content Placeholder 5">
                <a:extLst>
                  <a:ext uri="{FF2B5EF4-FFF2-40B4-BE49-F238E27FC236}">
                    <a16:creationId xmlns:a16="http://schemas.microsoft.com/office/drawing/2014/main" id="{038058B9-BEE4-BBA4-A486-F3C89FDDC38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6093" y="4524032"/>
                <a:ext cx="5071226" cy="1572228"/>
              </a:xfrm>
              <a:prstGeom prst="rect">
                <a:avLst/>
              </a:prstGeom>
              <a:blipFill>
                <a:blip r:embed="rId4"/>
                <a:stretch>
                  <a:fillRect l="-120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9" name="Content Placeholder 5">
                <a:extLst>
                  <a:ext uri="{FF2B5EF4-FFF2-40B4-BE49-F238E27FC236}">
                    <a16:creationId xmlns:a16="http://schemas.microsoft.com/office/drawing/2014/main" id="{3C85FBCB-B6C9-DF3C-8A38-5E14BE0D3E5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156924" y="4546698"/>
                <a:ext cx="6046290" cy="1572228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vert="horz" lIns="180000" tIns="180000" rIns="180000" bIns="18000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108000"/>
                  </a:lnSpc>
                  <a:spcBef>
                    <a:spcPts val="1000"/>
                  </a:spcBef>
                  <a:buClr>
                    <a:srgbClr val="534C29"/>
                  </a:buClr>
                  <a:buFont typeface="Arial" panose="020B0604020202020204" pitchFamily="34" charset="0"/>
                  <a:buChar char="•"/>
                  <a:defRPr sz="2400" kern="12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685800" indent="-228600" algn="l" defTabSz="914400" rtl="0" eaLnBrk="1" latinLnBrk="0" hangingPunct="1">
                  <a:lnSpc>
                    <a:spcPct val="108000"/>
                  </a:lnSpc>
                  <a:spcBef>
                    <a:spcPts val="500"/>
                  </a:spcBef>
                  <a:buClr>
                    <a:srgbClr val="534C29"/>
                  </a:buClr>
                  <a:buFont typeface="Arial" panose="020B0604020202020204" pitchFamily="34" charset="0"/>
                  <a:buChar char="•"/>
                  <a:defRPr sz="2000" kern="12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1143000" indent="-228600" algn="l" defTabSz="914400" rtl="0" eaLnBrk="1" latinLnBrk="0" hangingPunct="1">
                  <a:lnSpc>
                    <a:spcPct val="108000"/>
                  </a:lnSpc>
                  <a:spcBef>
                    <a:spcPts val="500"/>
                  </a:spcBef>
                  <a:buClr>
                    <a:srgbClr val="534C29"/>
                  </a:buClr>
                  <a:buFont typeface="Arial" panose="020B0604020202020204" pitchFamily="34" charset="0"/>
                  <a:buChar char="•"/>
                  <a:defRPr sz="1800" kern="12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600200" indent="-228600" algn="l" defTabSz="914400" rtl="0" eaLnBrk="1" latinLnBrk="0" hangingPunct="1">
                  <a:lnSpc>
                    <a:spcPct val="108000"/>
                  </a:lnSpc>
                  <a:spcBef>
                    <a:spcPts val="500"/>
                  </a:spcBef>
                  <a:buClr>
                    <a:srgbClr val="534C29"/>
                  </a:buClr>
                  <a:buFont typeface="Arial" panose="020B0604020202020204" pitchFamily="34" charset="0"/>
                  <a:buChar char="•"/>
                  <a:defRPr sz="1600" kern="12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2057400" indent="-228600" algn="l" defTabSz="914400" rtl="0" eaLnBrk="1" latinLnBrk="0" hangingPunct="1">
                  <a:lnSpc>
                    <a:spcPct val="108000"/>
                  </a:lnSpc>
                  <a:spcBef>
                    <a:spcPts val="500"/>
                  </a:spcBef>
                  <a:buClr>
                    <a:srgbClr val="534C29"/>
                  </a:buClr>
                  <a:buFont typeface="Arial" panose="020B0604020202020204" pitchFamily="34" charset="0"/>
                  <a:buChar char="•"/>
                  <a:defRPr sz="1600" kern="12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spcBef>
                    <a:spcPts val="1200"/>
                  </a:spcBef>
                  <a:spcAft>
                    <a:spcPts val="600"/>
                  </a:spcAft>
                  <a:buNone/>
                  <a:tabLst>
                    <a:tab pos="531813" algn="l"/>
                  </a:tabLst>
                </a:pPr>
                <a:r>
                  <a:rPr lang="en-GB" dirty="0"/>
                  <a:t>Note that </a:t>
                </a:r>
                <a14:m>
                  <m:oMath xmlns:m="http://schemas.openxmlformats.org/officeDocument/2006/math">
                    <m:r>
                      <a:rPr lang="en-US" i="1" dirty="0">
                        <a:latin typeface="Cambria Math" panose="02040503050406030204" pitchFamily="18" charset="0"/>
                      </a:rPr>
                      <m:t>𝑉</m:t>
                    </m:r>
                    <m:r>
                      <a:rPr lang="en-GB" i="1" dirty="0">
                        <a:latin typeface="Cambria Math" panose="02040503050406030204" pitchFamily="18" charset="0"/>
                      </a:rPr>
                      <m:t> =</m:t>
                    </m:r>
                    <m:sSub>
                      <m:sSubPr>
                        <m:ctrlPr>
                          <a:rPr lang="en-US" i="1" dirty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 dirty="0">
                            <a:latin typeface="Cambria Math" panose="02040503050406030204" pitchFamily="18" charset="0"/>
                          </a:rPr>
                          <m:t>𝑉</m:t>
                        </m:r>
                      </m:e>
                      <m:sub>
                        <m:r>
                          <a:rPr lang="en-US" b="0" i="1" dirty="0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i="1" dirty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 dirty="0">
                            <a:latin typeface="Cambria Math" panose="02040503050406030204" pitchFamily="18" charset="0"/>
                          </a:rPr>
                          <m:t>𝑉</m:t>
                        </m:r>
                      </m:e>
                      <m:sub>
                        <m:r>
                          <a:rPr lang="en-US" i="1" dirty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i="1" dirty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 dirty="0">
                            <a:latin typeface="Cambria Math" panose="02040503050406030204" pitchFamily="18" charset="0"/>
                          </a:rPr>
                          <m:t>𝑉</m:t>
                        </m:r>
                      </m:e>
                      <m:sub>
                        <m:r>
                          <a:rPr lang="en-US" b="0" i="1" dirty="0" smtClean="0">
                            <a:latin typeface="Cambria Math" panose="02040503050406030204" pitchFamily="18" charset="0"/>
                          </a:rPr>
                          <m:t>3</m:t>
                        </m:r>
                      </m:sub>
                    </m:sSub>
                  </m:oMath>
                </a14:m>
                <a:endParaRPr lang="en-US" i="1" dirty="0">
                  <a:latin typeface="Cambria Math" panose="02040503050406030204" pitchFamily="18" charset="0"/>
                </a:endParaRPr>
              </a:p>
              <a:p>
                <a:pPr marL="0" indent="0">
                  <a:spcBef>
                    <a:spcPts val="1200"/>
                  </a:spcBef>
                  <a:spcAft>
                    <a:spcPts val="600"/>
                  </a:spcAft>
                  <a:buNone/>
                  <a:tabLst>
                    <a:tab pos="531813" algn="l"/>
                  </a:tabLst>
                </a:pPr>
                <a:r>
                  <a:rPr lang="en-US" b="0" dirty="0"/>
                  <a:t>                    </a:t>
                </a:r>
                <a14:m>
                  <m:oMath xmlns:m="http://schemas.openxmlformats.org/officeDocument/2006/math"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=24</m:t>
                    </m:r>
                    <m:r>
                      <m:rPr>
                        <m:nor/>
                      </m:rPr>
                      <a:rPr lang="en-US" b="0" i="0" dirty="0" smtClean="0">
                        <a:latin typeface="Cambria Math" panose="02040503050406030204" pitchFamily="18" charset="0"/>
                      </a:rPr>
                      <m:t> V</m:t>
                    </m:r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+48 </m:t>
                    </m:r>
                    <m:r>
                      <m:rPr>
                        <m:nor/>
                      </m:rPr>
                      <a:rPr lang="en-US" i="0" dirty="0">
                        <a:latin typeface="Cambria Math" panose="02040503050406030204" pitchFamily="18" charset="0"/>
                      </a:rPr>
                      <m:t>V</m:t>
                    </m:r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+72 </m:t>
                    </m:r>
                    <m:r>
                      <m:rPr>
                        <m:nor/>
                      </m:rPr>
                      <a:rPr lang="en-US" i="0" dirty="0">
                        <a:latin typeface="Cambria Math" panose="02040503050406030204" pitchFamily="18" charset="0"/>
                      </a:rPr>
                      <m:t>V</m:t>
                    </m:r>
                    <m:r>
                      <a:rPr lang="en-US" i="1" dirty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b="0" i="1" dirty="0">
                        <a:latin typeface="Cambria Math" panose="02040503050406030204" pitchFamily="18" charset="0"/>
                      </a:rPr>
                      <m:t>144 </m:t>
                    </m:r>
                    <m:r>
                      <m:rPr>
                        <m:nor/>
                      </m:rPr>
                      <a:rPr lang="en-US" i="0" dirty="0">
                        <a:latin typeface="Cambria Math" panose="02040503050406030204" pitchFamily="18" charset="0"/>
                      </a:rPr>
                      <m:t>V</m:t>
                    </m:r>
                  </m:oMath>
                </a14:m>
                <a:endParaRPr lang="en-GB" dirty="0"/>
              </a:p>
              <a:p>
                <a:pPr marL="0" indent="-531813">
                  <a:spcBef>
                    <a:spcPts val="1200"/>
                  </a:spcBef>
                  <a:spcAft>
                    <a:spcPts val="600"/>
                  </a:spcAft>
                  <a:buNone/>
                  <a:tabLst>
                    <a:tab pos="531813" algn="l"/>
                  </a:tabLst>
                </a:pPr>
                <a:endParaRPr lang="en-GB" dirty="0"/>
              </a:p>
            </p:txBody>
          </p:sp>
        </mc:Choice>
        <mc:Fallback xmlns="">
          <p:sp>
            <p:nvSpPr>
              <p:cNvPr id="79" name="Content Placeholder 5">
                <a:extLst>
                  <a:ext uri="{FF2B5EF4-FFF2-40B4-BE49-F238E27FC236}">
                    <a16:creationId xmlns:a16="http://schemas.microsoft.com/office/drawing/2014/main" id="{3C85FBCB-B6C9-DF3C-8A38-5E14BE0D3E5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56924" y="4546698"/>
                <a:ext cx="6046290" cy="1572228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2" name="Text Placeholder 14">
            <a:extLst>
              <a:ext uri="{FF2B5EF4-FFF2-40B4-BE49-F238E27FC236}">
                <a16:creationId xmlns:a16="http://schemas.microsoft.com/office/drawing/2014/main" id="{4DD81709-915F-55EA-CE08-A3782284D67B}"/>
              </a:ext>
            </a:extLst>
          </p:cNvPr>
          <p:cNvSpPr txBox="1">
            <a:spLocks/>
          </p:cNvSpPr>
          <p:nvPr/>
        </p:nvSpPr>
        <p:spPr>
          <a:xfrm>
            <a:off x="838200" y="6356351"/>
            <a:ext cx="4711700" cy="361950"/>
          </a:xfrm>
          <a:prstGeom prst="rect">
            <a:avLst/>
          </a:prstGeom>
        </p:spPr>
        <p:txBody>
          <a:bodyPr vert="horz" lIns="91440" tIns="45720" rIns="91440" bIns="45720" rtlCol="0">
            <a:normAutofit fontScale="55000" lnSpcReduction="20000"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2800" b="1" kern="1200">
                <a:solidFill>
                  <a:srgbClr val="10283A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2000" kern="120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2000" kern="120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2000" kern="120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2000" kern="120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0" dirty="0"/>
              <a:t>Resource 3: Key mathematical electrical principles</a:t>
            </a:r>
            <a:endParaRPr lang="en-GB" b="0" dirty="0"/>
          </a:p>
        </p:txBody>
      </p:sp>
      <p:sp>
        <p:nvSpPr>
          <p:cNvPr id="80" name="Text Placeholder 5">
            <a:extLst>
              <a:ext uri="{FF2B5EF4-FFF2-40B4-BE49-F238E27FC236}">
                <a16:creationId xmlns:a16="http://schemas.microsoft.com/office/drawing/2014/main" id="{A2742AED-EC01-B252-7DDF-C4E36F4698EA}"/>
              </a:ext>
            </a:extLst>
          </p:cNvPr>
          <p:cNvSpPr txBox="1">
            <a:spLocks/>
          </p:cNvSpPr>
          <p:nvPr/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ED7D31"/>
          </a:solidFill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Exam-style question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8A4B222D-8A81-A71A-8FBE-5C74192246EF}"/>
              </a:ext>
            </a:extLst>
          </p:cNvPr>
          <p:cNvGrpSpPr/>
          <p:nvPr/>
        </p:nvGrpSpPr>
        <p:grpSpPr>
          <a:xfrm>
            <a:off x="7385704" y="1543494"/>
            <a:ext cx="4317433" cy="3079404"/>
            <a:chOff x="7036367" y="1467294"/>
            <a:chExt cx="4317433" cy="3079404"/>
          </a:xfrm>
        </p:grpSpPr>
        <p:grpSp>
          <p:nvGrpSpPr>
            <p:cNvPr id="81" name="Group 80" descr="Diagram of a series circuit - one continuous loop which features a battery, and three resistors, each attached to a voltmeter.  Next to the first resistor is the following label - R1, and the voltmeter is labelled V1. &#10;Next to the second resistor is the following label - R2, and the voltmeter is labelled V2. Next to the third resistor is the following label - R3, and the voltmeter is labelled V3. &#10;Next to the second resistor is the following label - R3, and the voltmeter is labelled V3. ">
              <a:extLst>
                <a:ext uri="{FF2B5EF4-FFF2-40B4-BE49-F238E27FC236}">
                  <a16:creationId xmlns:a16="http://schemas.microsoft.com/office/drawing/2014/main" id="{1837BEDF-46CF-7168-1417-14EA9B632274}"/>
                </a:ext>
              </a:extLst>
            </p:cNvPr>
            <p:cNvGrpSpPr/>
            <p:nvPr/>
          </p:nvGrpSpPr>
          <p:grpSpPr>
            <a:xfrm>
              <a:off x="7036367" y="1467294"/>
              <a:ext cx="4317433" cy="3079404"/>
              <a:chOff x="6923314" y="1530008"/>
              <a:chExt cx="4317433" cy="3079404"/>
            </a:xfrm>
          </p:grpSpPr>
          <p:cxnSp>
            <p:nvCxnSpPr>
              <p:cNvPr id="107" name="Straight Connector 106">
                <a:extLst>
                  <a:ext uri="{FF2B5EF4-FFF2-40B4-BE49-F238E27FC236}">
                    <a16:creationId xmlns:a16="http://schemas.microsoft.com/office/drawing/2014/main" id="{B5BB165F-93D1-E194-BA79-CB5B9602CC0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934200" y="2359691"/>
                <a:ext cx="469724" cy="0"/>
              </a:xfrm>
              <a:prstGeom prst="line">
                <a:avLst/>
              </a:prstGeom>
              <a:ln w="25400" cap="rnd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8" name="Straight Connector 107">
                <a:extLst>
                  <a:ext uri="{FF2B5EF4-FFF2-40B4-BE49-F238E27FC236}">
                    <a16:creationId xmlns:a16="http://schemas.microsoft.com/office/drawing/2014/main" id="{0C7C735E-7744-D0AB-7CFF-2D17B7E9C82D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923314" y="3877080"/>
                <a:ext cx="1770509" cy="3273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09" name="Group 108">
                <a:extLst>
                  <a:ext uri="{FF2B5EF4-FFF2-40B4-BE49-F238E27FC236}">
                    <a16:creationId xmlns:a16="http://schemas.microsoft.com/office/drawing/2014/main" id="{4A475F1C-A44C-07E2-A49A-6F163F290234}"/>
                  </a:ext>
                </a:extLst>
              </p:cNvPr>
              <p:cNvGrpSpPr/>
              <p:nvPr/>
            </p:nvGrpSpPr>
            <p:grpSpPr>
              <a:xfrm>
                <a:off x="8455763" y="3496080"/>
                <a:ext cx="1263958" cy="635000"/>
                <a:chOff x="2834368" y="2324100"/>
                <a:chExt cx="1263958" cy="635000"/>
              </a:xfrm>
            </p:grpSpPr>
            <p:grpSp>
              <p:nvGrpSpPr>
                <p:cNvPr id="140" name="Group 139">
                  <a:extLst>
                    <a:ext uri="{FF2B5EF4-FFF2-40B4-BE49-F238E27FC236}">
                      <a16:creationId xmlns:a16="http://schemas.microsoft.com/office/drawing/2014/main" id="{ED84E34C-9D0F-FC30-759F-5373034B4F7F}"/>
                    </a:ext>
                  </a:extLst>
                </p:cNvPr>
                <p:cNvGrpSpPr/>
                <p:nvPr/>
              </p:nvGrpSpPr>
              <p:grpSpPr>
                <a:xfrm>
                  <a:off x="2834368" y="2438400"/>
                  <a:ext cx="1263958" cy="520700"/>
                  <a:chOff x="2834368" y="2438400"/>
                  <a:chExt cx="1263958" cy="520700"/>
                </a:xfrm>
              </p:grpSpPr>
              <p:cxnSp>
                <p:nvCxnSpPr>
                  <p:cNvPr id="143" name="Straight Connector 142">
                    <a:extLst>
                      <a:ext uri="{FF2B5EF4-FFF2-40B4-BE49-F238E27FC236}">
                        <a16:creationId xmlns:a16="http://schemas.microsoft.com/office/drawing/2014/main" id="{33A0B48F-5AAF-9682-C688-6D436395DA67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16200000">
                    <a:off x="3099934" y="2439534"/>
                    <a:ext cx="0" cy="531132"/>
                  </a:xfrm>
                  <a:prstGeom prst="line">
                    <a:avLst/>
                  </a:prstGeom>
                  <a:ln w="25400" cap="rnd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44" name="Straight Connector 143">
                    <a:extLst>
                      <a:ext uri="{FF2B5EF4-FFF2-40B4-BE49-F238E27FC236}">
                        <a16:creationId xmlns:a16="http://schemas.microsoft.com/office/drawing/2014/main" id="{C9477818-2D7E-CDD3-1BB1-90C7D4A44F4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16200000">
                    <a:off x="3776363" y="2375443"/>
                    <a:ext cx="0" cy="643927"/>
                  </a:xfrm>
                  <a:prstGeom prst="line">
                    <a:avLst/>
                  </a:prstGeom>
                  <a:ln w="25400" cap="rnd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45" name="Straight Connector 144">
                    <a:extLst>
                      <a:ext uri="{FF2B5EF4-FFF2-40B4-BE49-F238E27FC236}">
                        <a16:creationId xmlns:a16="http://schemas.microsoft.com/office/drawing/2014/main" id="{4223117B-D78C-CD03-6CD0-A17774CCD703}"/>
                      </a:ext>
                    </a:extLst>
                  </p:cNvPr>
                  <p:cNvCxnSpPr/>
                  <p:nvPr/>
                </p:nvCxnSpPr>
                <p:spPr>
                  <a:xfrm>
                    <a:off x="3365500" y="2438400"/>
                    <a:ext cx="0" cy="520700"/>
                  </a:xfrm>
                  <a:prstGeom prst="line">
                    <a:avLst/>
                  </a:prstGeom>
                  <a:ln w="25400" cap="rnd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46" name="Straight Connector 145">
                    <a:extLst>
                      <a:ext uri="{FF2B5EF4-FFF2-40B4-BE49-F238E27FC236}">
                        <a16:creationId xmlns:a16="http://schemas.microsoft.com/office/drawing/2014/main" id="{6C2A3DC0-7878-0D9F-AA30-DA4373FB803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454400" y="2565614"/>
                    <a:ext cx="0" cy="263585"/>
                  </a:xfrm>
                  <a:prstGeom prst="line">
                    <a:avLst/>
                  </a:prstGeom>
                  <a:ln w="25400" cap="rnd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141" name="TextBox 140">
                  <a:extLst>
                    <a:ext uri="{FF2B5EF4-FFF2-40B4-BE49-F238E27FC236}">
                      <a16:creationId xmlns:a16="http://schemas.microsoft.com/office/drawing/2014/main" id="{6A266677-1A63-66E0-B3A2-080F4ECA8A28}"/>
                    </a:ext>
                  </a:extLst>
                </p:cNvPr>
                <p:cNvSpPr txBox="1"/>
                <p:nvPr/>
              </p:nvSpPr>
              <p:spPr>
                <a:xfrm>
                  <a:off x="3092558" y="2324100"/>
                  <a:ext cx="300082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dirty="0"/>
                    <a:t>+</a:t>
                  </a:r>
                </a:p>
              </p:txBody>
            </p:sp>
            <p:sp>
              <p:nvSpPr>
                <p:cNvPr id="142" name="TextBox 141">
                  <a:extLst>
                    <a:ext uri="{FF2B5EF4-FFF2-40B4-BE49-F238E27FC236}">
                      <a16:creationId xmlns:a16="http://schemas.microsoft.com/office/drawing/2014/main" id="{25665E52-D3A5-151F-ABE2-F7784AF7C561}"/>
                    </a:ext>
                  </a:extLst>
                </p:cNvPr>
                <p:cNvSpPr txBox="1"/>
                <p:nvPr/>
              </p:nvSpPr>
              <p:spPr>
                <a:xfrm>
                  <a:off x="3408485" y="2324100"/>
                  <a:ext cx="300082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dirty="0"/>
                    <a:t>–</a:t>
                  </a:r>
                </a:p>
              </p:txBody>
            </p:sp>
          </p:grpSp>
          <p:cxnSp>
            <p:nvCxnSpPr>
              <p:cNvPr id="110" name="Straight Connector 109">
                <a:extLst>
                  <a:ext uri="{FF2B5EF4-FFF2-40B4-BE49-F238E27FC236}">
                    <a16:creationId xmlns:a16="http://schemas.microsoft.com/office/drawing/2014/main" id="{B8AA9952-A714-254B-8069-0BF8DA04E411}"/>
                  </a:ext>
                </a:extLst>
              </p:cNvPr>
              <p:cNvCxnSpPr/>
              <p:nvPr/>
            </p:nvCxnSpPr>
            <p:spPr>
              <a:xfrm rot="10800000">
                <a:off x="7376620" y="2359405"/>
                <a:ext cx="319177" cy="0"/>
              </a:xfrm>
              <a:prstGeom prst="line">
                <a:avLst/>
              </a:prstGeom>
              <a:ln w="25400" cap="rnd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11" name="Straight Connector 110">
                <a:extLst>
                  <a:ext uri="{FF2B5EF4-FFF2-40B4-BE49-F238E27FC236}">
                    <a16:creationId xmlns:a16="http://schemas.microsoft.com/office/drawing/2014/main" id="{DC222D2D-2B5D-EE4F-97C6-7492B9768A17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1236593" y="2348442"/>
                <a:ext cx="3559" cy="151697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2" name="TextBox 111">
                <a:extLst>
                  <a:ext uri="{FF2B5EF4-FFF2-40B4-BE49-F238E27FC236}">
                    <a16:creationId xmlns:a16="http://schemas.microsoft.com/office/drawing/2014/main" id="{88025E08-03B2-5BD7-417E-A3E71F6B9F71}"/>
                  </a:ext>
                </a:extLst>
              </p:cNvPr>
              <p:cNvSpPr txBox="1"/>
              <p:nvPr/>
            </p:nvSpPr>
            <p:spPr>
              <a:xfrm>
                <a:off x="8844436" y="4147747"/>
                <a:ext cx="370614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i="1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V</a:t>
                </a:r>
              </a:p>
            </p:txBody>
          </p:sp>
          <p:sp>
            <p:nvSpPr>
              <p:cNvPr id="113" name="TextBox 112">
                <a:extLst>
                  <a:ext uri="{FF2B5EF4-FFF2-40B4-BE49-F238E27FC236}">
                    <a16:creationId xmlns:a16="http://schemas.microsoft.com/office/drawing/2014/main" id="{F22E8B38-7D7A-78E8-3857-3A4393C89850}"/>
                  </a:ext>
                </a:extLst>
              </p:cNvPr>
              <p:cNvSpPr txBox="1"/>
              <p:nvPr/>
            </p:nvSpPr>
            <p:spPr>
              <a:xfrm>
                <a:off x="7763502" y="2599879"/>
                <a:ext cx="489236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i="1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R</a:t>
                </a:r>
                <a:r>
                  <a:rPr lang="en-US" sz="2400" baseline="-250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1</a:t>
                </a:r>
                <a:endParaRPr lang="en-US" sz="2400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  <p:grpSp>
            <p:nvGrpSpPr>
              <p:cNvPr id="114" name="Group 113">
                <a:extLst>
                  <a:ext uri="{FF2B5EF4-FFF2-40B4-BE49-F238E27FC236}">
                    <a16:creationId xmlns:a16="http://schemas.microsoft.com/office/drawing/2014/main" id="{A6ECDACE-9D5E-FC03-11E5-95869AADA6C4}"/>
                  </a:ext>
                </a:extLst>
              </p:cNvPr>
              <p:cNvGrpSpPr/>
              <p:nvPr/>
            </p:nvGrpSpPr>
            <p:grpSpPr>
              <a:xfrm>
                <a:off x="7492411" y="1541989"/>
                <a:ext cx="963352" cy="830771"/>
                <a:chOff x="7874780" y="1426411"/>
                <a:chExt cx="963352" cy="830771"/>
              </a:xfrm>
            </p:grpSpPr>
            <p:cxnSp>
              <p:nvCxnSpPr>
                <p:cNvPr id="134" name="Straight Connector 133">
                  <a:extLst>
                    <a:ext uri="{FF2B5EF4-FFF2-40B4-BE49-F238E27FC236}">
                      <a16:creationId xmlns:a16="http://schemas.microsoft.com/office/drawing/2014/main" id="{C3808240-5427-1BF4-0B03-1CF10A716EA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7874780" y="1663082"/>
                  <a:ext cx="0" cy="594100"/>
                </a:xfrm>
                <a:prstGeom prst="line">
                  <a:avLst/>
                </a:prstGeom>
                <a:ln w="25400" cap="rnd">
                  <a:solidFill>
                    <a:schemeClr val="tx1"/>
                  </a:solidFill>
                  <a:headEnd type="triangle"/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35" name="Oval 134">
                  <a:extLst>
                    <a:ext uri="{FF2B5EF4-FFF2-40B4-BE49-F238E27FC236}">
                      <a16:creationId xmlns:a16="http://schemas.microsoft.com/office/drawing/2014/main" id="{4291DB1A-3F84-4B60-694B-43E2800AD882}"/>
                    </a:ext>
                  </a:extLst>
                </p:cNvPr>
                <p:cNvSpPr/>
                <p:nvPr/>
              </p:nvSpPr>
              <p:spPr>
                <a:xfrm>
                  <a:off x="8118391" y="1426411"/>
                  <a:ext cx="476766" cy="476766"/>
                </a:xfrm>
                <a:prstGeom prst="ellipse">
                  <a:avLst/>
                </a:prstGeom>
                <a:noFill/>
                <a:ln w="25400"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cxnSp>
              <p:nvCxnSpPr>
                <p:cNvPr id="136" name="Straight Connector 135">
                  <a:extLst>
                    <a:ext uri="{FF2B5EF4-FFF2-40B4-BE49-F238E27FC236}">
                      <a16:creationId xmlns:a16="http://schemas.microsoft.com/office/drawing/2014/main" id="{D43A3E1F-F40C-5894-A4E1-679F3438CE4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7881914" y="1656571"/>
                  <a:ext cx="236477" cy="0"/>
                </a:xfrm>
                <a:prstGeom prst="line">
                  <a:avLst/>
                </a:prstGeom>
                <a:ln w="25400" cap="rnd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7" name="Straight Connector 136">
                  <a:extLst>
                    <a:ext uri="{FF2B5EF4-FFF2-40B4-BE49-F238E27FC236}">
                      <a16:creationId xmlns:a16="http://schemas.microsoft.com/office/drawing/2014/main" id="{B532CB64-B7D9-28A7-CAF7-2C376A21EF3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8838132" y="1663081"/>
                  <a:ext cx="0" cy="592415"/>
                </a:xfrm>
                <a:prstGeom prst="line">
                  <a:avLst/>
                </a:prstGeom>
                <a:ln w="25400" cap="rnd">
                  <a:solidFill>
                    <a:schemeClr val="tx1"/>
                  </a:solidFill>
                  <a:headEnd type="triangle"/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8" name="Straight Connector 137">
                  <a:extLst>
                    <a:ext uri="{FF2B5EF4-FFF2-40B4-BE49-F238E27FC236}">
                      <a16:creationId xmlns:a16="http://schemas.microsoft.com/office/drawing/2014/main" id="{DBDBFA0A-9B6A-0C7E-C72C-C9B1DF11BAA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597903" y="1663081"/>
                  <a:ext cx="236477" cy="0"/>
                </a:xfrm>
                <a:prstGeom prst="line">
                  <a:avLst/>
                </a:prstGeom>
                <a:ln w="25400" cap="rnd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39" name="TextBox 138">
                  <a:extLst>
                    <a:ext uri="{FF2B5EF4-FFF2-40B4-BE49-F238E27FC236}">
                      <a16:creationId xmlns:a16="http://schemas.microsoft.com/office/drawing/2014/main" id="{68CD8F75-1C0B-CA8B-76D8-A78DA3CB364C}"/>
                    </a:ext>
                  </a:extLst>
                </p:cNvPr>
                <p:cNvSpPr txBox="1"/>
                <p:nvPr/>
              </p:nvSpPr>
              <p:spPr>
                <a:xfrm>
                  <a:off x="8085898" y="1441226"/>
                  <a:ext cx="484428" cy="4616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2400" i="1" dirty="0"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V</a:t>
                  </a:r>
                  <a:r>
                    <a:rPr lang="en-US" sz="2400" baseline="-25000" dirty="0"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1</a:t>
                  </a:r>
                  <a:endParaRPr lang="en-US" sz="2400" dirty="0">
                    <a:latin typeface="Cambria Math" panose="02040503050406030204" pitchFamily="18" charset="0"/>
                    <a:ea typeface="Cambria Math" panose="02040503050406030204" pitchFamily="18" charset="0"/>
                  </a:endParaRPr>
                </a:p>
              </p:txBody>
            </p:sp>
          </p:grpSp>
          <p:sp>
            <p:nvSpPr>
              <p:cNvPr id="115" name="TextBox 114">
                <a:extLst>
                  <a:ext uri="{FF2B5EF4-FFF2-40B4-BE49-F238E27FC236}">
                    <a16:creationId xmlns:a16="http://schemas.microsoft.com/office/drawing/2014/main" id="{424E4309-FC32-8E62-6A06-2E274FEAD22E}"/>
                  </a:ext>
                </a:extLst>
              </p:cNvPr>
              <p:cNvSpPr txBox="1"/>
              <p:nvPr/>
            </p:nvSpPr>
            <p:spPr>
              <a:xfrm>
                <a:off x="8921117" y="2598136"/>
                <a:ext cx="489236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i="1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R</a:t>
                </a:r>
                <a:r>
                  <a:rPr lang="en-US" sz="2400" baseline="-250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2</a:t>
                </a:r>
                <a:endParaRPr lang="en-US" sz="2400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  <p:sp>
            <p:nvSpPr>
              <p:cNvPr id="116" name="TextBox 115">
                <a:extLst>
                  <a:ext uri="{FF2B5EF4-FFF2-40B4-BE49-F238E27FC236}">
                    <a16:creationId xmlns:a16="http://schemas.microsoft.com/office/drawing/2014/main" id="{255D9BC3-05AD-642C-673B-490A872C1C0F}"/>
                  </a:ext>
                </a:extLst>
              </p:cNvPr>
              <p:cNvSpPr txBox="1"/>
              <p:nvPr/>
            </p:nvSpPr>
            <p:spPr>
              <a:xfrm>
                <a:off x="10153683" y="2598136"/>
                <a:ext cx="489236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i="1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R</a:t>
                </a:r>
                <a:r>
                  <a:rPr lang="en-US" sz="2400" baseline="-250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3</a:t>
                </a:r>
                <a:endParaRPr lang="en-US" sz="2400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  <p:cxnSp>
            <p:nvCxnSpPr>
              <p:cNvPr id="117" name="Straight Connector 116">
                <a:extLst>
                  <a:ext uri="{FF2B5EF4-FFF2-40B4-BE49-F238E27FC236}">
                    <a16:creationId xmlns:a16="http://schemas.microsoft.com/office/drawing/2014/main" id="{673A32A0-D0B0-DDE2-D600-91D172543C4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927189" y="2348442"/>
                <a:ext cx="8950" cy="1548214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8" name="Straight Connector 117">
                <a:extLst>
                  <a:ext uri="{FF2B5EF4-FFF2-40B4-BE49-F238E27FC236}">
                    <a16:creationId xmlns:a16="http://schemas.microsoft.com/office/drawing/2014/main" id="{46BD132F-AFAE-1BD6-6839-A16629F67A5B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9470238" y="3861799"/>
                <a:ext cx="1770509" cy="3273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9" name="Straight Connector 118">
                <a:extLst>
                  <a:ext uri="{FF2B5EF4-FFF2-40B4-BE49-F238E27FC236}">
                    <a16:creationId xmlns:a16="http://schemas.microsoft.com/office/drawing/2014/main" id="{7642E6F5-B6BB-9D4E-18DD-5546B9FA3F0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765822" y="2360780"/>
                <a:ext cx="469724" cy="0"/>
              </a:xfrm>
              <a:prstGeom prst="line">
                <a:avLst/>
              </a:prstGeom>
              <a:ln w="25400" cap="rnd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20" name="Group 119">
                <a:extLst>
                  <a:ext uri="{FF2B5EF4-FFF2-40B4-BE49-F238E27FC236}">
                    <a16:creationId xmlns:a16="http://schemas.microsoft.com/office/drawing/2014/main" id="{FF581B6B-1A1D-3E6F-F7A0-5240935C5078}"/>
                  </a:ext>
                </a:extLst>
              </p:cNvPr>
              <p:cNvGrpSpPr/>
              <p:nvPr/>
            </p:nvGrpSpPr>
            <p:grpSpPr>
              <a:xfrm>
                <a:off x="8633318" y="1536242"/>
                <a:ext cx="963352" cy="830771"/>
                <a:chOff x="7874780" y="1426411"/>
                <a:chExt cx="963352" cy="830771"/>
              </a:xfrm>
            </p:grpSpPr>
            <p:cxnSp>
              <p:nvCxnSpPr>
                <p:cNvPr id="128" name="Straight Connector 127">
                  <a:extLst>
                    <a:ext uri="{FF2B5EF4-FFF2-40B4-BE49-F238E27FC236}">
                      <a16:creationId xmlns:a16="http://schemas.microsoft.com/office/drawing/2014/main" id="{B52B3DC2-9F8D-F682-2354-39DA9F509F4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7874780" y="1663082"/>
                  <a:ext cx="0" cy="594100"/>
                </a:xfrm>
                <a:prstGeom prst="line">
                  <a:avLst/>
                </a:prstGeom>
                <a:ln w="25400" cap="rnd">
                  <a:solidFill>
                    <a:schemeClr val="tx1"/>
                  </a:solidFill>
                  <a:headEnd type="triangle"/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29" name="Oval 128">
                  <a:extLst>
                    <a:ext uri="{FF2B5EF4-FFF2-40B4-BE49-F238E27FC236}">
                      <a16:creationId xmlns:a16="http://schemas.microsoft.com/office/drawing/2014/main" id="{4A318EC9-C304-42FC-37B4-E8C71EBBC8CB}"/>
                    </a:ext>
                  </a:extLst>
                </p:cNvPr>
                <p:cNvSpPr/>
                <p:nvPr/>
              </p:nvSpPr>
              <p:spPr>
                <a:xfrm>
                  <a:off x="8118391" y="1426411"/>
                  <a:ext cx="476766" cy="476766"/>
                </a:xfrm>
                <a:prstGeom prst="ellipse">
                  <a:avLst/>
                </a:prstGeom>
                <a:noFill/>
                <a:ln w="25400"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cxnSp>
              <p:nvCxnSpPr>
                <p:cNvPr id="130" name="Straight Connector 129">
                  <a:extLst>
                    <a:ext uri="{FF2B5EF4-FFF2-40B4-BE49-F238E27FC236}">
                      <a16:creationId xmlns:a16="http://schemas.microsoft.com/office/drawing/2014/main" id="{55C49B27-1998-19C9-1E28-D790B2BE8CF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7881914" y="1656571"/>
                  <a:ext cx="236477" cy="0"/>
                </a:xfrm>
                <a:prstGeom prst="line">
                  <a:avLst/>
                </a:prstGeom>
                <a:ln w="25400" cap="rnd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1" name="Straight Connector 130">
                  <a:extLst>
                    <a:ext uri="{FF2B5EF4-FFF2-40B4-BE49-F238E27FC236}">
                      <a16:creationId xmlns:a16="http://schemas.microsoft.com/office/drawing/2014/main" id="{FB23916C-80BE-2B8C-145F-3B07F942C1F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8838132" y="1663081"/>
                  <a:ext cx="0" cy="592415"/>
                </a:xfrm>
                <a:prstGeom prst="line">
                  <a:avLst/>
                </a:prstGeom>
                <a:ln w="25400" cap="rnd">
                  <a:solidFill>
                    <a:schemeClr val="tx1"/>
                  </a:solidFill>
                  <a:headEnd type="triangle"/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2" name="Straight Connector 131">
                  <a:extLst>
                    <a:ext uri="{FF2B5EF4-FFF2-40B4-BE49-F238E27FC236}">
                      <a16:creationId xmlns:a16="http://schemas.microsoft.com/office/drawing/2014/main" id="{D6B4AE8C-63D5-BF5B-FA02-39DA1877B08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597903" y="1663081"/>
                  <a:ext cx="236477" cy="0"/>
                </a:xfrm>
                <a:prstGeom prst="line">
                  <a:avLst/>
                </a:prstGeom>
                <a:ln w="25400" cap="rnd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33" name="TextBox 132">
                  <a:extLst>
                    <a:ext uri="{FF2B5EF4-FFF2-40B4-BE49-F238E27FC236}">
                      <a16:creationId xmlns:a16="http://schemas.microsoft.com/office/drawing/2014/main" id="{6C4D5348-5785-6A34-9006-E35C39CD9D92}"/>
                    </a:ext>
                  </a:extLst>
                </p:cNvPr>
                <p:cNvSpPr txBox="1"/>
                <p:nvPr/>
              </p:nvSpPr>
              <p:spPr>
                <a:xfrm>
                  <a:off x="8085898" y="1441226"/>
                  <a:ext cx="484428" cy="4616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2400" i="1" dirty="0"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V</a:t>
                  </a:r>
                  <a:r>
                    <a:rPr lang="en-US" sz="2400" baseline="-25000" dirty="0"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2</a:t>
                  </a:r>
                  <a:endParaRPr lang="en-US" sz="2400" dirty="0">
                    <a:latin typeface="Cambria Math" panose="02040503050406030204" pitchFamily="18" charset="0"/>
                    <a:ea typeface="Cambria Math" panose="02040503050406030204" pitchFamily="18" charset="0"/>
                  </a:endParaRPr>
                </a:p>
              </p:txBody>
            </p:sp>
          </p:grpSp>
          <p:grpSp>
            <p:nvGrpSpPr>
              <p:cNvPr id="121" name="Group 120">
                <a:extLst>
                  <a:ext uri="{FF2B5EF4-FFF2-40B4-BE49-F238E27FC236}">
                    <a16:creationId xmlns:a16="http://schemas.microsoft.com/office/drawing/2014/main" id="{2381925D-CACD-45B2-E8FD-F1210C33A1F1}"/>
                  </a:ext>
                </a:extLst>
              </p:cNvPr>
              <p:cNvGrpSpPr/>
              <p:nvPr/>
            </p:nvGrpSpPr>
            <p:grpSpPr>
              <a:xfrm>
                <a:off x="9889206" y="1530008"/>
                <a:ext cx="963352" cy="830771"/>
                <a:chOff x="7874780" y="1426411"/>
                <a:chExt cx="963352" cy="830771"/>
              </a:xfrm>
            </p:grpSpPr>
            <p:cxnSp>
              <p:nvCxnSpPr>
                <p:cNvPr id="122" name="Straight Connector 121">
                  <a:extLst>
                    <a:ext uri="{FF2B5EF4-FFF2-40B4-BE49-F238E27FC236}">
                      <a16:creationId xmlns:a16="http://schemas.microsoft.com/office/drawing/2014/main" id="{18A7A93A-BE2A-D59A-4EF1-2A16515DA98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7874780" y="1663082"/>
                  <a:ext cx="0" cy="594100"/>
                </a:xfrm>
                <a:prstGeom prst="line">
                  <a:avLst/>
                </a:prstGeom>
                <a:ln w="25400" cap="rnd">
                  <a:solidFill>
                    <a:schemeClr val="tx1"/>
                  </a:solidFill>
                  <a:headEnd type="triangle"/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23" name="Oval 122">
                  <a:extLst>
                    <a:ext uri="{FF2B5EF4-FFF2-40B4-BE49-F238E27FC236}">
                      <a16:creationId xmlns:a16="http://schemas.microsoft.com/office/drawing/2014/main" id="{28E937A8-7678-83F8-0FDF-4E8BAD03ED42}"/>
                    </a:ext>
                  </a:extLst>
                </p:cNvPr>
                <p:cNvSpPr/>
                <p:nvPr/>
              </p:nvSpPr>
              <p:spPr>
                <a:xfrm>
                  <a:off x="8118391" y="1426411"/>
                  <a:ext cx="476766" cy="476766"/>
                </a:xfrm>
                <a:prstGeom prst="ellipse">
                  <a:avLst/>
                </a:prstGeom>
                <a:noFill/>
                <a:ln w="25400"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cxnSp>
              <p:nvCxnSpPr>
                <p:cNvPr id="124" name="Straight Connector 123">
                  <a:extLst>
                    <a:ext uri="{FF2B5EF4-FFF2-40B4-BE49-F238E27FC236}">
                      <a16:creationId xmlns:a16="http://schemas.microsoft.com/office/drawing/2014/main" id="{FAD156B8-2DEB-DE57-5474-B9C456AC332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7881914" y="1656571"/>
                  <a:ext cx="236477" cy="0"/>
                </a:xfrm>
                <a:prstGeom prst="line">
                  <a:avLst/>
                </a:prstGeom>
                <a:ln w="25400" cap="rnd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5" name="Straight Connector 124">
                  <a:extLst>
                    <a:ext uri="{FF2B5EF4-FFF2-40B4-BE49-F238E27FC236}">
                      <a16:creationId xmlns:a16="http://schemas.microsoft.com/office/drawing/2014/main" id="{D6620FD0-2805-3554-E8D5-551771D134E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8838132" y="1663081"/>
                  <a:ext cx="0" cy="592415"/>
                </a:xfrm>
                <a:prstGeom prst="line">
                  <a:avLst/>
                </a:prstGeom>
                <a:ln w="25400" cap="rnd">
                  <a:solidFill>
                    <a:schemeClr val="tx1"/>
                  </a:solidFill>
                  <a:headEnd type="triangle"/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6" name="Straight Connector 125">
                  <a:extLst>
                    <a:ext uri="{FF2B5EF4-FFF2-40B4-BE49-F238E27FC236}">
                      <a16:creationId xmlns:a16="http://schemas.microsoft.com/office/drawing/2014/main" id="{461C3FB1-A095-9BE6-81EB-7AA1EE6FBB7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597903" y="1663081"/>
                  <a:ext cx="236477" cy="0"/>
                </a:xfrm>
                <a:prstGeom prst="line">
                  <a:avLst/>
                </a:prstGeom>
                <a:ln w="25400" cap="rnd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27" name="TextBox 126">
                  <a:extLst>
                    <a:ext uri="{FF2B5EF4-FFF2-40B4-BE49-F238E27FC236}">
                      <a16:creationId xmlns:a16="http://schemas.microsoft.com/office/drawing/2014/main" id="{E0120FEA-A4F0-F543-7115-109CBE9513D1}"/>
                    </a:ext>
                  </a:extLst>
                </p:cNvPr>
                <p:cNvSpPr txBox="1"/>
                <p:nvPr/>
              </p:nvSpPr>
              <p:spPr>
                <a:xfrm>
                  <a:off x="8085898" y="1441226"/>
                  <a:ext cx="484428" cy="4616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2400" i="1" dirty="0"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V</a:t>
                  </a:r>
                  <a:r>
                    <a:rPr lang="en-US" sz="2400" baseline="-25000" dirty="0"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3</a:t>
                  </a:r>
                  <a:endParaRPr lang="en-US" sz="2400" dirty="0">
                    <a:latin typeface="Cambria Math" panose="02040503050406030204" pitchFamily="18" charset="0"/>
                    <a:ea typeface="Cambria Math" panose="02040503050406030204" pitchFamily="18" charset="0"/>
                  </a:endParaRPr>
                </a:p>
              </p:txBody>
            </p:sp>
          </p:grpSp>
        </p:grpSp>
        <p:grpSp>
          <p:nvGrpSpPr>
            <p:cNvPr id="83" name="Group 82">
              <a:extLst>
                <a:ext uri="{FF2B5EF4-FFF2-40B4-BE49-F238E27FC236}">
                  <a16:creationId xmlns:a16="http://schemas.microsoft.com/office/drawing/2014/main" id="{B6D86048-04D4-B647-8EA5-8CC457B22B39}"/>
                </a:ext>
              </a:extLst>
            </p:cNvPr>
            <p:cNvGrpSpPr/>
            <p:nvPr/>
          </p:nvGrpSpPr>
          <p:grpSpPr>
            <a:xfrm>
              <a:off x="7660554" y="2181760"/>
              <a:ext cx="1092951" cy="215232"/>
              <a:chOff x="3295685" y="2171587"/>
              <a:chExt cx="1394890" cy="288985"/>
            </a:xfrm>
          </p:grpSpPr>
          <p:grpSp>
            <p:nvGrpSpPr>
              <p:cNvPr id="100" name="Group 99" descr="Circuit diagram symbol for a resistor, shown as a continuous vertical zig-zag line with two horizontal connecting leads">
                <a:extLst>
                  <a:ext uri="{FF2B5EF4-FFF2-40B4-BE49-F238E27FC236}">
                    <a16:creationId xmlns:a16="http://schemas.microsoft.com/office/drawing/2014/main" id="{D0E1985C-8A12-9CA4-92ED-510A590EB502}"/>
                  </a:ext>
                </a:extLst>
              </p:cNvPr>
              <p:cNvGrpSpPr/>
              <p:nvPr/>
            </p:nvGrpSpPr>
            <p:grpSpPr>
              <a:xfrm>
                <a:off x="3295685" y="2171587"/>
                <a:ext cx="888023" cy="288985"/>
                <a:chOff x="6757665" y="2186795"/>
                <a:chExt cx="888023" cy="288985"/>
              </a:xfrm>
            </p:grpSpPr>
            <p:cxnSp>
              <p:nvCxnSpPr>
                <p:cNvPr id="102" name="Straight Connector 101">
                  <a:extLst>
                    <a:ext uri="{FF2B5EF4-FFF2-40B4-BE49-F238E27FC236}">
                      <a16:creationId xmlns:a16="http://schemas.microsoft.com/office/drawing/2014/main" id="{6EE72972-0046-9FA6-7A9A-A254C2C0D63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7645688" y="2195422"/>
                  <a:ext cx="0" cy="280358"/>
                </a:xfrm>
                <a:prstGeom prst="line">
                  <a:avLst/>
                </a:prstGeom>
                <a:ln w="25400" cap="rnd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103" name="Straight Connector 102">
                  <a:extLst>
                    <a:ext uri="{FF2B5EF4-FFF2-40B4-BE49-F238E27FC236}">
                      <a16:creationId xmlns:a16="http://schemas.microsoft.com/office/drawing/2014/main" id="{564ABF95-E045-12A7-7F65-1AE657AEEA0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7076842" y="2475780"/>
                  <a:ext cx="565349" cy="0"/>
                </a:xfrm>
                <a:prstGeom prst="line">
                  <a:avLst/>
                </a:prstGeom>
                <a:ln w="25400" cap="rnd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104" name="Straight Connector 103">
                  <a:extLst>
                    <a:ext uri="{FF2B5EF4-FFF2-40B4-BE49-F238E27FC236}">
                      <a16:creationId xmlns:a16="http://schemas.microsoft.com/office/drawing/2014/main" id="{DE192490-4684-6C12-5C68-030B98BA644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7076842" y="2186795"/>
                  <a:ext cx="565349" cy="0"/>
                </a:xfrm>
                <a:prstGeom prst="line">
                  <a:avLst/>
                </a:prstGeom>
                <a:ln w="25400" cap="rnd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105" name="Straight Connector 104">
                  <a:extLst>
                    <a:ext uri="{FF2B5EF4-FFF2-40B4-BE49-F238E27FC236}">
                      <a16:creationId xmlns:a16="http://schemas.microsoft.com/office/drawing/2014/main" id="{72E143CC-3E78-84ED-4448-82F0B07911C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7076842" y="2191108"/>
                  <a:ext cx="0" cy="284672"/>
                </a:xfrm>
                <a:prstGeom prst="line">
                  <a:avLst/>
                </a:prstGeom>
                <a:ln w="25400" cap="rnd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106" name="Straight Connector 105">
                  <a:extLst>
                    <a:ext uri="{FF2B5EF4-FFF2-40B4-BE49-F238E27FC236}">
                      <a16:creationId xmlns:a16="http://schemas.microsoft.com/office/drawing/2014/main" id="{27C01E26-5EC8-E690-1C00-3F5175A5F2CC}"/>
                    </a:ext>
                  </a:extLst>
                </p:cNvPr>
                <p:cNvCxnSpPr/>
                <p:nvPr/>
              </p:nvCxnSpPr>
              <p:spPr>
                <a:xfrm>
                  <a:off x="6757665" y="2342072"/>
                  <a:ext cx="319177" cy="0"/>
                </a:xfrm>
                <a:prstGeom prst="line">
                  <a:avLst/>
                </a:prstGeom>
                <a:ln w="25400" cap="rnd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101" name="Straight Connector 100">
                <a:extLst>
                  <a:ext uri="{FF2B5EF4-FFF2-40B4-BE49-F238E27FC236}">
                    <a16:creationId xmlns:a16="http://schemas.microsoft.com/office/drawing/2014/main" id="{1D406BD1-C4BF-F689-E556-266FA5B8079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198937" y="2327805"/>
                <a:ext cx="491638" cy="0"/>
              </a:xfrm>
              <a:prstGeom prst="line">
                <a:avLst/>
              </a:prstGeom>
              <a:ln w="25400" cap="rnd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84" name="Group 83">
              <a:extLst>
                <a:ext uri="{FF2B5EF4-FFF2-40B4-BE49-F238E27FC236}">
                  <a16:creationId xmlns:a16="http://schemas.microsoft.com/office/drawing/2014/main" id="{6D832F93-A829-DBE7-2889-74F331C6C781}"/>
                </a:ext>
              </a:extLst>
            </p:cNvPr>
            <p:cNvGrpSpPr/>
            <p:nvPr/>
          </p:nvGrpSpPr>
          <p:grpSpPr>
            <a:xfrm>
              <a:off x="8743736" y="2183417"/>
              <a:ext cx="1278152" cy="215232"/>
              <a:chOff x="3295685" y="2171587"/>
              <a:chExt cx="1631255" cy="288985"/>
            </a:xfrm>
          </p:grpSpPr>
          <p:grpSp>
            <p:nvGrpSpPr>
              <p:cNvPr id="93" name="Group 92" descr="Circuit diagram symbol for a resistor, shown as a continuous vertical zig-zag line with two horizontal connecting leads">
                <a:extLst>
                  <a:ext uri="{FF2B5EF4-FFF2-40B4-BE49-F238E27FC236}">
                    <a16:creationId xmlns:a16="http://schemas.microsoft.com/office/drawing/2014/main" id="{B0DC8BC7-6C32-76CC-2AB8-5D9FD0871B09}"/>
                  </a:ext>
                </a:extLst>
              </p:cNvPr>
              <p:cNvGrpSpPr/>
              <p:nvPr/>
            </p:nvGrpSpPr>
            <p:grpSpPr>
              <a:xfrm>
                <a:off x="3295685" y="2171587"/>
                <a:ext cx="888023" cy="288985"/>
                <a:chOff x="6757665" y="2186795"/>
                <a:chExt cx="888023" cy="288985"/>
              </a:xfrm>
            </p:grpSpPr>
            <p:cxnSp>
              <p:nvCxnSpPr>
                <p:cNvPr id="95" name="Straight Connector 94">
                  <a:extLst>
                    <a:ext uri="{FF2B5EF4-FFF2-40B4-BE49-F238E27FC236}">
                      <a16:creationId xmlns:a16="http://schemas.microsoft.com/office/drawing/2014/main" id="{75AD427A-96C3-5962-D363-BF5E49E648C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7645688" y="2195422"/>
                  <a:ext cx="0" cy="280358"/>
                </a:xfrm>
                <a:prstGeom prst="line">
                  <a:avLst/>
                </a:prstGeom>
                <a:ln w="25400" cap="rnd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96" name="Straight Connector 95">
                  <a:extLst>
                    <a:ext uri="{FF2B5EF4-FFF2-40B4-BE49-F238E27FC236}">
                      <a16:creationId xmlns:a16="http://schemas.microsoft.com/office/drawing/2014/main" id="{0726B70A-858F-2B72-B295-DEB305BA291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7076842" y="2475780"/>
                  <a:ext cx="565349" cy="0"/>
                </a:xfrm>
                <a:prstGeom prst="line">
                  <a:avLst/>
                </a:prstGeom>
                <a:ln w="25400" cap="rnd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97" name="Straight Connector 96">
                  <a:extLst>
                    <a:ext uri="{FF2B5EF4-FFF2-40B4-BE49-F238E27FC236}">
                      <a16:creationId xmlns:a16="http://schemas.microsoft.com/office/drawing/2014/main" id="{1CACEA26-C09C-3642-6970-411EBA6CD6D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7076842" y="2186795"/>
                  <a:ext cx="565349" cy="0"/>
                </a:xfrm>
                <a:prstGeom prst="line">
                  <a:avLst/>
                </a:prstGeom>
                <a:ln w="25400" cap="rnd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98" name="Straight Connector 97">
                  <a:extLst>
                    <a:ext uri="{FF2B5EF4-FFF2-40B4-BE49-F238E27FC236}">
                      <a16:creationId xmlns:a16="http://schemas.microsoft.com/office/drawing/2014/main" id="{30BDC358-41A7-6431-B49A-AAC23EAD800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7076842" y="2191108"/>
                  <a:ext cx="0" cy="284672"/>
                </a:xfrm>
                <a:prstGeom prst="line">
                  <a:avLst/>
                </a:prstGeom>
                <a:ln w="25400" cap="rnd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99" name="Straight Connector 98">
                  <a:extLst>
                    <a:ext uri="{FF2B5EF4-FFF2-40B4-BE49-F238E27FC236}">
                      <a16:creationId xmlns:a16="http://schemas.microsoft.com/office/drawing/2014/main" id="{13C1C330-CD47-011E-5E2D-7A8F909B73D0}"/>
                    </a:ext>
                  </a:extLst>
                </p:cNvPr>
                <p:cNvCxnSpPr/>
                <p:nvPr/>
              </p:nvCxnSpPr>
              <p:spPr>
                <a:xfrm>
                  <a:off x="6757665" y="2342072"/>
                  <a:ext cx="319177" cy="0"/>
                </a:xfrm>
                <a:prstGeom prst="line">
                  <a:avLst/>
                </a:prstGeom>
                <a:ln w="25400" cap="rnd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94" name="Straight Connector 93">
                <a:extLst>
                  <a:ext uri="{FF2B5EF4-FFF2-40B4-BE49-F238E27FC236}">
                    <a16:creationId xmlns:a16="http://schemas.microsoft.com/office/drawing/2014/main" id="{338355CA-ECBA-FAC5-ADC4-1ADA19B3B0C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198937" y="2327805"/>
                <a:ext cx="728003" cy="0"/>
              </a:xfrm>
              <a:prstGeom prst="line">
                <a:avLst/>
              </a:prstGeom>
              <a:ln w="25400" cap="rnd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85" name="Group 84">
              <a:extLst>
                <a:ext uri="{FF2B5EF4-FFF2-40B4-BE49-F238E27FC236}">
                  <a16:creationId xmlns:a16="http://schemas.microsoft.com/office/drawing/2014/main" id="{6CFC88BB-7E2F-3079-768E-26AD35D32776}"/>
                </a:ext>
              </a:extLst>
            </p:cNvPr>
            <p:cNvGrpSpPr/>
            <p:nvPr/>
          </p:nvGrpSpPr>
          <p:grpSpPr>
            <a:xfrm>
              <a:off x="10000310" y="2182860"/>
              <a:ext cx="957821" cy="215232"/>
              <a:chOff x="3295685" y="2171587"/>
              <a:chExt cx="1222429" cy="288985"/>
            </a:xfrm>
          </p:grpSpPr>
          <p:grpSp>
            <p:nvGrpSpPr>
              <p:cNvPr id="86" name="Group 85" descr="Circuit diagram symbol for a resistor, shown as a continuous vertical zig-zag line with two horizontal connecting leads">
                <a:extLst>
                  <a:ext uri="{FF2B5EF4-FFF2-40B4-BE49-F238E27FC236}">
                    <a16:creationId xmlns:a16="http://schemas.microsoft.com/office/drawing/2014/main" id="{8EB40D3B-9A20-4AA4-6F36-EA784251890B}"/>
                  </a:ext>
                </a:extLst>
              </p:cNvPr>
              <p:cNvGrpSpPr/>
              <p:nvPr/>
            </p:nvGrpSpPr>
            <p:grpSpPr>
              <a:xfrm>
                <a:off x="3295685" y="2171587"/>
                <a:ext cx="888023" cy="288985"/>
                <a:chOff x="6757665" y="2186795"/>
                <a:chExt cx="888023" cy="288985"/>
              </a:xfrm>
            </p:grpSpPr>
            <p:cxnSp>
              <p:nvCxnSpPr>
                <p:cNvPr id="88" name="Straight Connector 87">
                  <a:extLst>
                    <a:ext uri="{FF2B5EF4-FFF2-40B4-BE49-F238E27FC236}">
                      <a16:creationId xmlns:a16="http://schemas.microsoft.com/office/drawing/2014/main" id="{F9904845-80C2-1E18-6BD1-2234445A1FD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7645688" y="2195422"/>
                  <a:ext cx="0" cy="280358"/>
                </a:xfrm>
                <a:prstGeom prst="line">
                  <a:avLst/>
                </a:prstGeom>
                <a:ln w="25400" cap="rnd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89" name="Straight Connector 88">
                  <a:extLst>
                    <a:ext uri="{FF2B5EF4-FFF2-40B4-BE49-F238E27FC236}">
                      <a16:creationId xmlns:a16="http://schemas.microsoft.com/office/drawing/2014/main" id="{66394D6B-3837-A5C4-0A98-28D60F0E360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7076842" y="2475780"/>
                  <a:ext cx="565349" cy="0"/>
                </a:xfrm>
                <a:prstGeom prst="line">
                  <a:avLst/>
                </a:prstGeom>
                <a:ln w="25400" cap="rnd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90" name="Straight Connector 89">
                  <a:extLst>
                    <a:ext uri="{FF2B5EF4-FFF2-40B4-BE49-F238E27FC236}">
                      <a16:creationId xmlns:a16="http://schemas.microsoft.com/office/drawing/2014/main" id="{19BC0059-2A33-35B9-AC3A-49D948EDBFA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7076842" y="2186795"/>
                  <a:ext cx="565349" cy="0"/>
                </a:xfrm>
                <a:prstGeom prst="line">
                  <a:avLst/>
                </a:prstGeom>
                <a:ln w="25400" cap="rnd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91" name="Straight Connector 90">
                  <a:extLst>
                    <a:ext uri="{FF2B5EF4-FFF2-40B4-BE49-F238E27FC236}">
                      <a16:creationId xmlns:a16="http://schemas.microsoft.com/office/drawing/2014/main" id="{9CAC447E-A3CF-AF12-BE0F-E57D342F081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7076842" y="2191108"/>
                  <a:ext cx="0" cy="284672"/>
                </a:xfrm>
                <a:prstGeom prst="line">
                  <a:avLst/>
                </a:prstGeom>
                <a:ln w="25400" cap="rnd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92" name="Straight Connector 91">
                  <a:extLst>
                    <a:ext uri="{FF2B5EF4-FFF2-40B4-BE49-F238E27FC236}">
                      <a16:creationId xmlns:a16="http://schemas.microsoft.com/office/drawing/2014/main" id="{78035416-F5DA-EDB8-0778-FD751184B015}"/>
                    </a:ext>
                  </a:extLst>
                </p:cNvPr>
                <p:cNvCxnSpPr/>
                <p:nvPr/>
              </p:nvCxnSpPr>
              <p:spPr>
                <a:xfrm>
                  <a:off x="6757665" y="2344204"/>
                  <a:ext cx="319177" cy="0"/>
                </a:xfrm>
                <a:prstGeom prst="line">
                  <a:avLst/>
                </a:prstGeom>
                <a:ln w="25400" cap="rnd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87" name="Straight Connector 86">
                <a:extLst>
                  <a:ext uri="{FF2B5EF4-FFF2-40B4-BE49-F238E27FC236}">
                    <a16:creationId xmlns:a16="http://schemas.microsoft.com/office/drawing/2014/main" id="{BEF533A9-C387-65FD-B1AD-AC4D259E4E2D}"/>
                  </a:ext>
                </a:extLst>
              </p:cNvPr>
              <p:cNvCxnSpPr/>
              <p:nvPr/>
            </p:nvCxnSpPr>
            <p:spPr>
              <a:xfrm>
                <a:off x="4198937" y="2327805"/>
                <a:ext cx="319177" cy="0"/>
              </a:xfrm>
              <a:prstGeom prst="line">
                <a:avLst/>
              </a:prstGeom>
              <a:ln w="25400" cap="rnd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140657758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E4441A1A-96D1-31B2-17D6-7960B9A3E7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GB" dirty="0"/>
              <a:t>Name the components</a:t>
            </a:r>
            <a:endParaRPr lang="en-GB" dirty="0">
              <a:solidFill>
                <a:srgbClr val="0070C0"/>
              </a:solidFill>
            </a:endParaRPr>
          </a:p>
        </p:txBody>
      </p:sp>
      <p:pic>
        <p:nvPicPr>
          <p:cNvPr id="2" name="Picture 1" descr="Descriptions of symbols from left to right, top to bottom. &#10;1. Horizontal line interrupted by a long parallel line , then one short parallel line followed by another long and then short parallel line.&#10;&#10;2. Continuous vertical zig-zag line with two horizontal connecting leads.&#10;&#10;3. Horizontal line interrupted by two equal size parallel lines.&#10;&#10;4. Continuous horizontal line with three loops in the middle.&#10;&#10;5. Horizontal line interrupted by a circle with a wavy line inside.&#10;&#10;6. Horizontal line interrupted by a triangle and vertical line.&#10;&#10;7. Horizontal line that reaches a circle and diverges into two lines.&#10;&#10;8. Vertical line that at the bottom meets three horizontal lines that are decreasing in size.&#10;&#10;9. Horizontal line interrupted by circle with an 'A' inside.&#10;&#10;10. Horizontal line interrupted by circle with an 'V' inside.&#10;&#10;11. Horizontal line with a rectangle on top (horizontal line continues within the rectangle).&#10;&#10;12.Horizontal line interrupted by a circle with a cross inside.&#10;&#10;13. Horizontal line interrupted by a long parallel line with a + symbol , then one short parallel line with a - symbol.&#10;&#10;14. Horizontal line interrupted by a rectangle.&#10;&#10;15. Horizontal line interrupted by a rectangle, with a diagonal line through the rectangle.&#10;&#10;16. Horizontal line interrupted by a rectangle, with a diagonal line with an arrow head at the top through the rectangle.&#10;">
            <a:extLst>
              <a:ext uri="{FF2B5EF4-FFF2-40B4-BE49-F238E27FC236}">
                <a16:creationId xmlns:a16="http://schemas.microsoft.com/office/drawing/2014/main" id="{12BAD41F-E297-86D0-5254-04548733239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21076" y="1406800"/>
            <a:ext cx="9070453" cy="4949549"/>
          </a:xfrm>
          <a:prstGeom prst="rect">
            <a:avLst/>
          </a:prstGeom>
        </p:spPr>
      </p:pic>
      <p:sp>
        <p:nvSpPr>
          <p:cNvPr id="6" name="Text Placeholder 14">
            <a:extLst>
              <a:ext uri="{FF2B5EF4-FFF2-40B4-BE49-F238E27FC236}">
                <a16:creationId xmlns:a16="http://schemas.microsoft.com/office/drawing/2014/main" id="{9CF5148F-0993-C185-1DC2-C2EF97FFE480}"/>
              </a:ext>
            </a:extLst>
          </p:cNvPr>
          <p:cNvSpPr txBox="1">
            <a:spLocks/>
          </p:cNvSpPr>
          <p:nvPr/>
        </p:nvSpPr>
        <p:spPr>
          <a:xfrm>
            <a:off x="838200" y="6356351"/>
            <a:ext cx="4711700" cy="361950"/>
          </a:xfrm>
          <a:prstGeom prst="rect">
            <a:avLst/>
          </a:prstGeom>
        </p:spPr>
        <p:txBody>
          <a:bodyPr vert="horz" lIns="91440" tIns="45720" rIns="91440" bIns="45720" rtlCol="0">
            <a:normAutofit fontScale="55000" lnSpcReduction="20000"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2800" b="1" kern="1200">
                <a:solidFill>
                  <a:srgbClr val="10283A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2000" kern="120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2000" kern="120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2000" kern="120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2000" kern="120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0" dirty="0"/>
              <a:t>Resource 3: Key mathematical electrical principles</a:t>
            </a:r>
            <a:endParaRPr lang="en-GB" b="0" dirty="0"/>
          </a:p>
        </p:txBody>
      </p:sp>
      <p:sp>
        <p:nvSpPr>
          <p:cNvPr id="4" name="Text Placeholder 5">
            <a:extLst>
              <a:ext uri="{FF2B5EF4-FFF2-40B4-BE49-F238E27FC236}">
                <a16:creationId xmlns:a16="http://schemas.microsoft.com/office/drawing/2014/main" id="{13CE1AB5-2C00-1EE4-1FA8-39DEBC255E39}"/>
              </a:ext>
            </a:extLst>
          </p:cNvPr>
          <p:cNvSpPr txBox="1">
            <a:spLocks/>
          </p:cNvSpPr>
          <p:nvPr/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ED7D31"/>
          </a:solidFill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Name the components</a:t>
            </a:r>
          </a:p>
        </p:txBody>
      </p:sp>
    </p:spTree>
    <p:extLst>
      <p:ext uri="{BB962C8B-B14F-4D97-AF65-F5344CB8AC3E}">
        <p14:creationId xmlns:p14="http://schemas.microsoft.com/office/powerpoint/2010/main" val="260761904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9F5AA0F-F368-04A2-732E-BFD5265D43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61ED294C-21AA-A124-6866-96C784F674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GB" dirty="0"/>
              <a:t>Name the components: </a:t>
            </a:r>
            <a:r>
              <a:rPr lang="en-GB" dirty="0">
                <a:solidFill>
                  <a:schemeClr val="accent1"/>
                </a:solidFill>
              </a:rPr>
              <a:t>Answers</a:t>
            </a:r>
          </a:p>
        </p:txBody>
      </p:sp>
      <p:pic>
        <p:nvPicPr>
          <p:cNvPr id="2" name="Picture 1" descr="Symbols for electronic components with labels">
            <a:extLst>
              <a:ext uri="{FF2B5EF4-FFF2-40B4-BE49-F238E27FC236}">
                <a16:creationId xmlns:a16="http://schemas.microsoft.com/office/drawing/2014/main" id="{3A6705B7-F65A-A83A-FD70-DB493A155F7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7882"/>
          <a:stretch>
            <a:fillRect/>
          </a:stretch>
        </p:blipFill>
        <p:spPr>
          <a:xfrm>
            <a:off x="1321076" y="1531088"/>
            <a:ext cx="9070453" cy="4559448"/>
          </a:xfrm>
          <a:prstGeom prst="rect">
            <a:avLst/>
          </a:prstGeom>
        </p:spPr>
      </p:pic>
      <p:graphicFrame>
        <p:nvGraphicFramePr>
          <p:cNvPr id="7" name="Table 6" descr="Descriptions of symbols from left to right, top to bottom - with their component names&#10;1. Horizontal line interrupted by a long parallel line , then one short parallel line followed by another long and then short parallel line. - Batteries&#10;&#10;2. Continuous vertical zig-zag line with two horizontal connecting leads - Resistor&#10;&#10;3. Horizontal line interrupted by two equal size parallel lines - capacitor.&#10;&#10;4. Continuous horizontal line with three loops in the middle - inductor, coil&#10;&#10;5. Horizontal line interrupted by a circle with a wavy line inside - ACV source&#10;&#10;6. Horizontal line interrupted by a triangle and vertical line - Diode LED&#10;&#10;7. Horizontal line that reaches a circle and diverges into two lines - transistor&#10;&#10;8. Vertical line that at the bottom meets three horizontal lines that are decreasing in size - ground&#10;&#10;9. Horizontal line interrupted by circle with an 'A' inside - ammeter&#10;&#10;10. Horizontal line interrupted by circle with an 'V' inside - voltmeter&#10;&#10;11. Horizontal line with a rectangle on top (horizontal line continues within the rectangle) - fuse&#10;&#10;12.Horizontal line interrupted by a circle with a cross inside - lamp, bulb&#10;&#10;13. Horizontal line interrupted by a long parallel line with a + symbol , then one short parallel line with a - symbol - one cell&#10;&#10;14. Horizontal line interrupted by a rectangle - fixed resistor&#10;&#10;15. Horizontal line interrupted by a rectangle, with a diagonal line through the rectangle - variable resistor&#10;&#10;16. Horizontal line interrupted by a rectangle, with a diagonal line with an arrow head at the top through the rectangle - potentiometer&#10;&#10;">
            <a:extLst>
              <a:ext uri="{FF2B5EF4-FFF2-40B4-BE49-F238E27FC236}">
                <a16:creationId xmlns:a16="http://schemas.microsoft.com/office/drawing/2014/main" id="{042975F5-7BC7-FB80-395A-2203AE8355F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3723174"/>
              </p:ext>
            </p:extLst>
          </p:nvPr>
        </p:nvGraphicFramePr>
        <p:xfrm>
          <a:off x="1500184" y="2207786"/>
          <a:ext cx="8712236" cy="4471044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2178059">
                  <a:extLst>
                    <a:ext uri="{9D8B030D-6E8A-4147-A177-3AD203B41FA5}">
                      <a16:colId xmlns:a16="http://schemas.microsoft.com/office/drawing/2014/main" val="4007765904"/>
                    </a:ext>
                  </a:extLst>
                </a:gridCol>
                <a:gridCol w="2178059">
                  <a:extLst>
                    <a:ext uri="{9D8B030D-6E8A-4147-A177-3AD203B41FA5}">
                      <a16:colId xmlns:a16="http://schemas.microsoft.com/office/drawing/2014/main" val="543169647"/>
                    </a:ext>
                  </a:extLst>
                </a:gridCol>
                <a:gridCol w="2178059">
                  <a:extLst>
                    <a:ext uri="{9D8B030D-6E8A-4147-A177-3AD203B41FA5}">
                      <a16:colId xmlns:a16="http://schemas.microsoft.com/office/drawing/2014/main" val="2245230329"/>
                    </a:ext>
                  </a:extLst>
                </a:gridCol>
                <a:gridCol w="2178059">
                  <a:extLst>
                    <a:ext uri="{9D8B030D-6E8A-4147-A177-3AD203B41FA5}">
                      <a16:colId xmlns:a16="http://schemas.microsoft.com/office/drawing/2014/main" val="2482826417"/>
                    </a:ext>
                  </a:extLst>
                </a:gridCol>
              </a:tblGrid>
              <a:tr h="1117761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Batteries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Resistor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Capacitor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Inductor, coil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8067487"/>
                  </a:ext>
                </a:extLst>
              </a:tr>
              <a:tr h="1117761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ACV source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Diode, LED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Transistor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Ground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864257"/>
                  </a:ext>
                </a:extLst>
              </a:tr>
              <a:tr h="1117761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Ammeter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Voltmeter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Fuse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Lamp, bulb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7474806"/>
                  </a:ext>
                </a:extLst>
              </a:tr>
              <a:tr h="1117761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One cell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Resistor (IEC style)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Variable resistor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Potentiometer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53201216"/>
                  </a:ext>
                </a:extLst>
              </a:tr>
            </a:tbl>
          </a:graphicData>
        </a:graphic>
      </p:graphicFrame>
      <p:sp>
        <p:nvSpPr>
          <p:cNvPr id="6" name="Text Placeholder 14">
            <a:extLst>
              <a:ext uri="{FF2B5EF4-FFF2-40B4-BE49-F238E27FC236}">
                <a16:creationId xmlns:a16="http://schemas.microsoft.com/office/drawing/2014/main" id="{2C72924E-344A-92CC-2368-12A5770973AF}"/>
              </a:ext>
            </a:extLst>
          </p:cNvPr>
          <p:cNvSpPr txBox="1">
            <a:spLocks/>
          </p:cNvSpPr>
          <p:nvPr/>
        </p:nvSpPr>
        <p:spPr>
          <a:xfrm>
            <a:off x="838200" y="6356351"/>
            <a:ext cx="4711700" cy="361950"/>
          </a:xfrm>
          <a:prstGeom prst="rect">
            <a:avLst/>
          </a:prstGeom>
        </p:spPr>
        <p:txBody>
          <a:bodyPr vert="horz" lIns="91440" tIns="45720" rIns="91440" bIns="45720" rtlCol="0">
            <a:normAutofit fontScale="55000" lnSpcReduction="20000"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2800" b="1" kern="1200">
                <a:solidFill>
                  <a:srgbClr val="10283A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2000" kern="120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2000" kern="120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2000" kern="120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2000" kern="120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0" dirty="0"/>
              <a:t>Resource 3: Key mathematical electrical principles</a:t>
            </a:r>
            <a:endParaRPr lang="en-GB" b="0" dirty="0"/>
          </a:p>
        </p:txBody>
      </p:sp>
      <p:sp>
        <p:nvSpPr>
          <p:cNvPr id="4" name="Text Placeholder 5">
            <a:extLst>
              <a:ext uri="{FF2B5EF4-FFF2-40B4-BE49-F238E27FC236}">
                <a16:creationId xmlns:a16="http://schemas.microsoft.com/office/drawing/2014/main" id="{5607DEE0-B8AD-264F-48B0-353687CF419E}"/>
              </a:ext>
            </a:extLst>
          </p:cNvPr>
          <p:cNvSpPr txBox="1">
            <a:spLocks/>
          </p:cNvSpPr>
          <p:nvPr/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ED7D31"/>
          </a:solidFill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Name the components</a:t>
            </a:r>
          </a:p>
        </p:txBody>
      </p:sp>
    </p:spTree>
    <p:extLst>
      <p:ext uri="{BB962C8B-B14F-4D97-AF65-F5344CB8AC3E}">
        <p14:creationId xmlns:p14="http://schemas.microsoft.com/office/powerpoint/2010/main" val="264777586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E46147-C591-F5C6-FA5D-69D6EBBA67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D9EC1701-3FC7-EF2B-F066-139693F504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In this resource, we have:</a:t>
            </a:r>
            <a:endParaRPr lang="en-GB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AEBC6FD-C076-5A31-A842-5969B11DE78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6400800" cy="4351338"/>
          </a:xfrm>
        </p:spPr>
        <p:txBody>
          <a:bodyPr>
            <a:normAutofit fontScale="77500" lnSpcReduction="20000"/>
          </a:bodyPr>
          <a:lstStyle/>
          <a:p>
            <a:pPr lvl="0"/>
            <a:r>
              <a:rPr lang="en-GB" dirty="0"/>
              <a:t>E</a:t>
            </a:r>
            <a:r>
              <a:rPr lang="en-GB"/>
              <a:t>xplained </a:t>
            </a:r>
            <a:r>
              <a:rPr lang="en-GB" dirty="0"/>
              <a:t>key mathematical electricity science principles and their importance</a:t>
            </a:r>
          </a:p>
          <a:p>
            <a:pPr lvl="0"/>
            <a:r>
              <a:rPr lang="en-GB" dirty="0"/>
              <a:t>Described and recalled the rules of electrical circuits</a:t>
            </a:r>
          </a:p>
          <a:p>
            <a:pPr lvl="0"/>
            <a:r>
              <a:rPr lang="en-GB" dirty="0"/>
              <a:t>Calculated with and recalled Ohm’s law (</a:t>
            </a:r>
            <a:r>
              <a:rPr lang="en-GB" i="1" dirty="0"/>
              <a:t>V</a:t>
            </a:r>
            <a:r>
              <a:rPr lang="en-GB" dirty="0"/>
              <a:t> = </a:t>
            </a:r>
            <a:r>
              <a:rPr lang="en-GB" i="1" dirty="0"/>
              <a:t>IR</a:t>
            </a:r>
            <a:r>
              <a:rPr lang="en-GB" dirty="0"/>
              <a:t>) for a variety of different scenarios</a:t>
            </a:r>
          </a:p>
          <a:p>
            <a:pPr lvl="0"/>
            <a:r>
              <a:rPr lang="en-GB" dirty="0"/>
              <a:t>Completed calculations involving key formulae</a:t>
            </a:r>
          </a:p>
          <a:p>
            <a:pPr lvl="0"/>
            <a:r>
              <a:rPr lang="en-GB" dirty="0"/>
              <a:t>Calculated problems involving electrical power and its relationship with voltage</a:t>
            </a:r>
          </a:p>
          <a:p>
            <a:pPr lvl="0"/>
            <a:r>
              <a:rPr lang="en-GB" dirty="0"/>
              <a:t>Calculated problems involving electrical power dissipation</a:t>
            </a:r>
          </a:p>
          <a:p>
            <a:pPr lvl="0"/>
            <a:r>
              <a:rPr lang="en-GB" dirty="0"/>
              <a:t>Described the basics of transformers</a:t>
            </a:r>
          </a:p>
          <a:p>
            <a:r>
              <a:rPr lang="en-GB" dirty="0"/>
              <a:t>Calculated problems involving step-up and step-down transformers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075F78E2-38E2-9B61-F1C6-EFCBBB04015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530353" y="1825625"/>
            <a:ext cx="3823447" cy="4351338"/>
          </a:xfrm>
        </p:spPr>
        <p:txBody>
          <a:bodyPr>
            <a:normAutofit/>
          </a:bodyPr>
          <a:lstStyle/>
          <a:p>
            <a:r>
              <a:rPr lang="en-US" b="1"/>
              <a:t>General competencies:</a:t>
            </a:r>
          </a:p>
          <a:p>
            <a:r>
              <a:rPr lang="en-US" b="1"/>
              <a:t>MC4</a:t>
            </a:r>
            <a:r>
              <a:rPr lang="en-US"/>
              <a:t> </a:t>
            </a:r>
            <a:r>
              <a:rPr lang="en-US" dirty="0"/>
              <a:t>Using rules and formulae</a:t>
            </a:r>
          </a:p>
          <a:p>
            <a:r>
              <a:rPr lang="en-US" b="1" dirty="0"/>
              <a:t>MC5 </a:t>
            </a:r>
            <a:r>
              <a:rPr lang="en-US" dirty="0"/>
              <a:t>Processing data</a:t>
            </a:r>
          </a:p>
          <a:p>
            <a:r>
              <a:rPr lang="en-US" b="1" dirty="0"/>
              <a:t>MC7</a:t>
            </a:r>
            <a:r>
              <a:rPr lang="en-US" dirty="0"/>
              <a:t> </a:t>
            </a:r>
            <a:r>
              <a:rPr lang="en-GB" dirty="0"/>
              <a:t>Interpreting and representing with mathematical diagrams</a:t>
            </a:r>
          </a:p>
          <a:p>
            <a:r>
              <a:rPr lang="en-US" b="1" dirty="0"/>
              <a:t>MC8</a:t>
            </a:r>
            <a:r>
              <a:rPr lang="en-US" dirty="0"/>
              <a:t> Communicating using mathematics</a:t>
            </a:r>
          </a:p>
        </p:txBody>
      </p:sp>
      <p:sp>
        <p:nvSpPr>
          <p:cNvPr id="7" name="Text Placeholder 15">
            <a:extLst>
              <a:ext uri="{FF2B5EF4-FFF2-40B4-BE49-F238E27FC236}">
                <a16:creationId xmlns:a16="http://schemas.microsoft.com/office/drawing/2014/main" id="{890A5449-9206-5B3B-842F-E74F59A0D5FE}"/>
              </a:ext>
            </a:extLst>
          </p:cNvPr>
          <p:cNvSpPr txBox="1">
            <a:spLocks/>
          </p:cNvSpPr>
          <p:nvPr/>
        </p:nvSpPr>
        <p:spPr>
          <a:xfrm>
            <a:off x="838200" y="6310312"/>
            <a:ext cx="4690241" cy="365125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defPPr>
              <a:defRPr lang="en-US"/>
            </a:defPPr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Resource 3: Key mathematical electrical principles</a:t>
            </a:r>
            <a:endParaRPr lang="en-GB" dirty="0"/>
          </a:p>
        </p:txBody>
      </p:sp>
      <p:sp>
        <p:nvSpPr>
          <p:cNvPr id="3" name="Text Placeholder 5">
            <a:extLst>
              <a:ext uri="{FF2B5EF4-FFF2-40B4-BE49-F238E27FC236}">
                <a16:creationId xmlns:a16="http://schemas.microsoft.com/office/drawing/2014/main" id="{9C277007-31AC-C9EB-35F5-8198BAA3D369}"/>
              </a:ext>
            </a:extLst>
          </p:cNvPr>
          <p:cNvSpPr txBox="1">
            <a:spLocks/>
          </p:cNvSpPr>
          <p:nvPr/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Plenary</a:t>
            </a:r>
          </a:p>
        </p:txBody>
      </p:sp>
    </p:spTree>
    <p:extLst>
      <p:ext uri="{BB962C8B-B14F-4D97-AF65-F5344CB8AC3E}">
        <p14:creationId xmlns:p14="http://schemas.microsoft.com/office/powerpoint/2010/main" val="66687753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70EAEFD4-8BB9-2A44-C429-747F6543E6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Consolidation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291C1C9A-09BC-51DB-4089-894C8AC31A3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GB" dirty="0"/>
              <a:t>Choose one of the research topics below to prepare a short presentation:</a:t>
            </a:r>
          </a:p>
          <a:p>
            <a:pPr lvl="1"/>
            <a:r>
              <a:rPr lang="en-GB" dirty="0"/>
              <a:t>Well-known disasters as a result of other types of electrical failure relating to the maths and principles you are studying</a:t>
            </a:r>
            <a:r>
              <a:rPr lang="en-GB" sz="2000" dirty="0"/>
              <a:t>.</a:t>
            </a:r>
            <a:endParaRPr lang="en-GB" dirty="0"/>
          </a:p>
          <a:p>
            <a:pPr lvl="0"/>
            <a:r>
              <a:rPr lang="en-GB" dirty="0"/>
              <a:t>Present your findings in a subsequent lesson, either in small groups or to the class.</a:t>
            </a:r>
          </a:p>
        </p:txBody>
      </p:sp>
      <p:sp>
        <p:nvSpPr>
          <p:cNvPr id="5" name="Google Shape;147;p2">
            <a:extLst>
              <a:ext uri="{FF2B5EF4-FFF2-40B4-BE49-F238E27FC236}">
                <a16:creationId xmlns:a16="http://schemas.microsoft.com/office/drawing/2014/main" id="{97AF5758-B71C-8C5D-FDDC-3B1D7F7378F9}"/>
              </a:ext>
            </a:extLst>
          </p:cNvPr>
          <p:cNvSpPr txBox="1">
            <a:spLocks noGrp="1"/>
          </p:cNvSpPr>
          <p:nvPr>
            <p:ph type="body" sz="quarter" idx="11"/>
          </p:nvPr>
        </p:nvSpPr>
        <p:spPr>
          <a:xfrm>
            <a:off x="838200" y="6356350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>
              <a:spcBef>
                <a:spcPts val="0"/>
              </a:spcBef>
              <a:buSzPts val="1200"/>
            </a:pPr>
            <a:r>
              <a:rPr lang="en-US" dirty="0"/>
              <a:t>Resource 3: Key mathematical electrical principles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5F1FB9F-7225-287A-76A7-B0D1BBEB363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Consolidation</a:t>
            </a:r>
          </a:p>
        </p:txBody>
      </p:sp>
    </p:spTree>
    <p:extLst>
      <p:ext uri="{BB962C8B-B14F-4D97-AF65-F5344CB8AC3E}">
        <p14:creationId xmlns:p14="http://schemas.microsoft.com/office/powerpoint/2010/main" val="13003884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7798C6-D5D6-1C63-027A-B30442B5AF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 anchor="ctr">
            <a:normAutofit/>
          </a:bodyPr>
          <a:lstStyle/>
          <a:p>
            <a:r>
              <a:rPr lang="en-US" dirty="0"/>
              <a:t>Electrical quantities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C45E870-4FF2-9C2B-122A-2E117B687276}"/>
              </a:ext>
            </a:extLst>
          </p:cNvPr>
          <p:cNvSpPr>
            <a:spLocks noGrp="1"/>
          </p:cNvSpPr>
          <p:nvPr>
            <p:ph idx="1"/>
            <p:extLst>
              <p:ext uri="{E7BDC344-281C-4309-B0C6-D0EE65EED2A8}">
                <p202:designPr xmlns:p202="http://schemas.microsoft.com/office/powerpoint/2020/02/main">
                  <p202:designTagLst>
                    <p202:designTag name="ARCH:1:VSVAR" val="TitledTextBox"/>
                    <p202:designTag name="ARCH:1:CLS" val="InformationBlock"/>
                  </p202:designTagLst>
                </p202:designPr>
              </p:ext>
            </p:extLst>
          </p:nvPr>
        </p:nvSpPr>
        <p:spPr>
          <a:xfrm>
            <a:off x="838200" y="1825625"/>
            <a:ext cx="6811537" cy="4351338"/>
          </a:xfrm>
        </p:spPr>
        <p:txBody>
          <a:bodyPr lIns="0" tIns="0" rIns="0" bIns="0">
            <a:noAutofit/>
          </a:bodyPr>
          <a:lstStyle/>
          <a:p>
            <a:pPr marL="0" indent="0">
              <a:spcBef>
                <a:spcPts val="2500"/>
              </a:spcBef>
              <a:buFont typeface="Arial" panose="020B0604020202020204" pitchFamily="34" charset="0"/>
              <a:buNone/>
            </a:pPr>
            <a:r>
              <a:rPr lang="en-US" sz="2200" dirty="0"/>
              <a:t>A</a:t>
            </a:r>
            <a:r>
              <a:rPr lang="en-US" sz="2200" b="1" dirty="0"/>
              <a:t> circuit</a:t>
            </a:r>
            <a:r>
              <a:rPr lang="en-US" sz="2200" dirty="0"/>
              <a:t> is a closed loop where electricity can flow.</a:t>
            </a:r>
          </a:p>
          <a:p>
            <a:pPr marL="0" indent="0">
              <a:spcBef>
                <a:spcPts val="2500"/>
              </a:spcBef>
              <a:buFont typeface="Arial" panose="020B0604020202020204" pitchFamily="34" charset="0"/>
              <a:buNone/>
            </a:pPr>
            <a:r>
              <a:rPr lang="en-US" sz="2200" dirty="0"/>
              <a:t> Key circuit quantities:</a:t>
            </a:r>
          </a:p>
          <a:p>
            <a:pPr>
              <a:spcBef>
                <a:spcPts val="2500"/>
              </a:spcBef>
            </a:pPr>
            <a:r>
              <a:rPr lang="en-US" sz="2200" b="1" dirty="0"/>
              <a:t>Voltage</a:t>
            </a:r>
            <a:r>
              <a:rPr lang="en-US" sz="2200" dirty="0"/>
              <a:t>: The push that makes electricity move around the circuit. You may see the terms potential difference or electromotive force in different contexts.</a:t>
            </a:r>
          </a:p>
          <a:p>
            <a:pPr>
              <a:spcBef>
                <a:spcPts val="2500"/>
              </a:spcBef>
            </a:pPr>
            <a:r>
              <a:rPr lang="en-US" sz="2200" b="1" dirty="0"/>
              <a:t>Current</a:t>
            </a:r>
            <a:r>
              <a:rPr lang="en-US" sz="2200" dirty="0"/>
              <a:t>: The flow of electric charge in the circuit.</a:t>
            </a:r>
          </a:p>
          <a:p>
            <a:pPr>
              <a:spcBef>
                <a:spcPts val="2500"/>
              </a:spcBef>
            </a:pPr>
            <a:r>
              <a:rPr lang="en-US" sz="2200" b="1" dirty="0"/>
              <a:t>Resistance</a:t>
            </a:r>
            <a:r>
              <a:rPr lang="en-US" sz="2200" dirty="0"/>
              <a:t>: How much a component resists the flow of current.</a:t>
            </a:r>
          </a:p>
        </p:txBody>
      </p:sp>
      <p:sp>
        <p:nvSpPr>
          <p:cNvPr id="11" name="Content Placeholder 3">
            <a:extLst>
              <a:ext uri="{FF2B5EF4-FFF2-40B4-BE49-F238E27FC236}">
                <a16:creationId xmlns:a16="http://schemas.microsoft.com/office/drawing/2014/main" id="{6DDC57D8-E133-71B1-8411-32E9104C0590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8179724" y="1825625"/>
            <a:ext cx="3174076" cy="4351338"/>
          </a:xfrm>
        </p:spPr>
        <p:txBody>
          <a:bodyPr/>
          <a:lstStyle/>
          <a:p>
            <a:pPr marL="0" indent="0">
              <a:buNone/>
            </a:pPr>
            <a:r>
              <a:rPr lang="en-US" b="1" dirty="0"/>
              <a:t>Can you match the SI units to the quantity?</a:t>
            </a:r>
          </a:p>
          <a:p>
            <a:pPr marL="0" indent="0">
              <a:buNone/>
            </a:pPr>
            <a:endParaRPr lang="en-US" b="1" dirty="0"/>
          </a:p>
          <a:p>
            <a:pPr marL="0" indent="0" algn="ctr">
              <a:buNone/>
            </a:pPr>
            <a:r>
              <a:rPr lang="en-US" dirty="0" err="1"/>
              <a:t>Ω</a:t>
            </a:r>
            <a:r>
              <a:rPr lang="en-US" dirty="0"/>
              <a:t>, ohms</a:t>
            </a:r>
          </a:p>
          <a:p>
            <a:pPr marL="0" indent="0" algn="ctr">
              <a:buNone/>
            </a:pPr>
            <a:r>
              <a:rPr lang="en-US" dirty="0"/>
              <a:t>A, amperes</a:t>
            </a:r>
          </a:p>
          <a:p>
            <a:pPr marL="0" indent="0" algn="ctr">
              <a:buNone/>
            </a:pPr>
            <a:r>
              <a:rPr lang="en-US" dirty="0"/>
              <a:t>V, volts</a:t>
            </a:r>
          </a:p>
        </p:txBody>
      </p:sp>
      <p:sp>
        <p:nvSpPr>
          <p:cNvPr id="4" name="Text Placeholder 15">
            <a:extLst>
              <a:ext uri="{FF2B5EF4-FFF2-40B4-BE49-F238E27FC236}">
                <a16:creationId xmlns:a16="http://schemas.microsoft.com/office/drawing/2014/main" id="{61E28A60-370B-359C-5F3E-A62DBA570A04}"/>
              </a:ext>
            </a:extLst>
          </p:cNvPr>
          <p:cNvSpPr txBox="1">
            <a:spLocks/>
          </p:cNvSpPr>
          <p:nvPr/>
        </p:nvSpPr>
        <p:spPr>
          <a:xfrm>
            <a:off x="838200" y="6310312"/>
            <a:ext cx="4690241" cy="365125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defPPr>
              <a:defRPr lang="en-US"/>
            </a:defPPr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Resource 3: Key mathematical electrical principles</a:t>
            </a:r>
            <a:endParaRPr lang="en-GB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7F709118-CEF0-B2C9-118C-82927287485C}"/>
              </a:ext>
            </a:extLst>
          </p:cNvPr>
          <p:cNvSpPr txBox="1">
            <a:spLocks/>
          </p:cNvSpPr>
          <p:nvPr/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ED7D31"/>
          </a:solidFill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Series and parallel circuits</a:t>
            </a:r>
          </a:p>
        </p:txBody>
      </p:sp>
    </p:spTree>
    <p:extLst>
      <p:ext uri="{BB962C8B-B14F-4D97-AF65-F5344CB8AC3E}">
        <p14:creationId xmlns:p14="http://schemas.microsoft.com/office/powerpoint/2010/main" val="17966649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8365CD-EAB6-81F4-BE35-62022604152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Content Placeholder 3">
            <a:extLst>
              <a:ext uri="{FF2B5EF4-FFF2-40B4-BE49-F238E27FC236}">
                <a16:creationId xmlns:a16="http://schemas.microsoft.com/office/drawing/2014/main" id="{A93A4046-10CD-72B6-C47B-B0418C609416}"/>
              </a:ext>
            </a:extLst>
          </p:cNvPr>
          <p:cNvSpPr txBox="1">
            <a:spLocks/>
          </p:cNvSpPr>
          <p:nvPr/>
        </p:nvSpPr>
        <p:spPr>
          <a:xfrm>
            <a:off x="1019503" y="1785078"/>
            <a:ext cx="10334297" cy="4190420"/>
          </a:xfrm>
          <a:custGeom>
            <a:avLst/>
            <a:gdLst>
              <a:gd name="csX0" fmla="*/ 0 w 10334297"/>
              <a:gd name="csY0" fmla="*/ 0 h 4190420"/>
              <a:gd name="csX1" fmla="*/ 688953 w 10334297"/>
              <a:gd name="csY1" fmla="*/ 0 h 4190420"/>
              <a:gd name="csX2" fmla="*/ 1584592 w 10334297"/>
              <a:gd name="csY2" fmla="*/ 0 h 4190420"/>
              <a:gd name="csX3" fmla="*/ 2273545 w 10334297"/>
              <a:gd name="csY3" fmla="*/ 0 h 4190420"/>
              <a:gd name="csX4" fmla="*/ 2652470 w 10334297"/>
              <a:gd name="csY4" fmla="*/ 0 h 4190420"/>
              <a:gd name="csX5" fmla="*/ 3134737 w 10334297"/>
              <a:gd name="csY5" fmla="*/ 0 h 4190420"/>
              <a:gd name="csX6" fmla="*/ 3617004 w 10334297"/>
              <a:gd name="csY6" fmla="*/ 0 h 4190420"/>
              <a:gd name="csX7" fmla="*/ 4099271 w 10334297"/>
              <a:gd name="csY7" fmla="*/ 0 h 4190420"/>
              <a:gd name="csX8" fmla="*/ 4788224 w 10334297"/>
              <a:gd name="csY8" fmla="*/ 0 h 4190420"/>
              <a:gd name="csX9" fmla="*/ 5580520 w 10334297"/>
              <a:gd name="csY9" fmla="*/ 0 h 4190420"/>
              <a:gd name="csX10" fmla="*/ 6166131 w 10334297"/>
              <a:gd name="csY10" fmla="*/ 0 h 4190420"/>
              <a:gd name="csX11" fmla="*/ 6545055 w 10334297"/>
              <a:gd name="csY11" fmla="*/ 0 h 4190420"/>
              <a:gd name="csX12" fmla="*/ 7440694 w 10334297"/>
              <a:gd name="csY12" fmla="*/ 0 h 4190420"/>
              <a:gd name="csX13" fmla="*/ 8232990 w 10334297"/>
              <a:gd name="csY13" fmla="*/ 0 h 4190420"/>
              <a:gd name="csX14" fmla="*/ 8921943 w 10334297"/>
              <a:gd name="csY14" fmla="*/ 0 h 4190420"/>
              <a:gd name="csX15" fmla="*/ 9300867 w 10334297"/>
              <a:gd name="csY15" fmla="*/ 0 h 4190420"/>
              <a:gd name="csX16" fmla="*/ 10334297 w 10334297"/>
              <a:gd name="csY16" fmla="*/ 0 h 4190420"/>
              <a:gd name="csX17" fmla="*/ 10334297 w 10334297"/>
              <a:gd name="csY17" fmla="*/ 572691 h 4190420"/>
              <a:gd name="csX18" fmla="*/ 10334297 w 10334297"/>
              <a:gd name="csY18" fmla="*/ 1229190 h 4190420"/>
              <a:gd name="csX19" fmla="*/ 10334297 w 10334297"/>
              <a:gd name="csY19" fmla="*/ 1801881 h 4190420"/>
              <a:gd name="csX20" fmla="*/ 10334297 w 10334297"/>
              <a:gd name="csY20" fmla="*/ 2416476 h 4190420"/>
              <a:gd name="csX21" fmla="*/ 10334297 w 10334297"/>
              <a:gd name="csY21" fmla="*/ 2989166 h 4190420"/>
              <a:gd name="csX22" fmla="*/ 10334297 w 10334297"/>
              <a:gd name="csY22" fmla="*/ 4190420 h 4190420"/>
              <a:gd name="csX23" fmla="*/ 9955373 w 10334297"/>
              <a:gd name="csY23" fmla="*/ 4190420 h 4190420"/>
              <a:gd name="csX24" fmla="*/ 9059734 w 10334297"/>
              <a:gd name="csY24" fmla="*/ 4190420 h 4190420"/>
              <a:gd name="csX25" fmla="*/ 8164095 w 10334297"/>
              <a:gd name="csY25" fmla="*/ 4190420 h 4190420"/>
              <a:gd name="csX26" fmla="*/ 7681827 w 10334297"/>
              <a:gd name="csY26" fmla="*/ 4190420 h 4190420"/>
              <a:gd name="csX27" fmla="*/ 7199560 w 10334297"/>
              <a:gd name="csY27" fmla="*/ 4190420 h 4190420"/>
              <a:gd name="csX28" fmla="*/ 6510607 w 10334297"/>
              <a:gd name="csY28" fmla="*/ 4190420 h 4190420"/>
              <a:gd name="csX29" fmla="*/ 6131683 w 10334297"/>
              <a:gd name="csY29" fmla="*/ 4190420 h 4190420"/>
              <a:gd name="csX30" fmla="*/ 5442730 w 10334297"/>
              <a:gd name="csY30" fmla="*/ 4190420 h 4190420"/>
              <a:gd name="csX31" fmla="*/ 4960463 w 10334297"/>
              <a:gd name="csY31" fmla="*/ 4190420 h 4190420"/>
              <a:gd name="csX32" fmla="*/ 4271509 w 10334297"/>
              <a:gd name="csY32" fmla="*/ 4190420 h 4190420"/>
              <a:gd name="csX33" fmla="*/ 3375870 w 10334297"/>
              <a:gd name="csY33" fmla="*/ 4190420 h 4190420"/>
              <a:gd name="csX34" fmla="*/ 2686917 w 10334297"/>
              <a:gd name="csY34" fmla="*/ 4190420 h 4190420"/>
              <a:gd name="csX35" fmla="*/ 2204650 w 10334297"/>
              <a:gd name="csY35" fmla="*/ 4190420 h 4190420"/>
              <a:gd name="csX36" fmla="*/ 1309011 w 10334297"/>
              <a:gd name="csY36" fmla="*/ 4190420 h 4190420"/>
              <a:gd name="csX37" fmla="*/ 723401 w 10334297"/>
              <a:gd name="csY37" fmla="*/ 4190420 h 4190420"/>
              <a:gd name="csX38" fmla="*/ 0 w 10334297"/>
              <a:gd name="csY38" fmla="*/ 4190420 h 4190420"/>
              <a:gd name="csX39" fmla="*/ 0 w 10334297"/>
              <a:gd name="csY39" fmla="*/ 3617729 h 4190420"/>
              <a:gd name="csX40" fmla="*/ 0 w 10334297"/>
              <a:gd name="csY40" fmla="*/ 3003134 h 4190420"/>
              <a:gd name="csX41" fmla="*/ 0 w 10334297"/>
              <a:gd name="csY41" fmla="*/ 2262827 h 4190420"/>
              <a:gd name="csX42" fmla="*/ 0 w 10334297"/>
              <a:gd name="csY42" fmla="*/ 1480615 h 4190420"/>
              <a:gd name="csX43" fmla="*/ 0 w 10334297"/>
              <a:gd name="csY43" fmla="*/ 782212 h 4190420"/>
              <a:gd name="csX44" fmla="*/ 0 w 10334297"/>
              <a:gd name="csY44" fmla="*/ 0 h 4190420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  <a:cxn ang="0">
                <a:pos x="csX26" y="csY26"/>
              </a:cxn>
              <a:cxn ang="0">
                <a:pos x="csX27" y="csY27"/>
              </a:cxn>
              <a:cxn ang="0">
                <a:pos x="csX28" y="csY28"/>
              </a:cxn>
              <a:cxn ang="0">
                <a:pos x="csX29" y="csY29"/>
              </a:cxn>
              <a:cxn ang="0">
                <a:pos x="csX30" y="csY30"/>
              </a:cxn>
              <a:cxn ang="0">
                <a:pos x="csX31" y="csY31"/>
              </a:cxn>
              <a:cxn ang="0">
                <a:pos x="csX32" y="csY32"/>
              </a:cxn>
              <a:cxn ang="0">
                <a:pos x="csX33" y="csY33"/>
              </a:cxn>
              <a:cxn ang="0">
                <a:pos x="csX34" y="csY34"/>
              </a:cxn>
              <a:cxn ang="0">
                <a:pos x="csX35" y="csY35"/>
              </a:cxn>
              <a:cxn ang="0">
                <a:pos x="csX36" y="csY36"/>
              </a:cxn>
              <a:cxn ang="0">
                <a:pos x="csX37" y="csY37"/>
              </a:cxn>
              <a:cxn ang="0">
                <a:pos x="csX38" y="csY38"/>
              </a:cxn>
              <a:cxn ang="0">
                <a:pos x="csX39" y="csY39"/>
              </a:cxn>
              <a:cxn ang="0">
                <a:pos x="csX40" y="csY40"/>
              </a:cxn>
              <a:cxn ang="0">
                <a:pos x="csX41" y="csY41"/>
              </a:cxn>
              <a:cxn ang="0">
                <a:pos x="csX42" y="csY42"/>
              </a:cxn>
              <a:cxn ang="0">
                <a:pos x="csX43" y="csY43"/>
              </a:cxn>
              <a:cxn ang="0">
                <a:pos x="csX44" y="csY44"/>
              </a:cxn>
            </a:cxnLst>
            <a:rect l="l" t="t" r="r" b="b"/>
            <a:pathLst>
              <a:path w="10334297" h="4190420" fill="none" extrusionOk="0">
                <a:moveTo>
                  <a:pt x="0" y="0"/>
                </a:moveTo>
                <a:cubicBezTo>
                  <a:pt x="142989" y="-30527"/>
                  <a:pt x="381465" y="-16353"/>
                  <a:pt x="688953" y="0"/>
                </a:cubicBezTo>
                <a:cubicBezTo>
                  <a:pt x="996441" y="16353"/>
                  <a:pt x="1171290" y="-41423"/>
                  <a:pt x="1584592" y="0"/>
                </a:cubicBezTo>
                <a:cubicBezTo>
                  <a:pt x="1997894" y="41423"/>
                  <a:pt x="2038938" y="-32984"/>
                  <a:pt x="2273545" y="0"/>
                </a:cubicBezTo>
                <a:cubicBezTo>
                  <a:pt x="2508152" y="32984"/>
                  <a:pt x="2574696" y="7663"/>
                  <a:pt x="2652470" y="0"/>
                </a:cubicBezTo>
                <a:cubicBezTo>
                  <a:pt x="2730244" y="-7663"/>
                  <a:pt x="2969349" y="-3789"/>
                  <a:pt x="3134737" y="0"/>
                </a:cubicBezTo>
                <a:cubicBezTo>
                  <a:pt x="3300125" y="3789"/>
                  <a:pt x="3436624" y="6926"/>
                  <a:pt x="3617004" y="0"/>
                </a:cubicBezTo>
                <a:cubicBezTo>
                  <a:pt x="3797384" y="-6926"/>
                  <a:pt x="3919196" y="22136"/>
                  <a:pt x="4099271" y="0"/>
                </a:cubicBezTo>
                <a:cubicBezTo>
                  <a:pt x="4279346" y="-22136"/>
                  <a:pt x="4551747" y="-5468"/>
                  <a:pt x="4788224" y="0"/>
                </a:cubicBezTo>
                <a:cubicBezTo>
                  <a:pt x="5024701" y="5468"/>
                  <a:pt x="5295841" y="30249"/>
                  <a:pt x="5580520" y="0"/>
                </a:cubicBezTo>
                <a:cubicBezTo>
                  <a:pt x="5865199" y="-30249"/>
                  <a:pt x="6046744" y="-6925"/>
                  <a:pt x="6166131" y="0"/>
                </a:cubicBezTo>
                <a:cubicBezTo>
                  <a:pt x="6285518" y="6925"/>
                  <a:pt x="6412955" y="-2182"/>
                  <a:pt x="6545055" y="0"/>
                </a:cubicBezTo>
                <a:cubicBezTo>
                  <a:pt x="6677155" y="2182"/>
                  <a:pt x="7141554" y="-183"/>
                  <a:pt x="7440694" y="0"/>
                </a:cubicBezTo>
                <a:cubicBezTo>
                  <a:pt x="7739834" y="183"/>
                  <a:pt x="7899723" y="-10982"/>
                  <a:pt x="8232990" y="0"/>
                </a:cubicBezTo>
                <a:cubicBezTo>
                  <a:pt x="8566257" y="10982"/>
                  <a:pt x="8719287" y="26686"/>
                  <a:pt x="8921943" y="0"/>
                </a:cubicBezTo>
                <a:cubicBezTo>
                  <a:pt x="9124599" y="-26686"/>
                  <a:pt x="9123313" y="18646"/>
                  <a:pt x="9300867" y="0"/>
                </a:cubicBezTo>
                <a:cubicBezTo>
                  <a:pt x="9478421" y="-18646"/>
                  <a:pt x="10117464" y="22325"/>
                  <a:pt x="10334297" y="0"/>
                </a:cubicBezTo>
                <a:cubicBezTo>
                  <a:pt x="10316623" y="123294"/>
                  <a:pt x="10338274" y="331953"/>
                  <a:pt x="10334297" y="572691"/>
                </a:cubicBezTo>
                <a:cubicBezTo>
                  <a:pt x="10330320" y="813429"/>
                  <a:pt x="10328778" y="904695"/>
                  <a:pt x="10334297" y="1229190"/>
                </a:cubicBezTo>
                <a:cubicBezTo>
                  <a:pt x="10339816" y="1553685"/>
                  <a:pt x="10346481" y="1666215"/>
                  <a:pt x="10334297" y="1801881"/>
                </a:cubicBezTo>
                <a:cubicBezTo>
                  <a:pt x="10322113" y="1937547"/>
                  <a:pt x="10323852" y="2181456"/>
                  <a:pt x="10334297" y="2416476"/>
                </a:cubicBezTo>
                <a:cubicBezTo>
                  <a:pt x="10344742" y="2651496"/>
                  <a:pt x="10353268" y="2752700"/>
                  <a:pt x="10334297" y="2989166"/>
                </a:cubicBezTo>
                <a:cubicBezTo>
                  <a:pt x="10315327" y="3225632"/>
                  <a:pt x="10318428" y="3808782"/>
                  <a:pt x="10334297" y="4190420"/>
                </a:cubicBezTo>
                <a:cubicBezTo>
                  <a:pt x="10156229" y="4192682"/>
                  <a:pt x="10134714" y="4185562"/>
                  <a:pt x="9955373" y="4190420"/>
                </a:cubicBezTo>
                <a:cubicBezTo>
                  <a:pt x="9776032" y="4195278"/>
                  <a:pt x="9437743" y="4191412"/>
                  <a:pt x="9059734" y="4190420"/>
                </a:cubicBezTo>
                <a:cubicBezTo>
                  <a:pt x="8681725" y="4189428"/>
                  <a:pt x="8513090" y="4160482"/>
                  <a:pt x="8164095" y="4190420"/>
                </a:cubicBezTo>
                <a:cubicBezTo>
                  <a:pt x="7815100" y="4220358"/>
                  <a:pt x="7794400" y="4211752"/>
                  <a:pt x="7681827" y="4190420"/>
                </a:cubicBezTo>
                <a:cubicBezTo>
                  <a:pt x="7569254" y="4169088"/>
                  <a:pt x="7320632" y="4190652"/>
                  <a:pt x="7199560" y="4190420"/>
                </a:cubicBezTo>
                <a:cubicBezTo>
                  <a:pt x="7078488" y="4190188"/>
                  <a:pt x="6683866" y="4161189"/>
                  <a:pt x="6510607" y="4190420"/>
                </a:cubicBezTo>
                <a:cubicBezTo>
                  <a:pt x="6337348" y="4219651"/>
                  <a:pt x="6253271" y="4208544"/>
                  <a:pt x="6131683" y="4190420"/>
                </a:cubicBezTo>
                <a:cubicBezTo>
                  <a:pt x="6010095" y="4172296"/>
                  <a:pt x="5662406" y="4212446"/>
                  <a:pt x="5442730" y="4190420"/>
                </a:cubicBezTo>
                <a:cubicBezTo>
                  <a:pt x="5223054" y="4168394"/>
                  <a:pt x="5090889" y="4168276"/>
                  <a:pt x="4960463" y="4190420"/>
                </a:cubicBezTo>
                <a:cubicBezTo>
                  <a:pt x="4830037" y="4212564"/>
                  <a:pt x="4480657" y="4200894"/>
                  <a:pt x="4271509" y="4190420"/>
                </a:cubicBezTo>
                <a:cubicBezTo>
                  <a:pt x="4062361" y="4179946"/>
                  <a:pt x="3575484" y="4200619"/>
                  <a:pt x="3375870" y="4190420"/>
                </a:cubicBezTo>
                <a:cubicBezTo>
                  <a:pt x="3176256" y="4180221"/>
                  <a:pt x="2947897" y="4164640"/>
                  <a:pt x="2686917" y="4190420"/>
                </a:cubicBezTo>
                <a:cubicBezTo>
                  <a:pt x="2425937" y="4216200"/>
                  <a:pt x="2373157" y="4182659"/>
                  <a:pt x="2204650" y="4190420"/>
                </a:cubicBezTo>
                <a:cubicBezTo>
                  <a:pt x="2036143" y="4198181"/>
                  <a:pt x="1625394" y="4200734"/>
                  <a:pt x="1309011" y="4190420"/>
                </a:cubicBezTo>
                <a:cubicBezTo>
                  <a:pt x="992628" y="4180106"/>
                  <a:pt x="1012386" y="4174359"/>
                  <a:pt x="723401" y="4190420"/>
                </a:cubicBezTo>
                <a:cubicBezTo>
                  <a:pt x="434416" y="4206482"/>
                  <a:pt x="166085" y="4194733"/>
                  <a:pt x="0" y="4190420"/>
                </a:cubicBezTo>
                <a:cubicBezTo>
                  <a:pt x="-15705" y="3915091"/>
                  <a:pt x="7837" y="3800047"/>
                  <a:pt x="0" y="3617729"/>
                </a:cubicBezTo>
                <a:cubicBezTo>
                  <a:pt x="-7837" y="3435411"/>
                  <a:pt x="-28807" y="3197064"/>
                  <a:pt x="0" y="3003134"/>
                </a:cubicBezTo>
                <a:cubicBezTo>
                  <a:pt x="28807" y="2809204"/>
                  <a:pt x="32267" y="2443826"/>
                  <a:pt x="0" y="2262827"/>
                </a:cubicBezTo>
                <a:cubicBezTo>
                  <a:pt x="-32267" y="2081828"/>
                  <a:pt x="27842" y="1867730"/>
                  <a:pt x="0" y="1480615"/>
                </a:cubicBezTo>
                <a:cubicBezTo>
                  <a:pt x="-27842" y="1093500"/>
                  <a:pt x="25653" y="1030292"/>
                  <a:pt x="0" y="782212"/>
                </a:cubicBezTo>
                <a:cubicBezTo>
                  <a:pt x="-25653" y="534132"/>
                  <a:pt x="-3688" y="377368"/>
                  <a:pt x="0" y="0"/>
                </a:cubicBezTo>
                <a:close/>
              </a:path>
              <a:path w="10334297" h="4190420" stroke="0" extrusionOk="0">
                <a:moveTo>
                  <a:pt x="0" y="0"/>
                </a:moveTo>
                <a:cubicBezTo>
                  <a:pt x="380499" y="12357"/>
                  <a:pt x="593597" y="-34852"/>
                  <a:pt x="895639" y="0"/>
                </a:cubicBezTo>
                <a:cubicBezTo>
                  <a:pt x="1197681" y="34852"/>
                  <a:pt x="1310386" y="28756"/>
                  <a:pt x="1481249" y="0"/>
                </a:cubicBezTo>
                <a:cubicBezTo>
                  <a:pt x="1652112" y="-28756"/>
                  <a:pt x="1954353" y="1947"/>
                  <a:pt x="2376888" y="0"/>
                </a:cubicBezTo>
                <a:cubicBezTo>
                  <a:pt x="2799423" y="-1947"/>
                  <a:pt x="2846770" y="28318"/>
                  <a:pt x="3272527" y="0"/>
                </a:cubicBezTo>
                <a:cubicBezTo>
                  <a:pt x="3698284" y="-28318"/>
                  <a:pt x="3735383" y="8661"/>
                  <a:pt x="4064823" y="0"/>
                </a:cubicBezTo>
                <a:cubicBezTo>
                  <a:pt x="4394263" y="-8661"/>
                  <a:pt x="4378415" y="27918"/>
                  <a:pt x="4650434" y="0"/>
                </a:cubicBezTo>
                <a:cubicBezTo>
                  <a:pt x="4922453" y="-27918"/>
                  <a:pt x="4990600" y="18342"/>
                  <a:pt x="5132701" y="0"/>
                </a:cubicBezTo>
                <a:cubicBezTo>
                  <a:pt x="5274802" y="-18342"/>
                  <a:pt x="5412829" y="-10804"/>
                  <a:pt x="5511625" y="0"/>
                </a:cubicBezTo>
                <a:cubicBezTo>
                  <a:pt x="5610421" y="10804"/>
                  <a:pt x="5794648" y="1604"/>
                  <a:pt x="5890549" y="0"/>
                </a:cubicBezTo>
                <a:cubicBezTo>
                  <a:pt x="5986450" y="-1604"/>
                  <a:pt x="6148006" y="-14312"/>
                  <a:pt x="6269474" y="0"/>
                </a:cubicBezTo>
                <a:cubicBezTo>
                  <a:pt x="6390942" y="14312"/>
                  <a:pt x="6542799" y="-2211"/>
                  <a:pt x="6648398" y="0"/>
                </a:cubicBezTo>
                <a:cubicBezTo>
                  <a:pt x="6753997" y="2211"/>
                  <a:pt x="6967216" y="3678"/>
                  <a:pt x="7234008" y="0"/>
                </a:cubicBezTo>
                <a:cubicBezTo>
                  <a:pt x="7500800" y="-3678"/>
                  <a:pt x="7890210" y="-25551"/>
                  <a:pt x="8129647" y="0"/>
                </a:cubicBezTo>
                <a:cubicBezTo>
                  <a:pt x="8369084" y="25551"/>
                  <a:pt x="8558868" y="32334"/>
                  <a:pt x="8818600" y="0"/>
                </a:cubicBezTo>
                <a:cubicBezTo>
                  <a:pt x="9078332" y="-32334"/>
                  <a:pt x="9158160" y="2397"/>
                  <a:pt x="9300867" y="0"/>
                </a:cubicBezTo>
                <a:cubicBezTo>
                  <a:pt x="9443574" y="-2397"/>
                  <a:pt x="10082198" y="-21749"/>
                  <a:pt x="10334297" y="0"/>
                </a:cubicBezTo>
                <a:cubicBezTo>
                  <a:pt x="10318978" y="227052"/>
                  <a:pt x="10307341" y="324310"/>
                  <a:pt x="10334297" y="614595"/>
                </a:cubicBezTo>
                <a:cubicBezTo>
                  <a:pt x="10361253" y="904880"/>
                  <a:pt x="10362173" y="1053836"/>
                  <a:pt x="10334297" y="1312998"/>
                </a:cubicBezTo>
                <a:cubicBezTo>
                  <a:pt x="10306421" y="1572160"/>
                  <a:pt x="10365259" y="1704400"/>
                  <a:pt x="10334297" y="1969497"/>
                </a:cubicBezTo>
                <a:cubicBezTo>
                  <a:pt x="10303335" y="2234594"/>
                  <a:pt x="10353879" y="2435532"/>
                  <a:pt x="10334297" y="2625997"/>
                </a:cubicBezTo>
                <a:cubicBezTo>
                  <a:pt x="10314715" y="2816462"/>
                  <a:pt x="10348491" y="3007085"/>
                  <a:pt x="10334297" y="3282496"/>
                </a:cubicBezTo>
                <a:cubicBezTo>
                  <a:pt x="10320103" y="3557907"/>
                  <a:pt x="10299453" y="3883709"/>
                  <a:pt x="10334297" y="4190420"/>
                </a:cubicBezTo>
                <a:cubicBezTo>
                  <a:pt x="10058196" y="4154681"/>
                  <a:pt x="9772796" y="4175985"/>
                  <a:pt x="9542001" y="4190420"/>
                </a:cubicBezTo>
                <a:cubicBezTo>
                  <a:pt x="9311206" y="4204855"/>
                  <a:pt x="8977563" y="4205031"/>
                  <a:pt x="8646362" y="4190420"/>
                </a:cubicBezTo>
                <a:cubicBezTo>
                  <a:pt x="8315161" y="4175809"/>
                  <a:pt x="8056093" y="4181602"/>
                  <a:pt x="7750723" y="4190420"/>
                </a:cubicBezTo>
                <a:cubicBezTo>
                  <a:pt x="7445353" y="4199238"/>
                  <a:pt x="7188330" y="4200051"/>
                  <a:pt x="6855084" y="4190420"/>
                </a:cubicBezTo>
                <a:cubicBezTo>
                  <a:pt x="6521838" y="4180789"/>
                  <a:pt x="6491795" y="4188983"/>
                  <a:pt x="6372816" y="4190420"/>
                </a:cubicBezTo>
                <a:cubicBezTo>
                  <a:pt x="6253837" y="4191857"/>
                  <a:pt x="5797059" y="4205363"/>
                  <a:pt x="5580520" y="4190420"/>
                </a:cubicBezTo>
                <a:cubicBezTo>
                  <a:pt x="5363981" y="4175477"/>
                  <a:pt x="4903287" y="4206070"/>
                  <a:pt x="4684881" y="4190420"/>
                </a:cubicBezTo>
                <a:cubicBezTo>
                  <a:pt x="4466475" y="4174770"/>
                  <a:pt x="4334559" y="4214508"/>
                  <a:pt x="4202614" y="4190420"/>
                </a:cubicBezTo>
                <a:cubicBezTo>
                  <a:pt x="4070669" y="4166332"/>
                  <a:pt x="4005719" y="4187400"/>
                  <a:pt x="3823690" y="4190420"/>
                </a:cubicBezTo>
                <a:cubicBezTo>
                  <a:pt x="3641661" y="4193440"/>
                  <a:pt x="3561972" y="4198075"/>
                  <a:pt x="3341423" y="4190420"/>
                </a:cubicBezTo>
                <a:cubicBezTo>
                  <a:pt x="3120874" y="4182765"/>
                  <a:pt x="2927351" y="4176388"/>
                  <a:pt x="2755813" y="4190420"/>
                </a:cubicBezTo>
                <a:cubicBezTo>
                  <a:pt x="2584275" y="4204453"/>
                  <a:pt x="2294742" y="4193261"/>
                  <a:pt x="2170202" y="4190420"/>
                </a:cubicBezTo>
                <a:cubicBezTo>
                  <a:pt x="2045662" y="4187579"/>
                  <a:pt x="1802735" y="4171828"/>
                  <a:pt x="1687935" y="4190420"/>
                </a:cubicBezTo>
                <a:cubicBezTo>
                  <a:pt x="1573135" y="4209012"/>
                  <a:pt x="1447760" y="4189661"/>
                  <a:pt x="1309011" y="4190420"/>
                </a:cubicBezTo>
                <a:cubicBezTo>
                  <a:pt x="1170262" y="4191179"/>
                  <a:pt x="467723" y="4205774"/>
                  <a:pt x="0" y="4190420"/>
                </a:cubicBezTo>
                <a:cubicBezTo>
                  <a:pt x="-3051" y="4025835"/>
                  <a:pt x="8295" y="3569671"/>
                  <a:pt x="0" y="3408208"/>
                </a:cubicBezTo>
                <a:cubicBezTo>
                  <a:pt x="-8295" y="3246745"/>
                  <a:pt x="-28743" y="3043004"/>
                  <a:pt x="0" y="2751709"/>
                </a:cubicBezTo>
                <a:cubicBezTo>
                  <a:pt x="28743" y="2460414"/>
                  <a:pt x="533" y="2338838"/>
                  <a:pt x="0" y="1969497"/>
                </a:cubicBezTo>
                <a:cubicBezTo>
                  <a:pt x="-533" y="1600156"/>
                  <a:pt x="-14613" y="1416006"/>
                  <a:pt x="0" y="1187286"/>
                </a:cubicBezTo>
                <a:cubicBezTo>
                  <a:pt x="14613" y="958566"/>
                  <a:pt x="1914" y="748478"/>
                  <a:pt x="0" y="614595"/>
                </a:cubicBezTo>
                <a:cubicBezTo>
                  <a:pt x="-1914" y="480712"/>
                  <a:pt x="-18036" y="168135"/>
                  <a:pt x="0" y="0"/>
                </a:cubicBezTo>
                <a:close/>
              </a:path>
            </a:pathLst>
          </a:custGeom>
          <a:solidFill>
            <a:srgbClr val="EBDDF4"/>
          </a:solidFill>
          <a:ln w="19050" cap="sq">
            <a:solidFill>
              <a:srgbClr val="432673"/>
            </a:solidFill>
            <a:extLst>
              <a:ext uri="{C807C97D-BFC1-408E-A445-0C87EB9F89A2}">
                <ask:lineSketchStyleProps xmlns:ask="http://schemas.microsoft.com/office/drawing/2018/sketchyshapes" sd="809461488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txBody>
          <a:bodyPr vert="horz" lIns="180000" tIns="180000" rIns="180000" bIns="180000" rtlCol="0">
            <a:normAutofit/>
          </a:bodyPr>
          <a:lstStyle>
            <a:lvl1pPr marL="228600" indent="-22860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689741F-E995-6F5E-DC17-73FD15E2F8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 anchor="ctr">
            <a:normAutofit/>
          </a:bodyPr>
          <a:lstStyle/>
          <a:p>
            <a:r>
              <a:rPr lang="en-US" dirty="0"/>
              <a:t>Basic circuit components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01BFB5E0-E915-DD96-732D-00AA9C0026CA}"/>
              </a:ext>
            </a:extLst>
          </p:cNvPr>
          <p:cNvSpPr txBox="1">
            <a:spLocks/>
          </p:cNvSpPr>
          <p:nvPr>
            <p:extLst>
              <p:ext uri="{E7BDC344-281C-4309-B0C6-D0EE65EED2A8}">
                <p202:designPr xmlns:p202="http://schemas.microsoft.com/office/powerpoint/2020/02/main">
                  <p202:designTagLst>
                    <p202:designTag name="ARCH:1:VSVAR" val="TitledTextBox"/>
                    <p202:designTag name="ARCH:1:CLS" val="InformationBlock"/>
                  </p202:designTagLst>
                </p202:designPr>
              </p:ext>
            </p:extLst>
          </p:nvPr>
        </p:nvSpPr>
        <p:spPr>
          <a:xfrm>
            <a:off x="6209922" y="3083706"/>
            <a:ext cx="1420678" cy="778091"/>
          </a:xfrm>
          <a:prstGeom prst="rect">
            <a:avLst/>
          </a:prstGeom>
          <a:noFill/>
        </p:spPr>
        <p:txBody>
          <a:bodyPr vert="horz" lIns="180000" tIns="180000" rIns="180000" bIns="180000" rtlCol="0">
            <a:normAutofit/>
          </a:bodyPr>
          <a:lstStyle>
            <a:lvl1pPr marL="228600" indent="-22860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2500"/>
              </a:spcBef>
              <a:buFont typeface="Arial" panose="020B0604020202020204" pitchFamily="34" charset="0"/>
              <a:buNone/>
            </a:pPr>
            <a:r>
              <a:rPr lang="en-US" dirty="0"/>
              <a:t>Wire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C21457F5-8E17-66E2-88EE-F7301D52C51C}"/>
              </a:ext>
            </a:extLst>
          </p:cNvPr>
          <p:cNvSpPr txBox="1">
            <a:spLocks/>
          </p:cNvSpPr>
          <p:nvPr>
            <p:extLst>
              <p:ext uri="{E7BDC344-281C-4309-B0C6-D0EE65EED2A8}">
                <p202:designPr xmlns:p202="http://schemas.microsoft.com/office/powerpoint/2020/02/main">
                  <p202:designTagLst>
                    <p202:designTag name="ARCH:1:VSVAR" val="TitledTextBox"/>
                    <p202:designTag name="ARCH:1:CLS" val="InformationBlock"/>
                  </p202:designTagLst>
                </p202:designPr>
              </p:ext>
            </p:extLst>
          </p:nvPr>
        </p:nvSpPr>
        <p:spPr>
          <a:xfrm>
            <a:off x="1259418" y="3029692"/>
            <a:ext cx="2650398" cy="913028"/>
          </a:xfrm>
          <a:prstGeom prst="rect">
            <a:avLst/>
          </a:prstGeom>
          <a:noFill/>
        </p:spPr>
        <p:txBody>
          <a:bodyPr vert="horz" lIns="180000" tIns="180000" rIns="180000" bIns="180000" rtlCol="0">
            <a:normAutofit/>
          </a:bodyPr>
          <a:lstStyle>
            <a:lvl1pPr marL="228600" indent="-22860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2500"/>
              </a:spcBef>
              <a:buFont typeface="Arial" panose="020B0604020202020204" pitchFamily="34" charset="0"/>
              <a:buNone/>
            </a:pPr>
            <a:r>
              <a:rPr lang="en-US" dirty="0"/>
              <a:t>Battery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A975104D-9A23-62C2-E4CC-AD0DFFB2FC35}"/>
              </a:ext>
            </a:extLst>
          </p:cNvPr>
          <p:cNvSpPr txBox="1">
            <a:spLocks/>
          </p:cNvSpPr>
          <p:nvPr>
            <p:extLst>
              <p:ext uri="{E7BDC344-281C-4309-B0C6-D0EE65EED2A8}">
                <p202:designPr xmlns:p202="http://schemas.microsoft.com/office/powerpoint/2020/02/main">
                  <p202:designTagLst>
                    <p202:designTag name="ARCH:1:VSVAR" val="TitledTextBox"/>
                    <p202:designTag name="ARCH:1:CLS" val="InformationBlock"/>
                  </p202:designTagLst>
                </p202:designPr>
              </p:ext>
            </p:extLst>
          </p:nvPr>
        </p:nvSpPr>
        <p:spPr>
          <a:xfrm>
            <a:off x="6143651" y="1923661"/>
            <a:ext cx="1420678" cy="778091"/>
          </a:xfrm>
          <a:prstGeom prst="rect">
            <a:avLst/>
          </a:prstGeom>
          <a:noFill/>
        </p:spPr>
        <p:txBody>
          <a:bodyPr vert="horz" lIns="180000" tIns="180000" rIns="180000" bIns="180000" rtlCol="0">
            <a:normAutofit/>
          </a:bodyPr>
          <a:lstStyle>
            <a:lvl1pPr marL="228600" indent="-22860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2500"/>
              </a:spcBef>
              <a:buFont typeface="Arial" panose="020B0604020202020204" pitchFamily="34" charset="0"/>
              <a:buNone/>
            </a:pPr>
            <a:r>
              <a:rPr lang="en-US" dirty="0"/>
              <a:t>Switch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95219955-16D0-1D45-E63F-08FEF51BAB6F}"/>
              </a:ext>
            </a:extLst>
          </p:cNvPr>
          <p:cNvSpPr txBox="1">
            <a:spLocks/>
          </p:cNvSpPr>
          <p:nvPr>
            <p:extLst>
              <p:ext uri="{E7BDC344-281C-4309-B0C6-D0EE65EED2A8}">
                <p202:designPr xmlns:p202="http://schemas.microsoft.com/office/powerpoint/2020/02/main">
                  <p202:designTagLst>
                    <p202:designTag name="ARCH:1:VSVAR" val="TitledTextBox"/>
                    <p202:designTag name="ARCH:1:CLS" val="InformationBlock"/>
                  </p202:designTagLst>
                </p202:designPr>
              </p:ext>
            </p:extLst>
          </p:nvPr>
        </p:nvSpPr>
        <p:spPr>
          <a:xfrm>
            <a:off x="1298066" y="1941567"/>
            <a:ext cx="1895043" cy="825287"/>
          </a:xfrm>
          <a:prstGeom prst="rect">
            <a:avLst/>
          </a:prstGeom>
          <a:noFill/>
        </p:spPr>
        <p:txBody>
          <a:bodyPr vert="horz" lIns="180000" tIns="180000" rIns="180000" bIns="180000" rtlCol="0">
            <a:normAutofit/>
          </a:bodyPr>
          <a:lstStyle>
            <a:lvl1pPr marL="228600" indent="-22860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2500"/>
              </a:spcBef>
              <a:buFont typeface="Arial" panose="020B0604020202020204" pitchFamily="34" charset="0"/>
              <a:buNone/>
            </a:pPr>
            <a:r>
              <a:rPr lang="en-US" dirty="0"/>
              <a:t>Resistor</a:t>
            </a:r>
          </a:p>
        </p:txBody>
      </p:sp>
      <p:grpSp>
        <p:nvGrpSpPr>
          <p:cNvPr id="109" name="Group 108" descr="Circuit diagram symbol for a switch shown as a broken horizontal line, with an upwards diagonal line where the line is broken, to show that the circuit is broken">
            <a:extLst>
              <a:ext uri="{FF2B5EF4-FFF2-40B4-BE49-F238E27FC236}">
                <a16:creationId xmlns:a16="http://schemas.microsoft.com/office/drawing/2014/main" id="{F73DA3E0-55D2-AA60-D2E5-FF6E7AD66081}"/>
              </a:ext>
            </a:extLst>
          </p:cNvPr>
          <p:cNvGrpSpPr/>
          <p:nvPr/>
        </p:nvGrpSpPr>
        <p:grpSpPr>
          <a:xfrm>
            <a:off x="8204200" y="2108920"/>
            <a:ext cx="1168400" cy="286805"/>
            <a:chOff x="7150100" y="2438400"/>
            <a:chExt cx="1168400" cy="286805"/>
          </a:xfrm>
        </p:grpSpPr>
        <p:cxnSp>
          <p:nvCxnSpPr>
            <p:cNvPr id="102" name="Straight Connector 101">
              <a:extLst>
                <a:ext uri="{FF2B5EF4-FFF2-40B4-BE49-F238E27FC236}">
                  <a16:creationId xmlns:a16="http://schemas.microsoft.com/office/drawing/2014/main" id="{A3EDA3F3-9FDB-B30C-70D1-ABA09D36E6D6}"/>
                </a:ext>
              </a:extLst>
            </p:cNvPr>
            <p:cNvCxnSpPr>
              <a:cxnSpLocks/>
            </p:cNvCxnSpPr>
            <p:nvPr/>
          </p:nvCxnSpPr>
          <p:spPr>
            <a:xfrm>
              <a:off x="7150100" y="2725205"/>
              <a:ext cx="314542" cy="0"/>
            </a:xfrm>
            <a:prstGeom prst="line">
              <a:avLst/>
            </a:prstGeom>
            <a:ln w="25400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Straight Connector 102">
              <a:extLst>
                <a:ext uri="{FF2B5EF4-FFF2-40B4-BE49-F238E27FC236}">
                  <a16:creationId xmlns:a16="http://schemas.microsoft.com/office/drawing/2014/main" id="{24B745D3-C7F1-62B3-2A71-7A593647CCF5}"/>
                </a:ext>
              </a:extLst>
            </p:cNvPr>
            <p:cNvCxnSpPr>
              <a:cxnSpLocks/>
            </p:cNvCxnSpPr>
            <p:nvPr/>
          </p:nvCxnSpPr>
          <p:spPr>
            <a:xfrm>
              <a:off x="8074429" y="2723047"/>
              <a:ext cx="244071" cy="0"/>
            </a:xfrm>
            <a:prstGeom prst="line">
              <a:avLst/>
            </a:prstGeom>
            <a:ln w="25400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Straight Connector 103">
              <a:extLst>
                <a:ext uri="{FF2B5EF4-FFF2-40B4-BE49-F238E27FC236}">
                  <a16:creationId xmlns:a16="http://schemas.microsoft.com/office/drawing/2014/main" id="{B2B96457-BAB7-A6A0-738B-81C6A58758C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480487" y="2438400"/>
              <a:ext cx="593942" cy="284647"/>
            </a:xfrm>
            <a:prstGeom prst="line">
              <a:avLst/>
            </a:prstGeom>
            <a:ln w="25400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1" name="Group 130" descr="A circuit schematic symbol for a single-cell battery, consisting of one long parallel line (positive terminal) and one short, thick parallel line (negative terminal)">
            <a:extLst>
              <a:ext uri="{FF2B5EF4-FFF2-40B4-BE49-F238E27FC236}">
                <a16:creationId xmlns:a16="http://schemas.microsoft.com/office/drawing/2014/main" id="{65FA3E63-CECF-58F1-5ADA-A7FC07BC05D6}"/>
              </a:ext>
            </a:extLst>
          </p:cNvPr>
          <p:cNvGrpSpPr/>
          <p:nvPr/>
        </p:nvGrpSpPr>
        <p:grpSpPr>
          <a:xfrm>
            <a:off x="3565579" y="3027753"/>
            <a:ext cx="717442" cy="635000"/>
            <a:chOff x="3092558" y="2324100"/>
            <a:chExt cx="717442" cy="635000"/>
          </a:xfrm>
        </p:grpSpPr>
        <p:grpSp>
          <p:nvGrpSpPr>
            <p:cNvPr id="115" name="Group 114">
              <a:extLst>
                <a:ext uri="{FF2B5EF4-FFF2-40B4-BE49-F238E27FC236}">
                  <a16:creationId xmlns:a16="http://schemas.microsoft.com/office/drawing/2014/main" id="{DCF44E04-E2F3-D426-C909-C58D4EFB85B8}"/>
                </a:ext>
              </a:extLst>
            </p:cNvPr>
            <p:cNvGrpSpPr/>
            <p:nvPr/>
          </p:nvGrpSpPr>
          <p:grpSpPr>
            <a:xfrm>
              <a:off x="3130658" y="2438400"/>
              <a:ext cx="679342" cy="520700"/>
              <a:chOff x="3130658" y="2438400"/>
              <a:chExt cx="679342" cy="520700"/>
            </a:xfrm>
          </p:grpSpPr>
          <p:cxnSp>
            <p:nvCxnSpPr>
              <p:cNvPr id="88" name="Straight Connector 87">
                <a:extLst>
                  <a:ext uri="{FF2B5EF4-FFF2-40B4-BE49-F238E27FC236}">
                    <a16:creationId xmlns:a16="http://schemas.microsoft.com/office/drawing/2014/main" id="{9C4D09D8-C3EC-FC73-8AD2-C60151482F0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130658" y="2705100"/>
                <a:ext cx="234842" cy="0"/>
              </a:xfrm>
              <a:prstGeom prst="line">
                <a:avLst/>
              </a:prstGeom>
              <a:ln w="25400" cap="rnd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9" name="Straight Connector 88">
                <a:extLst>
                  <a:ext uri="{FF2B5EF4-FFF2-40B4-BE49-F238E27FC236}">
                    <a16:creationId xmlns:a16="http://schemas.microsoft.com/office/drawing/2014/main" id="{D8AC4AEA-7C8F-BDE6-1B8F-EAAF04AA68E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454400" y="2697406"/>
                <a:ext cx="355600" cy="7694"/>
              </a:xfrm>
              <a:prstGeom prst="line">
                <a:avLst/>
              </a:prstGeom>
              <a:ln w="25400" cap="rnd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1" name="Straight Connector 90">
                <a:extLst>
                  <a:ext uri="{FF2B5EF4-FFF2-40B4-BE49-F238E27FC236}">
                    <a16:creationId xmlns:a16="http://schemas.microsoft.com/office/drawing/2014/main" id="{1EF87D0B-1DD3-B7C1-D75C-CD725DD036E9}"/>
                  </a:ext>
                </a:extLst>
              </p:cNvPr>
              <p:cNvCxnSpPr/>
              <p:nvPr/>
            </p:nvCxnSpPr>
            <p:spPr>
              <a:xfrm>
                <a:off x="3365500" y="2438400"/>
                <a:ext cx="0" cy="520700"/>
              </a:xfrm>
              <a:prstGeom prst="line">
                <a:avLst/>
              </a:prstGeom>
              <a:ln w="25400" cap="rnd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3" name="Straight Connector 92">
                <a:extLst>
                  <a:ext uri="{FF2B5EF4-FFF2-40B4-BE49-F238E27FC236}">
                    <a16:creationId xmlns:a16="http://schemas.microsoft.com/office/drawing/2014/main" id="{AE99F042-683F-D9DD-1B0B-9C4646BA80F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454400" y="2565614"/>
                <a:ext cx="0" cy="263585"/>
              </a:xfrm>
              <a:prstGeom prst="line">
                <a:avLst/>
              </a:prstGeom>
              <a:ln w="25400" cap="rnd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13" name="TextBox 112" descr="Circuit diagram symbol for a single-cell battery, consisting of one long parallel line (positive terminal) and one short, thick parallel line (negative terminal)">
              <a:extLst>
                <a:ext uri="{FF2B5EF4-FFF2-40B4-BE49-F238E27FC236}">
                  <a16:creationId xmlns:a16="http://schemas.microsoft.com/office/drawing/2014/main" id="{A6E5C789-F9BB-A87E-CADB-5F9AD272E5A8}"/>
                </a:ext>
              </a:extLst>
            </p:cNvPr>
            <p:cNvSpPr txBox="1"/>
            <p:nvPr/>
          </p:nvSpPr>
          <p:spPr>
            <a:xfrm>
              <a:off x="3092558" y="2324100"/>
              <a:ext cx="30008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+</a:t>
              </a:r>
            </a:p>
          </p:txBody>
        </p:sp>
        <p:sp>
          <p:nvSpPr>
            <p:cNvPr id="114" name="TextBox 113">
              <a:extLst>
                <a:ext uri="{FF2B5EF4-FFF2-40B4-BE49-F238E27FC236}">
                  <a16:creationId xmlns:a16="http://schemas.microsoft.com/office/drawing/2014/main" id="{B5E4B191-269B-B56C-9A11-D9D75AB052B0}"/>
                </a:ext>
              </a:extLst>
            </p:cNvPr>
            <p:cNvSpPr txBox="1"/>
            <p:nvPr/>
          </p:nvSpPr>
          <p:spPr>
            <a:xfrm>
              <a:off x="3408485" y="2324100"/>
              <a:ext cx="30008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–</a:t>
              </a:r>
            </a:p>
          </p:txBody>
        </p:sp>
      </p:grpSp>
      <p:cxnSp>
        <p:nvCxnSpPr>
          <p:cNvPr id="133" name="Straight Connector 132" descr="Circuit diagram symbol for a wire shown as a horizontal line">
            <a:extLst>
              <a:ext uri="{FF2B5EF4-FFF2-40B4-BE49-F238E27FC236}">
                <a16:creationId xmlns:a16="http://schemas.microsoft.com/office/drawing/2014/main" id="{41DD2E09-EF42-EBA7-A848-22E455FA5BA6}"/>
              </a:ext>
            </a:extLst>
          </p:cNvPr>
          <p:cNvCxnSpPr/>
          <p:nvPr/>
        </p:nvCxnSpPr>
        <p:spPr>
          <a:xfrm>
            <a:off x="8204200" y="3397085"/>
            <a:ext cx="1574800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 Placeholder 15">
            <a:extLst>
              <a:ext uri="{FF2B5EF4-FFF2-40B4-BE49-F238E27FC236}">
                <a16:creationId xmlns:a16="http://schemas.microsoft.com/office/drawing/2014/main" id="{296A1B8C-66BA-4747-2493-BE122DB0656B}"/>
              </a:ext>
            </a:extLst>
          </p:cNvPr>
          <p:cNvSpPr txBox="1">
            <a:spLocks/>
          </p:cNvSpPr>
          <p:nvPr/>
        </p:nvSpPr>
        <p:spPr>
          <a:xfrm>
            <a:off x="838200" y="6310312"/>
            <a:ext cx="4690241" cy="365125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defPPr>
              <a:defRPr lang="en-US"/>
            </a:defPPr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Resource 3: Key mathematical electrical principles</a:t>
            </a:r>
            <a:endParaRPr lang="en-GB" dirty="0"/>
          </a:p>
        </p:txBody>
      </p:sp>
      <p:sp>
        <p:nvSpPr>
          <p:cNvPr id="4" name="Text Placeholder 5">
            <a:extLst>
              <a:ext uri="{FF2B5EF4-FFF2-40B4-BE49-F238E27FC236}">
                <a16:creationId xmlns:a16="http://schemas.microsoft.com/office/drawing/2014/main" id="{C020F6A9-D154-B37F-D9E3-662497056168}"/>
              </a:ext>
            </a:extLst>
          </p:cNvPr>
          <p:cNvSpPr txBox="1">
            <a:spLocks/>
          </p:cNvSpPr>
          <p:nvPr/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ED7D31"/>
          </a:solidFill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Series and parallel circuits</a:t>
            </a:r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F377C87F-4777-5BD2-B532-4B58D1E6178C}"/>
              </a:ext>
            </a:extLst>
          </p:cNvPr>
          <p:cNvGrpSpPr/>
          <p:nvPr/>
        </p:nvGrpSpPr>
        <p:grpSpPr>
          <a:xfrm>
            <a:off x="3270291" y="2167288"/>
            <a:ext cx="1222429" cy="288985"/>
            <a:chOff x="3295685" y="2171587"/>
            <a:chExt cx="1222429" cy="288985"/>
          </a:xfrm>
        </p:grpSpPr>
        <p:grpSp>
          <p:nvGrpSpPr>
            <p:cNvPr id="76" name="Group 75" descr="Circuit diagram symbol for a resistor, shown as a continuous vertical zig-zag line with two horizontal connecting leads">
              <a:extLst>
                <a:ext uri="{FF2B5EF4-FFF2-40B4-BE49-F238E27FC236}">
                  <a16:creationId xmlns:a16="http://schemas.microsoft.com/office/drawing/2014/main" id="{EF83ECA6-053D-53A5-08FB-6E9159764272}"/>
                </a:ext>
              </a:extLst>
            </p:cNvPr>
            <p:cNvGrpSpPr/>
            <p:nvPr/>
          </p:nvGrpSpPr>
          <p:grpSpPr>
            <a:xfrm>
              <a:off x="3295685" y="2171587"/>
              <a:ext cx="888023" cy="288985"/>
              <a:chOff x="6757665" y="2186795"/>
              <a:chExt cx="888023" cy="288985"/>
            </a:xfrm>
          </p:grpSpPr>
          <p:cxnSp>
            <p:nvCxnSpPr>
              <p:cNvPr id="80" name="Straight Connector 79">
                <a:extLst>
                  <a:ext uri="{FF2B5EF4-FFF2-40B4-BE49-F238E27FC236}">
                    <a16:creationId xmlns:a16="http://schemas.microsoft.com/office/drawing/2014/main" id="{A4AB5855-DF09-1516-4D25-90C93793CAC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645688" y="2195422"/>
                <a:ext cx="0" cy="280358"/>
              </a:xfrm>
              <a:prstGeom prst="line">
                <a:avLst/>
              </a:prstGeom>
              <a:ln w="25400" cap="rnd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81" name="Straight Connector 80">
                <a:extLst>
                  <a:ext uri="{FF2B5EF4-FFF2-40B4-BE49-F238E27FC236}">
                    <a16:creationId xmlns:a16="http://schemas.microsoft.com/office/drawing/2014/main" id="{B717F2F6-4E6B-F1BC-7EDF-34E4769CC86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076842" y="2475780"/>
                <a:ext cx="565349" cy="0"/>
              </a:xfrm>
              <a:prstGeom prst="line">
                <a:avLst/>
              </a:prstGeom>
              <a:ln w="25400" cap="rnd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82" name="Straight Connector 81">
                <a:extLst>
                  <a:ext uri="{FF2B5EF4-FFF2-40B4-BE49-F238E27FC236}">
                    <a16:creationId xmlns:a16="http://schemas.microsoft.com/office/drawing/2014/main" id="{DCD65503-CB0B-949E-DF58-CA152B52E10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076842" y="2186795"/>
                <a:ext cx="565349" cy="0"/>
              </a:xfrm>
              <a:prstGeom prst="line">
                <a:avLst/>
              </a:prstGeom>
              <a:ln w="25400" cap="rnd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85" name="Straight Connector 84">
                <a:extLst>
                  <a:ext uri="{FF2B5EF4-FFF2-40B4-BE49-F238E27FC236}">
                    <a16:creationId xmlns:a16="http://schemas.microsoft.com/office/drawing/2014/main" id="{0E16E91D-7B52-76E0-98D1-65F6F5CBF982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7076842" y="2191108"/>
                <a:ext cx="0" cy="284672"/>
              </a:xfrm>
              <a:prstGeom prst="line">
                <a:avLst/>
              </a:prstGeom>
              <a:ln w="25400" cap="rnd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86" name="Straight Connector 85">
                <a:extLst>
                  <a:ext uri="{FF2B5EF4-FFF2-40B4-BE49-F238E27FC236}">
                    <a16:creationId xmlns:a16="http://schemas.microsoft.com/office/drawing/2014/main" id="{1323A467-3311-6188-03EC-44A663B49140}"/>
                  </a:ext>
                </a:extLst>
              </p:cNvPr>
              <p:cNvCxnSpPr/>
              <p:nvPr/>
            </p:nvCxnSpPr>
            <p:spPr>
              <a:xfrm>
                <a:off x="6757665" y="2342072"/>
                <a:ext cx="319177" cy="0"/>
              </a:xfrm>
              <a:prstGeom prst="line">
                <a:avLst/>
              </a:prstGeom>
              <a:ln w="25400" cap="rnd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E099DE2E-52C8-CC00-3428-74704F7C2C5D}"/>
                </a:ext>
              </a:extLst>
            </p:cNvPr>
            <p:cNvCxnSpPr/>
            <p:nvPr/>
          </p:nvCxnSpPr>
          <p:spPr>
            <a:xfrm>
              <a:off x="4198937" y="2327805"/>
              <a:ext cx="319177" cy="0"/>
            </a:xfrm>
            <a:prstGeom prst="line">
              <a:avLst/>
            </a:prstGeom>
            <a:ln w="25400" cap="rnd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480B8C48-7194-3D84-9E86-A5A4987B25AE}"/>
              </a:ext>
            </a:extLst>
          </p:cNvPr>
          <p:cNvGrpSpPr/>
          <p:nvPr/>
        </p:nvGrpSpPr>
        <p:grpSpPr>
          <a:xfrm>
            <a:off x="4591774" y="4144345"/>
            <a:ext cx="3236295" cy="1548605"/>
            <a:chOff x="6920261" y="3820301"/>
            <a:chExt cx="3236295" cy="1548605"/>
          </a:xfrm>
        </p:grpSpPr>
        <p:grpSp>
          <p:nvGrpSpPr>
            <p:cNvPr id="164" name="Group 163">
              <a:extLst>
                <a:ext uri="{FF2B5EF4-FFF2-40B4-BE49-F238E27FC236}">
                  <a16:creationId xmlns:a16="http://schemas.microsoft.com/office/drawing/2014/main" id="{AA1974F0-5F2E-90DE-BEEE-53189CCA238C}"/>
                </a:ext>
              </a:extLst>
            </p:cNvPr>
            <p:cNvGrpSpPr/>
            <p:nvPr/>
          </p:nvGrpSpPr>
          <p:grpSpPr>
            <a:xfrm>
              <a:off x="6920261" y="3820301"/>
              <a:ext cx="3091802" cy="1548605"/>
              <a:chOff x="6861849" y="4387119"/>
              <a:chExt cx="3091802" cy="1548605"/>
            </a:xfrm>
          </p:grpSpPr>
          <p:cxnSp>
            <p:nvCxnSpPr>
              <p:cNvPr id="134" name="Straight Connector 133">
                <a:extLst>
                  <a:ext uri="{FF2B5EF4-FFF2-40B4-BE49-F238E27FC236}">
                    <a16:creationId xmlns:a16="http://schemas.microsoft.com/office/drawing/2014/main" id="{C9696E89-51F1-E2ED-DE8E-31A8A50A449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110761" y="4673924"/>
                <a:ext cx="864461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35" name="Group 134">
                <a:extLst>
                  <a:ext uri="{FF2B5EF4-FFF2-40B4-BE49-F238E27FC236}">
                    <a16:creationId xmlns:a16="http://schemas.microsoft.com/office/drawing/2014/main" id="{3BCBFFA6-C79D-0AD2-6D1C-4451D6CC180C}"/>
                  </a:ext>
                </a:extLst>
              </p:cNvPr>
              <p:cNvGrpSpPr/>
              <p:nvPr/>
            </p:nvGrpSpPr>
            <p:grpSpPr>
              <a:xfrm>
                <a:off x="7924987" y="4387119"/>
                <a:ext cx="1168400" cy="286805"/>
                <a:chOff x="7150100" y="2438400"/>
                <a:chExt cx="1168400" cy="286805"/>
              </a:xfrm>
            </p:grpSpPr>
            <p:cxnSp>
              <p:nvCxnSpPr>
                <p:cNvPr id="136" name="Straight Connector 135">
                  <a:extLst>
                    <a:ext uri="{FF2B5EF4-FFF2-40B4-BE49-F238E27FC236}">
                      <a16:creationId xmlns:a16="http://schemas.microsoft.com/office/drawing/2014/main" id="{9F15B41C-0941-CA90-30FD-A702E37D4F4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7150100" y="2725205"/>
                  <a:ext cx="314542" cy="0"/>
                </a:xfrm>
                <a:prstGeom prst="line">
                  <a:avLst/>
                </a:prstGeom>
                <a:ln w="25400" cap="rnd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7" name="Straight Connector 136">
                  <a:extLst>
                    <a:ext uri="{FF2B5EF4-FFF2-40B4-BE49-F238E27FC236}">
                      <a16:creationId xmlns:a16="http://schemas.microsoft.com/office/drawing/2014/main" id="{F153F3A0-2CDF-2707-4E41-1EF50DF1859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074429" y="2723047"/>
                  <a:ext cx="244071" cy="0"/>
                </a:xfrm>
                <a:prstGeom prst="line">
                  <a:avLst/>
                </a:prstGeom>
                <a:ln w="25400" cap="rnd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8" name="Straight Connector 137">
                  <a:extLst>
                    <a:ext uri="{FF2B5EF4-FFF2-40B4-BE49-F238E27FC236}">
                      <a16:creationId xmlns:a16="http://schemas.microsoft.com/office/drawing/2014/main" id="{602E3D3D-3977-D87F-3140-071853B4032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7480487" y="2438400"/>
                  <a:ext cx="593942" cy="284647"/>
                </a:xfrm>
                <a:prstGeom prst="line">
                  <a:avLst/>
                </a:prstGeom>
                <a:ln w="25400" cap="rnd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140" name="Straight Connector 139">
                <a:extLst>
                  <a:ext uri="{FF2B5EF4-FFF2-40B4-BE49-F238E27FC236}">
                    <a16:creationId xmlns:a16="http://schemas.microsoft.com/office/drawing/2014/main" id="{80749E90-50E7-78DF-4EFF-06EC31310C3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089190" y="4671766"/>
                <a:ext cx="864461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2" name="Straight Connector 151">
                <a:extLst>
                  <a:ext uri="{FF2B5EF4-FFF2-40B4-BE49-F238E27FC236}">
                    <a16:creationId xmlns:a16="http://schemas.microsoft.com/office/drawing/2014/main" id="{6CC77A31-BA61-3308-1569-838573890C1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110761" y="5926244"/>
                <a:ext cx="2838576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54" name="Group 153">
                <a:extLst>
                  <a:ext uri="{FF2B5EF4-FFF2-40B4-BE49-F238E27FC236}">
                    <a16:creationId xmlns:a16="http://schemas.microsoft.com/office/drawing/2014/main" id="{C96B274E-7349-46C3-34BF-F47A148E9645}"/>
                  </a:ext>
                </a:extLst>
              </p:cNvPr>
              <p:cNvGrpSpPr/>
              <p:nvPr/>
            </p:nvGrpSpPr>
            <p:grpSpPr>
              <a:xfrm rot="5400000">
                <a:off x="6547370" y="4986245"/>
                <a:ext cx="1263958" cy="635000"/>
                <a:chOff x="2834368" y="2324100"/>
                <a:chExt cx="1263958" cy="635000"/>
              </a:xfrm>
            </p:grpSpPr>
            <p:grpSp>
              <p:nvGrpSpPr>
                <p:cNvPr id="155" name="Group 154">
                  <a:extLst>
                    <a:ext uri="{FF2B5EF4-FFF2-40B4-BE49-F238E27FC236}">
                      <a16:creationId xmlns:a16="http://schemas.microsoft.com/office/drawing/2014/main" id="{6AE6D6F8-26F1-35F7-B437-B26B495CDE6F}"/>
                    </a:ext>
                  </a:extLst>
                </p:cNvPr>
                <p:cNvGrpSpPr/>
                <p:nvPr/>
              </p:nvGrpSpPr>
              <p:grpSpPr>
                <a:xfrm>
                  <a:off x="2834368" y="2438400"/>
                  <a:ext cx="1263958" cy="520700"/>
                  <a:chOff x="2834368" y="2438400"/>
                  <a:chExt cx="1263958" cy="520700"/>
                </a:xfrm>
              </p:grpSpPr>
              <p:cxnSp>
                <p:nvCxnSpPr>
                  <p:cNvPr id="158" name="Straight Connector 157">
                    <a:extLst>
                      <a:ext uri="{FF2B5EF4-FFF2-40B4-BE49-F238E27FC236}">
                        <a16:creationId xmlns:a16="http://schemas.microsoft.com/office/drawing/2014/main" id="{79AEF83F-AAD2-F84A-9848-2C39952315C9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16200000">
                    <a:off x="3099934" y="2439534"/>
                    <a:ext cx="0" cy="531132"/>
                  </a:xfrm>
                  <a:prstGeom prst="line">
                    <a:avLst/>
                  </a:prstGeom>
                  <a:ln w="25400" cap="rnd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59" name="Straight Connector 158">
                    <a:extLst>
                      <a:ext uri="{FF2B5EF4-FFF2-40B4-BE49-F238E27FC236}">
                        <a16:creationId xmlns:a16="http://schemas.microsoft.com/office/drawing/2014/main" id="{E5D057FE-F7E1-244D-C29C-99797B180F98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16200000">
                    <a:off x="3776363" y="2375443"/>
                    <a:ext cx="0" cy="643927"/>
                  </a:xfrm>
                  <a:prstGeom prst="line">
                    <a:avLst/>
                  </a:prstGeom>
                  <a:ln w="25400" cap="rnd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0" name="Straight Connector 159">
                    <a:extLst>
                      <a:ext uri="{FF2B5EF4-FFF2-40B4-BE49-F238E27FC236}">
                        <a16:creationId xmlns:a16="http://schemas.microsoft.com/office/drawing/2014/main" id="{11E4862A-8204-3F9A-49D9-6EB7F3B2DF35}"/>
                      </a:ext>
                    </a:extLst>
                  </p:cNvPr>
                  <p:cNvCxnSpPr/>
                  <p:nvPr/>
                </p:nvCxnSpPr>
                <p:spPr>
                  <a:xfrm>
                    <a:off x="3365500" y="2438400"/>
                    <a:ext cx="0" cy="520700"/>
                  </a:xfrm>
                  <a:prstGeom prst="line">
                    <a:avLst/>
                  </a:prstGeom>
                  <a:ln w="25400" cap="rnd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1" name="Straight Connector 160">
                    <a:extLst>
                      <a:ext uri="{FF2B5EF4-FFF2-40B4-BE49-F238E27FC236}">
                        <a16:creationId xmlns:a16="http://schemas.microsoft.com/office/drawing/2014/main" id="{F6231461-09F8-3C68-25C2-8D48F72034C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454400" y="2565614"/>
                    <a:ext cx="0" cy="263585"/>
                  </a:xfrm>
                  <a:prstGeom prst="line">
                    <a:avLst/>
                  </a:prstGeom>
                  <a:ln w="25400" cap="rnd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156" name="TextBox 155">
                  <a:extLst>
                    <a:ext uri="{FF2B5EF4-FFF2-40B4-BE49-F238E27FC236}">
                      <a16:creationId xmlns:a16="http://schemas.microsoft.com/office/drawing/2014/main" id="{2D3B8DC3-F2AE-A086-3F37-310DC4F201C1}"/>
                    </a:ext>
                  </a:extLst>
                </p:cNvPr>
                <p:cNvSpPr txBox="1"/>
                <p:nvPr/>
              </p:nvSpPr>
              <p:spPr>
                <a:xfrm>
                  <a:off x="3092558" y="2324100"/>
                  <a:ext cx="300082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dirty="0"/>
                    <a:t>+</a:t>
                  </a:r>
                </a:p>
              </p:txBody>
            </p:sp>
            <p:sp>
              <p:nvSpPr>
                <p:cNvPr id="157" name="TextBox 156">
                  <a:extLst>
                    <a:ext uri="{FF2B5EF4-FFF2-40B4-BE49-F238E27FC236}">
                      <a16:creationId xmlns:a16="http://schemas.microsoft.com/office/drawing/2014/main" id="{3CF70760-9343-B2E4-EB96-3DD3613B25E4}"/>
                    </a:ext>
                  </a:extLst>
                </p:cNvPr>
                <p:cNvSpPr txBox="1"/>
                <p:nvPr/>
              </p:nvSpPr>
              <p:spPr>
                <a:xfrm>
                  <a:off x="3408485" y="2324100"/>
                  <a:ext cx="300082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dirty="0"/>
                    <a:t>–</a:t>
                  </a:r>
                </a:p>
              </p:txBody>
            </p:sp>
          </p:grpSp>
        </p:grpSp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4AC3D658-F4D2-196C-BFA9-DEEB1E51F32B}"/>
                </a:ext>
              </a:extLst>
            </p:cNvPr>
            <p:cNvGrpSpPr/>
            <p:nvPr/>
          </p:nvGrpSpPr>
          <p:grpSpPr>
            <a:xfrm rot="5400000">
              <a:off x="9386173" y="4589042"/>
              <a:ext cx="1251779" cy="288986"/>
              <a:chOff x="3295685" y="2171587"/>
              <a:chExt cx="1222429" cy="288986"/>
            </a:xfrm>
          </p:grpSpPr>
          <p:grpSp>
            <p:nvGrpSpPr>
              <p:cNvPr id="6" name="Group 5" descr="Circuit diagram symbol for a resistor, shown as a continuous vertical zig-zag line with two horizontal connecting leads">
                <a:extLst>
                  <a:ext uri="{FF2B5EF4-FFF2-40B4-BE49-F238E27FC236}">
                    <a16:creationId xmlns:a16="http://schemas.microsoft.com/office/drawing/2014/main" id="{6C9D8181-CAEB-1E72-C8D7-8C4FC619B4DA}"/>
                  </a:ext>
                </a:extLst>
              </p:cNvPr>
              <p:cNvGrpSpPr/>
              <p:nvPr/>
            </p:nvGrpSpPr>
            <p:grpSpPr>
              <a:xfrm>
                <a:off x="3295685" y="2171587"/>
                <a:ext cx="888023" cy="288986"/>
                <a:chOff x="6757665" y="2186795"/>
                <a:chExt cx="888023" cy="288986"/>
              </a:xfrm>
            </p:grpSpPr>
            <p:cxnSp>
              <p:nvCxnSpPr>
                <p:cNvPr id="11" name="Straight Connector 10">
                  <a:extLst>
                    <a:ext uri="{FF2B5EF4-FFF2-40B4-BE49-F238E27FC236}">
                      <a16:creationId xmlns:a16="http://schemas.microsoft.com/office/drawing/2014/main" id="{8E838B0B-E824-DAA6-7B47-F325E9AD3FF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7645688" y="2195423"/>
                  <a:ext cx="0" cy="280358"/>
                </a:xfrm>
                <a:prstGeom prst="line">
                  <a:avLst/>
                </a:prstGeom>
                <a:ln w="25400" cap="rnd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13" name="Straight Connector 12">
                  <a:extLst>
                    <a:ext uri="{FF2B5EF4-FFF2-40B4-BE49-F238E27FC236}">
                      <a16:creationId xmlns:a16="http://schemas.microsoft.com/office/drawing/2014/main" id="{B740CCCF-14AF-50A6-8220-ABD773FA9EC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7076842" y="2475780"/>
                  <a:ext cx="565349" cy="0"/>
                </a:xfrm>
                <a:prstGeom prst="line">
                  <a:avLst/>
                </a:prstGeom>
                <a:ln w="25400" cap="rnd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14" name="Straight Connector 13">
                  <a:extLst>
                    <a:ext uri="{FF2B5EF4-FFF2-40B4-BE49-F238E27FC236}">
                      <a16:creationId xmlns:a16="http://schemas.microsoft.com/office/drawing/2014/main" id="{A5D74227-33CB-F539-FADD-CB5E069DCB3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7076842" y="2186795"/>
                  <a:ext cx="565349" cy="0"/>
                </a:xfrm>
                <a:prstGeom prst="line">
                  <a:avLst/>
                </a:prstGeom>
                <a:ln w="25400" cap="rnd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15" name="Straight Connector 14">
                  <a:extLst>
                    <a:ext uri="{FF2B5EF4-FFF2-40B4-BE49-F238E27FC236}">
                      <a16:creationId xmlns:a16="http://schemas.microsoft.com/office/drawing/2014/main" id="{3C7398E4-8C9B-8516-796D-4496F43F892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7076842" y="2191108"/>
                  <a:ext cx="0" cy="284672"/>
                </a:xfrm>
                <a:prstGeom prst="line">
                  <a:avLst/>
                </a:prstGeom>
                <a:ln w="25400" cap="rnd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16" name="Straight Connector 15">
                  <a:extLst>
                    <a:ext uri="{FF2B5EF4-FFF2-40B4-BE49-F238E27FC236}">
                      <a16:creationId xmlns:a16="http://schemas.microsoft.com/office/drawing/2014/main" id="{F6C34EB8-BEE3-5F71-EF36-0F7F5B692644}"/>
                    </a:ext>
                  </a:extLst>
                </p:cNvPr>
                <p:cNvCxnSpPr/>
                <p:nvPr/>
              </p:nvCxnSpPr>
              <p:spPr>
                <a:xfrm>
                  <a:off x="6757665" y="2342072"/>
                  <a:ext cx="319177" cy="0"/>
                </a:xfrm>
                <a:prstGeom prst="line">
                  <a:avLst/>
                </a:prstGeom>
                <a:ln w="25400" cap="rnd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8" name="Straight Connector 7">
                <a:extLst>
                  <a:ext uri="{FF2B5EF4-FFF2-40B4-BE49-F238E27FC236}">
                    <a16:creationId xmlns:a16="http://schemas.microsoft.com/office/drawing/2014/main" id="{57E7DA88-B3A0-517A-AA5A-52AC0D25C625}"/>
                  </a:ext>
                </a:extLst>
              </p:cNvPr>
              <p:cNvCxnSpPr/>
              <p:nvPr/>
            </p:nvCxnSpPr>
            <p:spPr>
              <a:xfrm>
                <a:off x="4198937" y="2327805"/>
                <a:ext cx="319177" cy="0"/>
              </a:xfrm>
              <a:prstGeom prst="line">
                <a:avLst/>
              </a:prstGeom>
              <a:ln w="25400" cap="rnd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38990343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F98DF8AA-D17B-CCC1-4F51-9BF424899A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en-GB" dirty="0"/>
              <a:t>Parallel and series circuits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F1AB0B37-6ED4-E961-0E13-1DB461DB5C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5921829" cy="336648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Before learning how to do</a:t>
            </a:r>
            <a:r>
              <a:rPr lang="en-GB" b="1" dirty="0"/>
              <a:t> </a:t>
            </a:r>
            <a:r>
              <a:rPr lang="en-GB" dirty="0"/>
              <a:t>calculations for electrical circuits, it is important to understand </a:t>
            </a:r>
            <a:r>
              <a:rPr lang="en-GB" b="1" dirty="0"/>
              <a:t>parallel </a:t>
            </a:r>
            <a:r>
              <a:rPr lang="en-GB" dirty="0"/>
              <a:t>and </a:t>
            </a:r>
            <a:r>
              <a:rPr lang="en-GB" b="1" dirty="0"/>
              <a:t>series circuits</a:t>
            </a:r>
            <a:r>
              <a:rPr lang="en-GB" dirty="0"/>
              <a:t>. </a:t>
            </a:r>
          </a:p>
          <a:p>
            <a:pPr marL="0" indent="0">
              <a:buNone/>
            </a:pPr>
            <a:r>
              <a:rPr lang="en-GB" dirty="0"/>
              <a:t>The relationship between voltage, current, resistance and power depends on the circuit arrangement.</a:t>
            </a:r>
          </a:p>
        </p:txBody>
      </p:sp>
      <p:pic>
        <p:nvPicPr>
          <p:cNvPr id="18" name="Picture Placeholder 17" descr="Close-up of a motherboard with microchips and electronic elements">
            <a:extLst>
              <a:ext uri="{FF2B5EF4-FFF2-40B4-BE49-F238E27FC236}">
                <a16:creationId xmlns:a16="http://schemas.microsoft.com/office/drawing/2014/main" id="{3F13138E-B4F4-F186-8F6F-1DB06D0096CC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/>
      </p:pic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9B6BE5E2-90A7-1EA2-B4F0-CD53CA9EEC8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38200" y="6356351"/>
            <a:ext cx="4711700" cy="361950"/>
          </a:xfrm>
        </p:spPr>
        <p:txBody>
          <a:bodyPr/>
          <a:lstStyle/>
          <a:p>
            <a:r>
              <a:rPr lang="en-US" dirty="0"/>
              <a:t>Resource 3: Key mathematical electrical principles</a:t>
            </a:r>
            <a:endParaRPr lang="en-GB" dirty="0"/>
          </a:p>
        </p:txBody>
      </p:sp>
      <p:sp>
        <p:nvSpPr>
          <p:cNvPr id="2" name="Text Placeholder 5">
            <a:extLst>
              <a:ext uri="{FF2B5EF4-FFF2-40B4-BE49-F238E27FC236}">
                <a16:creationId xmlns:a16="http://schemas.microsoft.com/office/drawing/2014/main" id="{10914887-89DF-E4E4-0030-C262A5C85A2E}"/>
              </a:ext>
            </a:extLst>
          </p:cNvPr>
          <p:cNvSpPr txBox="1">
            <a:spLocks/>
          </p:cNvSpPr>
          <p:nvPr/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ED7D31"/>
          </a:solidFill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Series and parallel circuits</a:t>
            </a:r>
          </a:p>
        </p:txBody>
      </p:sp>
    </p:spTree>
    <p:extLst>
      <p:ext uri="{BB962C8B-B14F-4D97-AF65-F5344CB8AC3E}">
        <p14:creationId xmlns:p14="http://schemas.microsoft.com/office/powerpoint/2010/main" val="13167918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5" name="Content Placeholder 4">
                <a:extLst>
                  <a:ext uri="{FF2B5EF4-FFF2-40B4-BE49-F238E27FC236}">
                    <a16:creationId xmlns:a16="http://schemas.microsoft.com/office/drawing/2014/main" id="{F1AB0B37-6ED4-E961-0E13-1DB461DB5C1D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38200" y="1345474"/>
                <a:ext cx="5302434" cy="4831489"/>
              </a:xfrm>
              <a:noFill/>
            </p:spPr>
            <p:txBody>
              <a:bodyPr>
                <a:normAutofit lnSpcReduction="10000"/>
              </a:bodyPr>
              <a:lstStyle/>
              <a:p>
                <a:pPr marL="0" indent="0">
                  <a:buNone/>
                </a:pPr>
                <a:r>
                  <a:rPr lang="en-US" dirty="0"/>
                  <a:t>The battery and resistors are wired in </a:t>
                </a:r>
                <a:r>
                  <a:rPr lang="en-US" b="1" dirty="0"/>
                  <a:t>parallel</a:t>
                </a:r>
                <a:r>
                  <a:rPr lang="en-US" dirty="0"/>
                  <a:t>.</a:t>
                </a:r>
              </a:p>
              <a:p>
                <a:pPr marL="0" indent="0">
                  <a:buNone/>
                </a:pPr>
                <a:r>
                  <a:rPr lang="en-US" dirty="0"/>
                  <a:t>The voltage is the same across all parallel components: </a:t>
                </a:r>
                <a:r>
                  <a:rPr lang="en-US" i="1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V</a:t>
                </a:r>
                <a:r>
                  <a:rPr lang="en-US" i="1" baseline="-250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 </a:t>
                </a:r>
                <a:r>
                  <a:rPr lang="en-US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= </a:t>
                </a:r>
                <a:r>
                  <a:rPr lang="en-US" i="1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V </a:t>
                </a:r>
                <a:r>
                  <a:rPr lang="en-US" baseline="-250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1</a:t>
                </a:r>
                <a:r>
                  <a:rPr lang="en-US" i="1" baseline="-250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:r>
                  <a:rPr lang="en-US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=</a:t>
                </a:r>
                <a:r>
                  <a:rPr lang="en-US" i="1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V</a:t>
                </a:r>
                <a:r>
                  <a:rPr lang="en-US" baseline="-250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2</a:t>
                </a:r>
                <a:endParaRPr lang="en-US" dirty="0"/>
              </a:p>
              <a:p>
                <a:pPr marL="0" indent="0">
                  <a:buNone/>
                </a:pPr>
                <a:r>
                  <a:rPr lang="en-US" dirty="0"/>
                  <a:t>The current from the battery is split between the resistors: </a:t>
                </a:r>
                <a:r>
                  <a:rPr lang="en-US" i="1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I</a:t>
                </a:r>
                <a:r>
                  <a:rPr lang="en-US" i="1" baseline="-250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 </a:t>
                </a:r>
                <a:r>
                  <a:rPr lang="en-US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= </a:t>
                </a:r>
                <a:r>
                  <a:rPr lang="en-US" i="1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I</a:t>
                </a:r>
                <a:r>
                  <a:rPr lang="en-US" baseline="-250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1 </a:t>
                </a:r>
                <a:r>
                  <a:rPr lang="en-US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+ </a:t>
                </a:r>
                <a:r>
                  <a:rPr lang="en-US" i="1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I</a:t>
                </a:r>
                <a:r>
                  <a:rPr lang="en-US" baseline="-250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2</a:t>
                </a:r>
                <a:endParaRPr lang="en-US" dirty="0"/>
              </a:p>
              <a:p>
                <a:pPr marL="0" indent="0">
                  <a:buNone/>
                </a:pPr>
                <a:r>
                  <a:rPr lang="en-US" dirty="0"/>
                  <a:t>The equivalent resistance of the circuit is less than either of the individual resistors and is related by: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sSub>
                          <m:sSub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𝑅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en-US" b="0" i="0" smtClean="0">
                                <a:latin typeface="Cambria Math" panose="02040503050406030204" pitchFamily="18" charset="0"/>
                              </a:rPr>
                              <m:t>total</m:t>
                            </m:r>
                          </m:sub>
                        </m:sSub>
                      </m:den>
                    </m:f>
                    <m:r>
                      <a:rPr lang="en-US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sSub>
                          <m:sSub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𝑅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den>
                    </m:f>
                    <m:r>
                      <a:rPr lang="en-US" b="0" i="1" smtClean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US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𝑅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dirty="0"/>
                  <a:t>.</a:t>
                </a:r>
              </a:p>
            </p:txBody>
          </p:sp>
        </mc:Choice>
        <mc:Fallback xmlns="">
          <p:sp>
            <p:nvSpPr>
              <p:cNvPr id="5" name="Content Placeholder 4">
                <a:extLst>
                  <a:ext uri="{FF2B5EF4-FFF2-40B4-BE49-F238E27FC236}">
                    <a16:creationId xmlns:a16="http://schemas.microsoft.com/office/drawing/2014/main" id="{F1AB0B37-6ED4-E961-0E13-1DB461DB5C1D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200" y="1345474"/>
                <a:ext cx="5302434" cy="4831489"/>
              </a:xfrm>
              <a:blipFill>
                <a:blip r:embed="rId3"/>
                <a:stretch>
                  <a:fillRect l="-115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9B6BE5E2-90A7-1EA2-B4F0-CD53CA9EEC8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38200" y="6356351"/>
            <a:ext cx="4711700" cy="361950"/>
          </a:xfrm>
        </p:spPr>
        <p:txBody>
          <a:bodyPr/>
          <a:lstStyle/>
          <a:p>
            <a:r>
              <a:rPr lang="en-US" dirty="0"/>
              <a:t>Resource 3: Key mathematical electrical principles</a:t>
            </a:r>
            <a:endParaRPr lang="en-GB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B2819EC4-CAC4-14C6-A885-3092230C2F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Parallel circuits</a:t>
            </a:r>
            <a:endParaRPr lang="en-US" dirty="0"/>
          </a:p>
        </p:txBody>
      </p:sp>
      <p:sp>
        <p:nvSpPr>
          <p:cNvPr id="6" name="Title 3">
            <a:extLst>
              <a:ext uri="{FF2B5EF4-FFF2-40B4-BE49-F238E27FC236}">
                <a16:creationId xmlns:a16="http://schemas.microsoft.com/office/drawing/2014/main" id="{FAA41C8C-7E9B-34C5-1097-6265449C43A3}"/>
              </a:ext>
            </a:extLst>
          </p:cNvPr>
          <p:cNvSpPr txBox="1">
            <a:spLocks/>
          </p:cNvSpPr>
          <p:nvPr/>
        </p:nvSpPr>
        <p:spPr>
          <a:xfrm>
            <a:off x="990600" y="5175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69" name="Content Placeholder 3">
            <a:extLst>
              <a:ext uri="{FF2B5EF4-FFF2-40B4-BE49-F238E27FC236}">
                <a16:creationId xmlns:a16="http://schemas.microsoft.com/office/drawing/2014/main" id="{2E9B47F9-01C6-E381-A92A-4694713C3843}"/>
              </a:ext>
            </a:extLst>
          </p:cNvPr>
          <p:cNvSpPr txBox="1">
            <a:spLocks/>
          </p:cNvSpPr>
          <p:nvPr/>
        </p:nvSpPr>
        <p:spPr>
          <a:xfrm>
            <a:off x="7166822" y="3323929"/>
            <a:ext cx="4546205" cy="2454571"/>
          </a:xfrm>
          <a:custGeom>
            <a:avLst/>
            <a:gdLst>
              <a:gd name="csX0" fmla="*/ 0 w 4546205"/>
              <a:gd name="csY0" fmla="*/ 0 h 2454571"/>
              <a:gd name="csX1" fmla="*/ 740382 w 4546205"/>
              <a:gd name="csY1" fmla="*/ 0 h 2454571"/>
              <a:gd name="csX2" fmla="*/ 1480764 w 4546205"/>
              <a:gd name="csY2" fmla="*/ 0 h 2454571"/>
              <a:gd name="csX3" fmla="*/ 1993836 w 4546205"/>
              <a:gd name="csY3" fmla="*/ 0 h 2454571"/>
              <a:gd name="csX4" fmla="*/ 2552369 w 4546205"/>
              <a:gd name="csY4" fmla="*/ 0 h 2454571"/>
              <a:gd name="csX5" fmla="*/ 3156365 w 4546205"/>
              <a:gd name="csY5" fmla="*/ 0 h 2454571"/>
              <a:gd name="csX6" fmla="*/ 3896747 w 4546205"/>
              <a:gd name="csY6" fmla="*/ 0 h 2454571"/>
              <a:gd name="csX7" fmla="*/ 4546205 w 4546205"/>
              <a:gd name="csY7" fmla="*/ 0 h 2454571"/>
              <a:gd name="csX8" fmla="*/ 4546205 w 4546205"/>
              <a:gd name="csY8" fmla="*/ 589097 h 2454571"/>
              <a:gd name="csX9" fmla="*/ 4546205 w 4546205"/>
              <a:gd name="csY9" fmla="*/ 1153648 h 2454571"/>
              <a:gd name="csX10" fmla="*/ 4546205 w 4546205"/>
              <a:gd name="csY10" fmla="*/ 1742745 h 2454571"/>
              <a:gd name="csX11" fmla="*/ 4546205 w 4546205"/>
              <a:gd name="csY11" fmla="*/ 2454571 h 2454571"/>
              <a:gd name="csX12" fmla="*/ 3987671 w 4546205"/>
              <a:gd name="csY12" fmla="*/ 2454571 h 2454571"/>
              <a:gd name="csX13" fmla="*/ 3292751 w 4546205"/>
              <a:gd name="csY13" fmla="*/ 2454571 h 2454571"/>
              <a:gd name="csX14" fmla="*/ 2597831 w 4546205"/>
              <a:gd name="csY14" fmla="*/ 2454571 h 2454571"/>
              <a:gd name="csX15" fmla="*/ 1902912 w 4546205"/>
              <a:gd name="csY15" fmla="*/ 2454571 h 2454571"/>
              <a:gd name="csX16" fmla="*/ 1298916 w 4546205"/>
              <a:gd name="csY16" fmla="*/ 2454571 h 2454571"/>
              <a:gd name="csX17" fmla="*/ 558534 w 4546205"/>
              <a:gd name="csY17" fmla="*/ 2454571 h 2454571"/>
              <a:gd name="csX18" fmla="*/ 0 w 4546205"/>
              <a:gd name="csY18" fmla="*/ 2454571 h 2454571"/>
              <a:gd name="csX19" fmla="*/ 0 w 4546205"/>
              <a:gd name="csY19" fmla="*/ 1914565 h 2454571"/>
              <a:gd name="csX20" fmla="*/ 0 w 4546205"/>
              <a:gd name="csY20" fmla="*/ 1276377 h 2454571"/>
              <a:gd name="csX21" fmla="*/ 0 w 4546205"/>
              <a:gd name="csY21" fmla="*/ 736371 h 2454571"/>
              <a:gd name="csX22" fmla="*/ 0 w 4546205"/>
              <a:gd name="csY22" fmla="*/ 0 h 2454571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</a:cxnLst>
            <a:rect l="l" t="t" r="r" b="b"/>
            <a:pathLst>
              <a:path w="4546205" h="2454571" fill="none" extrusionOk="0">
                <a:moveTo>
                  <a:pt x="0" y="0"/>
                </a:moveTo>
                <a:cubicBezTo>
                  <a:pt x="223279" y="12839"/>
                  <a:pt x="467188" y="-23988"/>
                  <a:pt x="740382" y="0"/>
                </a:cubicBezTo>
                <a:cubicBezTo>
                  <a:pt x="1013576" y="23988"/>
                  <a:pt x="1299644" y="35090"/>
                  <a:pt x="1480764" y="0"/>
                </a:cubicBezTo>
                <a:cubicBezTo>
                  <a:pt x="1661884" y="-35090"/>
                  <a:pt x="1804750" y="25170"/>
                  <a:pt x="1993836" y="0"/>
                </a:cubicBezTo>
                <a:cubicBezTo>
                  <a:pt x="2182922" y="-25170"/>
                  <a:pt x="2330000" y="-12619"/>
                  <a:pt x="2552369" y="0"/>
                </a:cubicBezTo>
                <a:cubicBezTo>
                  <a:pt x="2774738" y="12619"/>
                  <a:pt x="2879331" y="-5523"/>
                  <a:pt x="3156365" y="0"/>
                </a:cubicBezTo>
                <a:cubicBezTo>
                  <a:pt x="3433399" y="5523"/>
                  <a:pt x="3737199" y="23831"/>
                  <a:pt x="3896747" y="0"/>
                </a:cubicBezTo>
                <a:cubicBezTo>
                  <a:pt x="4056295" y="-23831"/>
                  <a:pt x="4251612" y="-3041"/>
                  <a:pt x="4546205" y="0"/>
                </a:cubicBezTo>
                <a:cubicBezTo>
                  <a:pt x="4556473" y="215170"/>
                  <a:pt x="4532114" y="445665"/>
                  <a:pt x="4546205" y="589097"/>
                </a:cubicBezTo>
                <a:cubicBezTo>
                  <a:pt x="4560296" y="732529"/>
                  <a:pt x="4537187" y="909576"/>
                  <a:pt x="4546205" y="1153648"/>
                </a:cubicBezTo>
                <a:cubicBezTo>
                  <a:pt x="4555223" y="1397720"/>
                  <a:pt x="4525649" y="1458019"/>
                  <a:pt x="4546205" y="1742745"/>
                </a:cubicBezTo>
                <a:cubicBezTo>
                  <a:pt x="4566761" y="2027471"/>
                  <a:pt x="4536822" y="2296886"/>
                  <a:pt x="4546205" y="2454571"/>
                </a:cubicBezTo>
                <a:cubicBezTo>
                  <a:pt x="4271363" y="2461768"/>
                  <a:pt x="4265334" y="2449741"/>
                  <a:pt x="3987671" y="2454571"/>
                </a:cubicBezTo>
                <a:cubicBezTo>
                  <a:pt x="3710008" y="2459401"/>
                  <a:pt x="3544033" y="2475673"/>
                  <a:pt x="3292751" y="2454571"/>
                </a:cubicBezTo>
                <a:cubicBezTo>
                  <a:pt x="3041469" y="2433469"/>
                  <a:pt x="2870658" y="2461464"/>
                  <a:pt x="2597831" y="2454571"/>
                </a:cubicBezTo>
                <a:cubicBezTo>
                  <a:pt x="2325004" y="2447678"/>
                  <a:pt x="2124584" y="2487032"/>
                  <a:pt x="1902912" y="2454571"/>
                </a:cubicBezTo>
                <a:cubicBezTo>
                  <a:pt x="1681240" y="2422110"/>
                  <a:pt x="1534139" y="2439609"/>
                  <a:pt x="1298916" y="2454571"/>
                </a:cubicBezTo>
                <a:cubicBezTo>
                  <a:pt x="1063693" y="2469533"/>
                  <a:pt x="793917" y="2483097"/>
                  <a:pt x="558534" y="2454571"/>
                </a:cubicBezTo>
                <a:cubicBezTo>
                  <a:pt x="323151" y="2426045"/>
                  <a:pt x="160441" y="2479815"/>
                  <a:pt x="0" y="2454571"/>
                </a:cubicBezTo>
                <a:cubicBezTo>
                  <a:pt x="19072" y="2192528"/>
                  <a:pt x="-6352" y="2073546"/>
                  <a:pt x="0" y="1914565"/>
                </a:cubicBezTo>
                <a:cubicBezTo>
                  <a:pt x="6352" y="1755584"/>
                  <a:pt x="11788" y="1506989"/>
                  <a:pt x="0" y="1276377"/>
                </a:cubicBezTo>
                <a:cubicBezTo>
                  <a:pt x="-11788" y="1045765"/>
                  <a:pt x="-22324" y="917655"/>
                  <a:pt x="0" y="736371"/>
                </a:cubicBezTo>
                <a:cubicBezTo>
                  <a:pt x="22324" y="555087"/>
                  <a:pt x="-21050" y="323141"/>
                  <a:pt x="0" y="0"/>
                </a:cubicBezTo>
                <a:close/>
              </a:path>
              <a:path w="4546205" h="2454571" stroke="0" extrusionOk="0">
                <a:moveTo>
                  <a:pt x="0" y="0"/>
                </a:moveTo>
                <a:cubicBezTo>
                  <a:pt x="200251" y="64"/>
                  <a:pt x="574534" y="-773"/>
                  <a:pt x="740382" y="0"/>
                </a:cubicBezTo>
                <a:cubicBezTo>
                  <a:pt x="906230" y="773"/>
                  <a:pt x="1133521" y="-1346"/>
                  <a:pt x="1344378" y="0"/>
                </a:cubicBezTo>
                <a:cubicBezTo>
                  <a:pt x="1555235" y="1346"/>
                  <a:pt x="1760936" y="3539"/>
                  <a:pt x="2084760" y="0"/>
                </a:cubicBezTo>
                <a:cubicBezTo>
                  <a:pt x="2408584" y="-3539"/>
                  <a:pt x="2548100" y="20894"/>
                  <a:pt x="2825142" y="0"/>
                </a:cubicBezTo>
                <a:cubicBezTo>
                  <a:pt x="3102184" y="-20894"/>
                  <a:pt x="3376343" y="-19463"/>
                  <a:pt x="3520062" y="0"/>
                </a:cubicBezTo>
                <a:cubicBezTo>
                  <a:pt x="3663781" y="19463"/>
                  <a:pt x="4137749" y="-1007"/>
                  <a:pt x="4546205" y="0"/>
                </a:cubicBezTo>
                <a:cubicBezTo>
                  <a:pt x="4541286" y="222265"/>
                  <a:pt x="4522958" y="298291"/>
                  <a:pt x="4546205" y="564551"/>
                </a:cubicBezTo>
                <a:cubicBezTo>
                  <a:pt x="4569452" y="830811"/>
                  <a:pt x="4530050" y="834766"/>
                  <a:pt x="4546205" y="1104557"/>
                </a:cubicBezTo>
                <a:cubicBezTo>
                  <a:pt x="4562360" y="1374348"/>
                  <a:pt x="4531376" y="1551254"/>
                  <a:pt x="4546205" y="1718200"/>
                </a:cubicBezTo>
                <a:cubicBezTo>
                  <a:pt x="4561034" y="1885146"/>
                  <a:pt x="4576983" y="2169264"/>
                  <a:pt x="4546205" y="2454571"/>
                </a:cubicBezTo>
                <a:cubicBezTo>
                  <a:pt x="4270505" y="2434916"/>
                  <a:pt x="3973205" y="2473419"/>
                  <a:pt x="3805823" y="2454571"/>
                </a:cubicBezTo>
                <a:cubicBezTo>
                  <a:pt x="3638441" y="2435723"/>
                  <a:pt x="3524321" y="2431624"/>
                  <a:pt x="3292751" y="2454571"/>
                </a:cubicBezTo>
                <a:cubicBezTo>
                  <a:pt x="3061181" y="2477518"/>
                  <a:pt x="2943744" y="2459901"/>
                  <a:pt x="2779680" y="2454571"/>
                </a:cubicBezTo>
                <a:cubicBezTo>
                  <a:pt x="2615616" y="2449241"/>
                  <a:pt x="2305764" y="2443104"/>
                  <a:pt x="2130222" y="2454571"/>
                </a:cubicBezTo>
                <a:cubicBezTo>
                  <a:pt x="1954680" y="2466038"/>
                  <a:pt x="1685553" y="2455334"/>
                  <a:pt x="1526226" y="2454571"/>
                </a:cubicBezTo>
                <a:cubicBezTo>
                  <a:pt x="1366899" y="2453808"/>
                  <a:pt x="1009854" y="2428334"/>
                  <a:pt x="876768" y="2454571"/>
                </a:cubicBezTo>
                <a:cubicBezTo>
                  <a:pt x="743682" y="2480808"/>
                  <a:pt x="231517" y="2485160"/>
                  <a:pt x="0" y="2454571"/>
                </a:cubicBezTo>
                <a:cubicBezTo>
                  <a:pt x="-23161" y="2302937"/>
                  <a:pt x="17832" y="2104946"/>
                  <a:pt x="0" y="1840928"/>
                </a:cubicBezTo>
                <a:cubicBezTo>
                  <a:pt x="-17832" y="1576910"/>
                  <a:pt x="13084" y="1544519"/>
                  <a:pt x="0" y="1276377"/>
                </a:cubicBezTo>
                <a:cubicBezTo>
                  <a:pt x="-13084" y="1008235"/>
                  <a:pt x="23137" y="841942"/>
                  <a:pt x="0" y="613643"/>
                </a:cubicBezTo>
                <a:cubicBezTo>
                  <a:pt x="-23137" y="385344"/>
                  <a:pt x="9796" y="194210"/>
                  <a:pt x="0" y="0"/>
                </a:cubicBezTo>
                <a:close/>
              </a:path>
            </a:pathLst>
          </a:custGeom>
          <a:solidFill>
            <a:srgbClr val="EBDDF4"/>
          </a:solidFill>
          <a:ln w="19050" cap="sq">
            <a:solidFill>
              <a:srgbClr val="432673"/>
            </a:solidFill>
            <a:extLst>
              <a:ext uri="{C807C97D-BFC1-408E-A445-0C87EB9F89A2}">
                <ask:lineSketchStyleProps xmlns:ask="http://schemas.microsoft.com/office/drawing/2018/sketchyshapes" sd="809461488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txBody>
          <a:bodyPr vert="horz" lIns="180000" tIns="180000" rIns="180000" bIns="180000" rtlCol="0">
            <a:normAutofit/>
          </a:bodyPr>
          <a:lstStyle>
            <a:lvl1pPr marL="228600" indent="-22860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dirty="0"/>
              <a:t>Socket outlets are wired in parallel. </a:t>
            </a:r>
          </a:p>
          <a:p>
            <a:pPr marL="0" indent="0">
              <a:buNone/>
            </a:pPr>
            <a:r>
              <a:rPr lang="en-GB" dirty="0"/>
              <a:t>If you plug a drill into Socket A, it does not affect the voltage at Socket B.</a:t>
            </a:r>
          </a:p>
        </p:txBody>
      </p:sp>
      <p:sp>
        <p:nvSpPr>
          <p:cNvPr id="106" name="TextBox 105">
            <a:extLst>
              <a:ext uri="{FF2B5EF4-FFF2-40B4-BE49-F238E27FC236}">
                <a16:creationId xmlns:a16="http://schemas.microsoft.com/office/drawing/2014/main" id="{A8D7042F-C165-1E60-D7C8-AF3D55AFB28E}"/>
              </a:ext>
            </a:extLst>
          </p:cNvPr>
          <p:cNvSpPr txBox="1"/>
          <p:nvPr/>
        </p:nvSpPr>
        <p:spPr>
          <a:xfrm>
            <a:off x="6729446" y="1722051"/>
            <a:ext cx="37061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i="1" dirty="0">
                <a:latin typeface="Cambria Math" panose="02040503050406030204" pitchFamily="18" charset="0"/>
                <a:ea typeface="Cambria Math" panose="02040503050406030204" pitchFamily="18" charset="0"/>
              </a:rPr>
              <a:t>V</a:t>
            </a:r>
          </a:p>
        </p:txBody>
      </p:sp>
      <p:sp>
        <p:nvSpPr>
          <p:cNvPr id="107" name="TextBox 106">
            <a:extLst>
              <a:ext uri="{FF2B5EF4-FFF2-40B4-BE49-F238E27FC236}">
                <a16:creationId xmlns:a16="http://schemas.microsoft.com/office/drawing/2014/main" id="{BE7C6FA9-281F-44A0-18AD-F84CF71064AD}"/>
              </a:ext>
            </a:extLst>
          </p:cNvPr>
          <p:cNvSpPr txBox="1"/>
          <p:nvPr/>
        </p:nvSpPr>
        <p:spPr>
          <a:xfrm>
            <a:off x="9258617" y="2000839"/>
            <a:ext cx="48442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i="1" dirty="0">
                <a:latin typeface="Cambria Math" panose="02040503050406030204" pitchFamily="18" charset="0"/>
                <a:ea typeface="Cambria Math" panose="02040503050406030204" pitchFamily="18" charset="0"/>
              </a:rPr>
              <a:t>V</a:t>
            </a:r>
            <a:r>
              <a:rPr lang="en-US" sz="2400" baseline="-25000" dirty="0">
                <a:latin typeface="Cambria Math" panose="02040503050406030204" pitchFamily="18" charset="0"/>
                <a:ea typeface="Cambria Math" panose="02040503050406030204" pitchFamily="18" charset="0"/>
              </a:rPr>
              <a:t>1</a:t>
            </a:r>
            <a:endParaRPr lang="en-US" sz="24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108" name="TextBox 107">
            <a:extLst>
              <a:ext uri="{FF2B5EF4-FFF2-40B4-BE49-F238E27FC236}">
                <a16:creationId xmlns:a16="http://schemas.microsoft.com/office/drawing/2014/main" id="{F093CD7B-AE90-1787-B1A0-5FC399C1B79A}"/>
              </a:ext>
            </a:extLst>
          </p:cNvPr>
          <p:cNvSpPr txBox="1"/>
          <p:nvPr/>
        </p:nvSpPr>
        <p:spPr>
          <a:xfrm>
            <a:off x="10667522" y="2000643"/>
            <a:ext cx="48442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i="1" dirty="0">
                <a:latin typeface="Cambria Math" panose="02040503050406030204" pitchFamily="18" charset="0"/>
                <a:ea typeface="Cambria Math" panose="02040503050406030204" pitchFamily="18" charset="0"/>
              </a:rPr>
              <a:t>V</a:t>
            </a:r>
            <a:r>
              <a:rPr lang="en-US" sz="2400" baseline="-25000" dirty="0">
                <a:latin typeface="Cambria Math" panose="02040503050406030204" pitchFamily="18" charset="0"/>
                <a:ea typeface="Cambria Math" panose="02040503050406030204" pitchFamily="18" charset="0"/>
              </a:rPr>
              <a:t>2</a:t>
            </a:r>
            <a:endParaRPr lang="en-US" sz="24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110" name="TextBox 109">
            <a:extLst>
              <a:ext uri="{FF2B5EF4-FFF2-40B4-BE49-F238E27FC236}">
                <a16:creationId xmlns:a16="http://schemas.microsoft.com/office/drawing/2014/main" id="{D1341717-C0E3-8F9B-9AEA-6F3AA32266B9}"/>
              </a:ext>
            </a:extLst>
          </p:cNvPr>
          <p:cNvSpPr txBox="1"/>
          <p:nvPr/>
        </p:nvSpPr>
        <p:spPr>
          <a:xfrm>
            <a:off x="8023540" y="544150"/>
            <a:ext cx="28405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i="1" dirty="0">
                <a:latin typeface="Cambria Math" panose="02040503050406030204" pitchFamily="18" charset="0"/>
                <a:ea typeface="Cambria Math" panose="02040503050406030204" pitchFamily="18" charset="0"/>
              </a:rPr>
              <a:t>I</a:t>
            </a:r>
          </a:p>
        </p:txBody>
      </p:sp>
      <p:sp>
        <p:nvSpPr>
          <p:cNvPr id="111" name="TextBox 110">
            <a:extLst>
              <a:ext uri="{FF2B5EF4-FFF2-40B4-BE49-F238E27FC236}">
                <a16:creationId xmlns:a16="http://schemas.microsoft.com/office/drawing/2014/main" id="{6EB90663-702F-1561-35C1-3DC6D3552D9B}"/>
              </a:ext>
            </a:extLst>
          </p:cNvPr>
          <p:cNvSpPr txBox="1"/>
          <p:nvPr/>
        </p:nvSpPr>
        <p:spPr>
          <a:xfrm>
            <a:off x="8447849" y="1659010"/>
            <a:ext cx="39786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i="1" dirty="0">
                <a:latin typeface="Cambria Math" panose="02040503050406030204" pitchFamily="18" charset="0"/>
                <a:ea typeface="Cambria Math" panose="02040503050406030204" pitchFamily="18" charset="0"/>
              </a:rPr>
              <a:t>I</a:t>
            </a:r>
            <a:r>
              <a:rPr lang="en-US" sz="2400" baseline="-25000" dirty="0">
                <a:latin typeface="Cambria Math" panose="02040503050406030204" pitchFamily="18" charset="0"/>
                <a:ea typeface="Cambria Math" panose="02040503050406030204" pitchFamily="18" charset="0"/>
              </a:rPr>
              <a:t>1</a:t>
            </a:r>
            <a:endParaRPr lang="en-US" sz="24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112" name="TextBox 111">
            <a:extLst>
              <a:ext uri="{FF2B5EF4-FFF2-40B4-BE49-F238E27FC236}">
                <a16:creationId xmlns:a16="http://schemas.microsoft.com/office/drawing/2014/main" id="{965BB299-987D-3BBC-0445-1EEE58E1A27A}"/>
              </a:ext>
            </a:extLst>
          </p:cNvPr>
          <p:cNvSpPr txBox="1"/>
          <p:nvPr/>
        </p:nvSpPr>
        <p:spPr>
          <a:xfrm>
            <a:off x="9908665" y="1684344"/>
            <a:ext cx="39786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i="1" dirty="0">
                <a:latin typeface="Cambria Math" panose="02040503050406030204" pitchFamily="18" charset="0"/>
                <a:ea typeface="Cambria Math" panose="02040503050406030204" pitchFamily="18" charset="0"/>
              </a:rPr>
              <a:t>I</a:t>
            </a:r>
            <a:r>
              <a:rPr lang="en-US" sz="2400" baseline="-25000" dirty="0">
                <a:latin typeface="Cambria Math" panose="02040503050406030204" pitchFamily="18" charset="0"/>
                <a:ea typeface="Cambria Math" panose="02040503050406030204" pitchFamily="18" charset="0"/>
              </a:rPr>
              <a:t>2</a:t>
            </a:r>
            <a:endParaRPr lang="en-US" sz="24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cxnSp>
        <p:nvCxnSpPr>
          <p:cNvPr id="114" name="Straight Arrow Connector 113">
            <a:extLst>
              <a:ext uri="{FF2B5EF4-FFF2-40B4-BE49-F238E27FC236}">
                <a16:creationId xmlns:a16="http://schemas.microsoft.com/office/drawing/2014/main" id="{F84160FC-F9D5-938C-5CE7-0C84722DB2F8}"/>
              </a:ext>
            </a:extLst>
          </p:cNvPr>
          <p:cNvCxnSpPr>
            <a:cxnSpLocks/>
          </p:cNvCxnSpPr>
          <p:nvPr/>
        </p:nvCxnSpPr>
        <p:spPr>
          <a:xfrm>
            <a:off x="8447849" y="812800"/>
            <a:ext cx="416498" cy="0"/>
          </a:xfrm>
          <a:prstGeom prst="straightConnector1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Straight Arrow Connector 115">
            <a:extLst>
              <a:ext uri="{FF2B5EF4-FFF2-40B4-BE49-F238E27FC236}">
                <a16:creationId xmlns:a16="http://schemas.microsoft.com/office/drawing/2014/main" id="{E822C464-6C6B-F611-2FC8-6043D09FC3DC}"/>
              </a:ext>
            </a:extLst>
          </p:cNvPr>
          <p:cNvCxnSpPr>
            <a:cxnSpLocks/>
          </p:cNvCxnSpPr>
          <p:nvPr/>
        </p:nvCxnSpPr>
        <p:spPr>
          <a:xfrm>
            <a:off x="8646782" y="2146009"/>
            <a:ext cx="0" cy="380274"/>
          </a:xfrm>
          <a:prstGeom prst="straightConnector1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Arrow Connector 117">
            <a:extLst>
              <a:ext uri="{FF2B5EF4-FFF2-40B4-BE49-F238E27FC236}">
                <a16:creationId xmlns:a16="http://schemas.microsoft.com/office/drawing/2014/main" id="{46EA018A-4CE3-9293-DB87-63779FEC007A}"/>
              </a:ext>
            </a:extLst>
          </p:cNvPr>
          <p:cNvCxnSpPr>
            <a:cxnSpLocks/>
          </p:cNvCxnSpPr>
          <p:nvPr/>
        </p:nvCxnSpPr>
        <p:spPr>
          <a:xfrm>
            <a:off x="10092980" y="2120771"/>
            <a:ext cx="0" cy="380274"/>
          </a:xfrm>
          <a:prstGeom prst="straightConnector1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9" name="TextBox 118">
            <a:extLst>
              <a:ext uri="{FF2B5EF4-FFF2-40B4-BE49-F238E27FC236}">
                <a16:creationId xmlns:a16="http://schemas.microsoft.com/office/drawing/2014/main" id="{E4D115EE-6509-C2A7-2D60-07487E1CABF0}"/>
              </a:ext>
            </a:extLst>
          </p:cNvPr>
          <p:cNvSpPr txBox="1"/>
          <p:nvPr/>
        </p:nvSpPr>
        <p:spPr>
          <a:xfrm>
            <a:off x="9258617" y="1530050"/>
            <a:ext cx="4892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i="1" dirty="0">
                <a:latin typeface="Cambria Math" panose="02040503050406030204" pitchFamily="18" charset="0"/>
                <a:ea typeface="Cambria Math" panose="02040503050406030204" pitchFamily="18" charset="0"/>
              </a:rPr>
              <a:t>R</a:t>
            </a:r>
            <a:r>
              <a:rPr lang="en-US" sz="2400" baseline="-25000" dirty="0">
                <a:latin typeface="Cambria Math" panose="02040503050406030204" pitchFamily="18" charset="0"/>
                <a:ea typeface="Cambria Math" panose="02040503050406030204" pitchFamily="18" charset="0"/>
              </a:rPr>
              <a:t>1</a:t>
            </a:r>
            <a:endParaRPr lang="en-US" sz="24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120" name="TextBox 119">
            <a:extLst>
              <a:ext uri="{FF2B5EF4-FFF2-40B4-BE49-F238E27FC236}">
                <a16:creationId xmlns:a16="http://schemas.microsoft.com/office/drawing/2014/main" id="{C2177A08-25FA-4609-B131-1F7E07C8FA95}"/>
              </a:ext>
            </a:extLst>
          </p:cNvPr>
          <p:cNvSpPr txBox="1"/>
          <p:nvPr/>
        </p:nvSpPr>
        <p:spPr>
          <a:xfrm>
            <a:off x="10662714" y="1517692"/>
            <a:ext cx="4892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i="1" dirty="0">
                <a:latin typeface="Cambria Math" panose="02040503050406030204" pitchFamily="18" charset="0"/>
                <a:ea typeface="Cambria Math" panose="02040503050406030204" pitchFamily="18" charset="0"/>
              </a:rPr>
              <a:t>R</a:t>
            </a:r>
            <a:r>
              <a:rPr lang="en-US" sz="2400" baseline="-25000" dirty="0">
                <a:latin typeface="Cambria Math" panose="02040503050406030204" pitchFamily="18" charset="0"/>
                <a:ea typeface="Cambria Math" panose="02040503050406030204" pitchFamily="18" charset="0"/>
              </a:rPr>
              <a:t>2</a:t>
            </a:r>
            <a:endParaRPr lang="en-US" sz="24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2" name="Text Placeholder 5">
            <a:extLst>
              <a:ext uri="{FF2B5EF4-FFF2-40B4-BE49-F238E27FC236}">
                <a16:creationId xmlns:a16="http://schemas.microsoft.com/office/drawing/2014/main" id="{4964E678-09C2-20BE-F813-C673632B3DA5}"/>
              </a:ext>
            </a:extLst>
          </p:cNvPr>
          <p:cNvSpPr txBox="1">
            <a:spLocks/>
          </p:cNvSpPr>
          <p:nvPr/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ED7D31"/>
          </a:solidFill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Series and parallel circuits</a:t>
            </a: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01CBAD53-B9E5-CB14-9405-595F25C3EE16}"/>
              </a:ext>
            </a:extLst>
          </p:cNvPr>
          <p:cNvGrpSpPr/>
          <p:nvPr/>
        </p:nvGrpSpPr>
        <p:grpSpPr>
          <a:xfrm>
            <a:off x="7290073" y="1079498"/>
            <a:ext cx="3345266" cy="1783472"/>
            <a:chOff x="7290073" y="1079498"/>
            <a:chExt cx="3345266" cy="1783472"/>
          </a:xfrm>
        </p:grpSpPr>
        <p:grpSp>
          <p:nvGrpSpPr>
            <p:cNvPr id="70" name="Group 69" descr="Diagram of a parallel circuit, with two separate loops. There is one battery for the circuit, next to which is the label 'V'.  There are two resistors - one on each loop. Next to the resistor on the first loop are the following labels - I1, R1, V1. Next to resistor on the second loop are I2, R2, V2.">
              <a:extLst>
                <a:ext uri="{FF2B5EF4-FFF2-40B4-BE49-F238E27FC236}">
                  <a16:creationId xmlns:a16="http://schemas.microsoft.com/office/drawing/2014/main" id="{36ED9112-0EEE-D3AB-6526-645436A2800C}"/>
                </a:ext>
              </a:extLst>
            </p:cNvPr>
            <p:cNvGrpSpPr/>
            <p:nvPr/>
          </p:nvGrpSpPr>
          <p:grpSpPr>
            <a:xfrm>
              <a:off x="7290073" y="1079498"/>
              <a:ext cx="3183727" cy="1783472"/>
              <a:chOff x="7643825" y="3866444"/>
              <a:chExt cx="2260188" cy="1266121"/>
            </a:xfrm>
          </p:grpSpPr>
          <p:grpSp>
            <p:nvGrpSpPr>
              <p:cNvPr id="71" name="Group 70">
                <a:extLst>
                  <a:ext uri="{FF2B5EF4-FFF2-40B4-BE49-F238E27FC236}">
                    <a16:creationId xmlns:a16="http://schemas.microsoft.com/office/drawing/2014/main" id="{74CA9FBF-1B38-8514-D423-A656B7F65F77}"/>
                  </a:ext>
                </a:extLst>
              </p:cNvPr>
              <p:cNvGrpSpPr/>
              <p:nvPr/>
            </p:nvGrpSpPr>
            <p:grpSpPr>
              <a:xfrm>
                <a:off x="7643825" y="3866444"/>
                <a:ext cx="2260188" cy="1266121"/>
                <a:chOff x="7345619" y="2939344"/>
                <a:chExt cx="2260188" cy="1266121"/>
              </a:xfrm>
            </p:grpSpPr>
            <p:cxnSp>
              <p:nvCxnSpPr>
                <p:cNvPr id="73" name="Straight Connector 72">
                  <a:extLst>
                    <a:ext uri="{FF2B5EF4-FFF2-40B4-BE49-F238E27FC236}">
                      <a16:creationId xmlns:a16="http://schemas.microsoft.com/office/drawing/2014/main" id="{5685398A-D871-D767-F8BB-5622427811C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7594531" y="2941502"/>
                  <a:ext cx="1002401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74" name="Group 73">
                  <a:extLst>
                    <a:ext uri="{FF2B5EF4-FFF2-40B4-BE49-F238E27FC236}">
                      <a16:creationId xmlns:a16="http://schemas.microsoft.com/office/drawing/2014/main" id="{3A8BE20E-9D47-910F-8336-0EBC244D26E5}"/>
                    </a:ext>
                  </a:extLst>
                </p:cNvPr>
                <p:cNvGrpSpPr/>
                <p:nvPr/>
              </p:nvGrpSpPr>
              <p:grpSpPr>
                <a:xfrm rot="5400000">
                  <a:off x="7969696" y="3578227"/>
                  <a:ext cx="1254477" cy="0"/>
                  <a:chOff x="6757665" y="2342072"/>
                  <a:chExt cx="1254477" cy="0"/>
                </a:xfrm>
              </p:grpSpPr>
              <p:cxnSp>
                <p:nvCxnSpPr>
                  <p:cNvPr id="97" name="Straight Connector 96">
                    <a:extLst>
                      <a:ext uri="{FF2B5EF4-FFF2-40B4-BE49-F238E27FC236}">
                        <a16:creationId xmlns:a16="http://schemas.microsoft.com/office/drawing/2014/main" id="{44E8BB6B-4784-200B-6E12-802A58B53325}"/>
                      </a:ext>
                    </a:extLst>
                  </p:cNvPr>
                  <p:cNvCxnSpPr/>
                  <p:nvPr/>
                </p:nvCxnSpPr>
                <p:spPr>
                  <a:xfrm>
                    <a:off x="7692965" y="2342072"/>
                    <a:ext cx="319177" cy="0"/>
                  </a:xfrm>
                  <a:prstGeom prst="line">
                    <a:avLst/>
                  </a:prstGeom>
                  <a:ln w="25400" cap="rnd"/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5" name="Straight Connector 104">
                    <a:extLst>
                      <a:ext uri="{FF2B5EF4-FFF2-40B4-BE49-F238E27FC236}">
                        <a16:creationId xmlns:a16="http://schemas.microsoft.com/office/drawing/2014/main" id="{AAEB558F-29C0-03B5-C5A2-39D74812C55B}"/>
                      </a:ext>
                    </a:extLst>
                  </p:cNvPr>
                  <p:cNvCxnSpPr/>
                  <p:nvPr/>
                </p:nvCxnSpPr>
                <p:spPr>
                  <a:xfrm>
                    <a:off x="6757665" y="2342072"/>
                    <a:ext cx="319177" cy="0"/>
                  </a:xfrm>
                  <a:prstGeom prst="line">
                    <a:avLst/>
                  </a:prstGeom>
                  <a:ln w="25400" cap="rnd"/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75" name="Straight Connector 74">
                  <a:extLst>
                    <a:ext uri="{FF2B5EF4-FFF2-40B4-BE49-F238E27FC236}">
                      <a16:creationId xmlns:a16="http://schemas.microsoft.com/office/drawing/2014/main" id="{6D7C9447-3557-FFAB-F3D4-D7F82B0B13F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7598325" y="4205204"/>
                  <a:ext cx="998607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76" name="Group 75">
                  <a:extLst>
                    <a:ext uri="{FF2B5EF4-FFF2-40B4-BE49-F238E27FC236}">
                      <a16:creationId xmlns:a16="http://schemas.microsoft.com/office/drawing/2014/main" id="{C3017DFE-A0E2-F370-A048-1C523947E7A1}"/>
                    </a:ext>
                  </a:extLst>
                </p:cNvPr>
                <p:cNvGrpSpPr/>
                <p:nvPr/>
              </p:nvGrpSpPr>
              <p:grpSpPr>
                <a:xfrm rot="5400000">
                  <a:off x="7031140" y="3253823"/>
                  <a:ext cx="1263958" cy="635000"/>
                  <a:chOff x="2834368" y="2324100"/>
                  <a:chExt cx="1263958" cy="635000"/>
                </a:xfrm>
              </p:grpSpPr>
              <p:grpSp>
                <p:nvGrpSpPr>
                  <p:cNvPr id="89" name="Group 88">
                    <a:extLst>
                      <a:ext uri="{FF2B5EF4-FFF2-40B4-BE49-F238E27FC236}">
                        <a16:creationId xmlns:a16="http://schemas.microsoft.com/office/drawing/2014/main" id="{B7ED324B-5C21-9AE8-288E-BB300C83F5C8}"/>
                      </a:ext>
                    </a:extLst>
                  </p:cNvPr>
                  <p:cNvGrpSpPr/>
                  <p:nvPr/>
                </p:nvGrpSpPr>
                <p:grpSpPr>
                  <a:xfrm>
                    <a:off x="2834368" y="2438400"/>
                    <a:ext cx="1263958" cy="520700"/>
                    <a:chOff x="2834368" y="2438400"/>
                    <a:chExt cx="1263958" cy="520700"/>
                  </a:xfrm>
                </p:grpSpPr>
                <p:cxnSp>
                  <p:nvCxnSpPr>
                    <p:cNvPr id="92" name="Straight Connector 91">
                      <a:extLst>
                        <a:ext uri="{FF2B5EF4-FFF2-40B4-BE49-F238E27FC236}">
                          <a16:creationId xmlns:a16="http://schemas.microsoft.com/office/drawing/2014/main" id="{2B69100E-C766-66D1-055A-476F8F8EE99E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rot="16200000">
                      <a:off x="3099934" y="2439534"/>
                      <a:ext cx="0" cy="531132"/>
                    </a:xfrm>
                    <a:prstGeom prst="line">
                      <a:avLst/>
                    </a:prstGeom>
                    <a:ln w="25400" cap="rnd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3" name="Straight Connector 92">
                      <a:extLst>
                        <a:ext uri="{FF2B5EF4-FFF2-40B4-BE49-F238E27FC236}">
                          <a16:creationId xmlns:a16="http://schemas.microsoft.com/office/drawing/2014/main" id="{FA788706-E02B-D251-A75C-171717A0BD1D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rot="16200000">
                      <a:off x="3776363" y="2375443"/>
                      <a:ext cx="0" cy="643927"/>
                    </a:xfrm>
                    <a:prstGeom prst="line">
                      <a:avLst/>
                    </a:prstGeom>
                    <a:ln w="25400" cap="rnd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4" name="Straight Connector 93">
                      <a:extLst>
                        <a:ext uri="{FF2B5EF4-FFF2-40B4-BE49-F238E27FC236}">
                          <a16:creationId xmlns:a16="http://schemas.microsoft.com/office/drawing/2014/main" id="{61A59CCB-3BC6-92DB-C671-DB191327310F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3365500" y="2438400"/>
                      <a:ext cx="0" cy="520700"/>
                    </a:xfrm>
                    <a:prstGeom prst="line">
                      <a:avLst/>
                    </a:prstGeom>
                    <a:ln w="25400" cap="rnd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5" name="Straight Connector 94">
                      <a:extLst>
                        <a:ext uri="{FF2B5EF4-FFF2-40B4-BE49-F238E27FC236}">
                          <a16:creationId xmlns:a16="http://schemas.microsoft.com/office/drawing/2014/main" id="{478C58A5-D979-D9BD-2A2E-025F209F8263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3454400" y="2565614"/>
                      <a:ext cx="0" cy="263585"/>
                    </a:xfrm>
                    <a:prstGeom prst="line">
                      <a:avLst/>
                    </a:prstGeom>
                    <a:ln w="25400" cap="rnd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sp>
                <p:nvSpPr>
                  <p:cNvPr id="90" name="TextBox 89">
                    <a:extLst>
                      <a:ext uri="{FF2B5EF4-FFF2-40B4-BE49-F238E27FC236}">
                        <a16:creationId xmlns:a16="http://schemas.microsoft.com/office/drawing/2014/main" id="{19308092-30A8-632B-5ED8-A3A8A06E0918}"/>
                      </a:ext>
                    </a:extLst>
                  </p:cNvPr>
                  <p:cNvSpPr txBox="1"/>
                  <p:nvPr/>
                </p:nvSpPr>
                <p:spPr>
                  <a:xfrm>
                    <a:off x="3092558" y="2324100"/>
                    <a:ext cx="300082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n-US" dirty="0"/>
                      <a:t>+</a:t>
                    </a:r>
                  </a:p>
                </p:txBody>
              </p:sp>
              <p:sp>
                <p:nvSpPr>
                  <p:cNvPr id="91" name="TextBox 90">
                    <a:extLst>
                      <a:ext uri="{FF2B5EF4-FFF2-40B4-BE49-F238E27FC236}">
                        <a16:creationId xmlns:a16="http://schemas.microsoft.com/office/drawing/2014/main" id="{8B12B247-6978-41D7-B723-94B516E06B97}"/>
                      </a:ext>
                    </a:extLst>
                  </p:cNvPr>
                  <p:cNvSpPr txBox="1"/>
                  <p:nvPr/>
                </p:nvSpPr>
                <p:spPr>
                  <a:xfrm>
                    <a:off x="3408485" y="2324100"/>
                    <a:ext cx="300082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n-US" dirty="0"/>
                      <a:t>–</a:t>
                    </a:r>
                  </a:p>
                </p:txBody>
              </p:sp>
            </p:grpSp>
            <p:cxnSp>
              <p:nvCxnSpPr>
                <p:cNvPr id="77" name="Straight Connector 76">
                  <a:extLst>
                    <a:ext uri="{FF2B5EF4-FFF2-40B4-BE49-F238E27FC236}">
                      <a16:creationId xmlns:a16="http://schemas.microsoft.com/office/drawing/2014/main" id="{715DA737-C7AF-5CFE-B5BA-9A6D8D36F97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8592022" y="2939344"/>
                  <a:ext cx="1013783" cy="3794"/>
                </a:xfrm>
                <a:prstGeom prst="line">
                  <a:avLst/>
                </a:prstGeom>
                <a:ln w="25400" cap="rnd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78" name="Group 77">
                  <a:extLst>
                    <a:ext uri="{FF2B5EF4-FFF2-40B4-BE49-F238E27FC236}">
                      <a16:creationId xmlns:a16="http://schemas.microsoft.com/office/drawing/2014/main" id="{D8FBAD32-F124-F31F-2333-80829925EF91}"/>
                    </a:ext>
                  </a:extLst>
                </p:cNvPr>
                <p:cNvGrpSpPr/>
                <p:nvPr/>
              </p:nvGrpSpPr>
              <p:grpSpPr>
                <a:xfrm rot="5400000">
                  <a:off x="8978568" y="3576068"/>
                  <a:ext cx="1254477" cy="0"/>
                  <a:chOff x="6757665" y="2342072"/>
                  <a:chExt cx="1254477" cy="0"/>
                </a:xfrm>
              </p:grpSpPr>
              <p:cxnSp>
                <p:nvCxnSpPr>
                  <p:cNvPr id="80" name="Straight Connector 79">
                    <a:extLst>
                      <a:ext uri="{FF2B5EF4-FFF2-40B4-BE49-F238E27FC236}">
                        <a16:creationId xmlns:a16="http://schemas.microsoft.com/office/drawing/2014/main" id="{FC34753A-20EB-25DC-23E5-DABBB123FF71}"/>
                      </a:ext>
                    </a:extLst>
                  </p:cNvPr>
                  <p:cNvCxnSpPr/>
                  <p:nvPr/>
                </p:nvCxnSpPr>
                <p:spPr>
                  <a:xfrm>
                    <a:off x="7692965" y="2342072"/>
                    <a:ext cx="319177" cy="0"/>
                  </a:xfrm>
                  <a:prstGeom prst="line">
                    <a:avLst/>
                  </a:prstGeom>
                  <a:ln w="25400" cap="rnd"/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8" name="Straight Connector 87">
                    <a:extLst>
                      <a:ext uri="{FF2B5EF4-FFF2-40B4-BE49-F238E27FC236}">
                        <a16:creationId xmlns:a16="http://schemas.microsoft.com/office/drawing/2014/main" id="{CDA60FFD-CB43-8F8F-D1CA-0AC46D52C0E6}"/>
                      </a:ext>
                    </a:extLst>
                  </p:cNvPr>
                  <p:cNvCxnSpPr/>
                  <p:nvPr/>
                </p:nvCxnSpPr>
                <p:spPr>
                  <a:xfrm>
                    <a:off x="6757665" y="2342072"/>
                    <a:ext cx="319177" cy="0"/>
                  </a:xfrm>
                  <a:prstGeom prst="line">
                    <a:avLst/>
                  </a:prstGeom>
                  <a:ln w="25400" cap="rnd"/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</p:grpSp>
          </p:grpSp>
          <p:cxnSp>
            <p:nvCxnSpPr>
              <p:cNvPr id="72" name="Straight Connector 71">
                <a:extLst>
                  <a:ext uri="{FF2B5EF4-FFF2-40B4-BE49-F238E27FC236}">
                    <a16:creationId xmlns:a16="http://schemas.microsoft.com/office/drawing/2014/main" id="{ED869282-EEBE-D710-5B62-4EEF7028307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895138" y="5130403"/>
                <a:ext cx="1008873" cy="0"/>
              </a:xfrm>
              <a:prstGeom prst="line">
                <a:avLst/>
              </a:prstGeom>
              <a:ln w="25400" cap="rnd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E210D79B-AD70-C455-CB08-DE2B2B3E6BCC}"/>
                </a:ext>
              </a:extLst>
            </p:cNvPr>
            <p:cNvGrpSpPr/>
            <p:nvPr/>
          </p:nvGrpSpPr>
          <p:grpSpPr>
            <a:xfrm rot="5400000">
              <a:off x="8457756" y="1908142"/>
              <a:ext cx="1222428" cy="288985"/>
              <a:chOff x="3295686" y="2171587"/>
              <a:chExt cx="1222428" cy="288985"/>
            </a:xfrm>
          </p:grpSpPr>
          <p:grpSp>
            <p:nvGrpSpPr>
              <p:cNvPr id="7" name="Group 6" descr="Circuit diagram symbol for a resistor, shown as a continuous vertical zig-zag line with two horizontal connecting leads">
                <a:extLst>
                  <a:ext uri="{FF2B5EF4-FFF2-40B4-BE49-F238E27FC236}">
                    <a16:creationId xmlns:a16="http://schemas.microsoft.com/office/drawing/2014/main" id="{51FBA23B-6DEB-1B6B-0CA5-2F395463FFBA}"/>
                  </a:ext>
                </a:extLst>
              </p:cNvPr>
              <p:cNvGrpSpPr/>
              <p:nvPr/>
            </p:nvGrpSpPr>
            <p:grpSpPr>
              <a:xfrm>
                <a:off x="3295686" y="2171587"/>
                <a:ext cx="888022" cy="288985"/>
                <a:chOff x="6757666" y="2186795"/>
                <a:chExt cx="888022" cy="288985"/>
              </a:xfrm>
            </p:grpSpPr>
            <p:cxnSp>
              <p:nvCxnSpPr>
                <p:cNvPr id="9" name="Straight Connector 8">
                  <a:extLst>
                    <a:ext uri="{FF2B5EF4-FFF2-40B4-BE49-F238E27FC236}">
                      <a16:creationId xmlns:a16="http://schemas.microsoft.com/office/drawing/2014/main" id="{9725D8B6-D474-2F4A-48EA-2D5F11E545E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7645688" y="2195422"/>
                  <a:ext cx="0" cy="280358"/>
                </a:xfrm>
                <a:prstGeom prst="line">
                  <a:avLst/>
                </a:prstGeom>
                <a:ln w="25400" cap="rnd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10" name="Straight Connector 9">
                  <a:extLst>
                    <a:ext uri="{FF2B5EF4-FFF2-40B4-BE49-F238E27FC236}">
                      <a16:creationId xmlns:a16="http://schemas.microsoft.com/office/drawing/2014/main" id="{C2994F6F-576D-9F77-00D0-6991DF10D12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7076842" y="2475780"/>
                  <a:ext cx="565349" cy="0"/>
                </a:xfrm>
                <a:prstGeom prst="line">
                  <a:avLst/>
                </a:prstGeom>
                <a:ln w="25400" cap="rnd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11" name="Straight Connector 10">
                  <a:extLst>
                    <a:ext uri="{FF2B5EF4-FFF2-40B4-BE49-F238E27FC236}">
                      <a16:creationId xmlns:a16="http://schemas.microsoft.com/office/drawing/2014/main" id="{B476B81F-651E-022F-D842-FDF0DC3A354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7076842" y="2186795"/>
                  <a:ext cx="565349" cy="0"/>
                </a:xfrm>
                <a:prstGeom prst="line">
                  <a:avLst/>
                </a:prstGeom>
                <a:ln w="25400" cap="rnd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12" name="Straight Connector 11">
                  <a:extLst>
                    <a:ext uri="{FF2B5EF4-FFF2-40B4-BE49-F238E27FC236}">
                      <a16:creationId xmlns:a16="http://schemas.microsoft.com/office/drawing/2014/main" id="{BD294F6B-4E56-0DD2-7B25-83EBAC9B711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7076842" y="2191108"/>
                  <a:ext cx="0" cy="284672"/>
                </a:xfrm>
                <a:prstGeom prst="line">
                  <a:avLst/>
                </a:prstGeom>
                <a:ln w="25400" cap="rnd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13" name="Straight Connector 12">
                  <a:extLst>
                    <a:ext uri="{FF2B5EF4-FFF2-40B4-BE49-F238E27FC236}">
                      <a16:creationId xmlns:a16="http://schemas.microsoft.com/office/drawing/2014/main" id="{086AEDCE-24B1-DEB7-594A-75D557487AC1}"/>
                    </a:ext>
                  </a:extLst>
                </p:cNvPr>
                <p:cNvCxnSpPr/>
                <p:nvPr/>
              </p:nvCxnSpPr>
              <p:spPr>
                <a:xfrm>
                  <a:off x="6757666" y="2348422"/>
                  <a:ext cx="319177" cy="0"/>
                </a:xfrm>
                <a:prstGeom prst="line">
                  <a:avLst/>
                </a:prstGeom>
                <a:ln w="25400" cap="rnd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8" name="Straight Connector 7">
                <a:extLst>
                  <a:ext uri="{FF2B5EF4-FFF2-40B4-BE49-F238E27FC236}">
                    <a16:creationId xmlns:a16="http://schemas.microsoft.com/office/drawing/2014/main" id="{51E84A96-824B-D631-B1BF-6F0A5BB4CBE4}"/>
                  </a:ext>
                </a:extLst>
              </p:cNvPr>
              <p:cNvCxnSpPr/>
              <p:nvPr/>
            </p:nvCxnSpPr>
            <p:spPr>
              <a:xfrm>
                <a:off x="4198937" y="2334155"/>
                <a:ext cx="319177" cy="0"/>
              </a:xfrm>
              <a:prstGeom prst="line">
                <a:avLst/>
              </a:prstGeom>
              <a:ln w="25400" cap="rnd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C026C724-CB3F-8109-39E3-2FF77F17E13A}"/>
                </a:ext>
              </a:extLst>
            </p:cNvPr>
            <p:cNvGrpSpPr/>
            <p:nvPr/>
          </p:nvGrpSpPr>
          <p:grpSpPr>
            <a:xfrm rot="5400000">
              <a:off x="9879632" y="1901036"/>
              <a:ext cx="1222429" cy="288985"/>
              <a:chOff x="3295686" y="2171587"/>
              <a:chExt cx="1222429" cy="288985"/>
            </a:xfrm>
          </p:grpSpPr>
          <p:grpSp>
            <p:nvGrpSpPr>
              <p:cNvPr id="16" name="Group 15" descr="Circuit diagram symbol for a resistor, shown as a continuous vertical zig-zag line with two horizontal connecting leads">
                <a:extLst>
                  <a:ext uri="{FF2B5EF4-FFF2-40B4-BE49-F238E27FC236}">
                    <a16:creationId xmlns:a16="http://schemas.microsoft.com/office/drawing/2014/main" id="{15E76A78-3BDB-643A-2ECD-1DAA16DAFC12}"/>
                  </a:ext>
                </a:extLst>
              </p:cNvPr>
              <p:cNvGrpSpPr/>
              <p:nvPr/>
            </p:nvGrpSpPr>
            <p:grpSpPr>
              <a:xfrm>
                <a:off x="3295686" y="2171587"/>
                <a:ext cx="888022" cy="288985"/>
                <a:chOff x="6757666" y="2186795"/>
                <a:chExt cx="888022" cy="288985"/>
              </a:xfrm>
            </p:grpSpPr>
            <p:cxnSp>
              <p:nvCxnSpPr>
                <p:cNvPr id="18" name="Straight Connector 17">
                  <a:extLst>
                    <a:ext uri="{FF2B5EF4-FFF2-40B4-BE49-F238E27FC236}">
                      <a16:creationId xmlns:a16="http://schemas.microsoft.com/office/drawing/2014/main" id="{7AF25B15-B9BB-B6B4-0BC0-301B83D05BF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7645688" y="2195422"/>
                  <a:ext cx="0" cy="280358"/>
                </a:xfrm>
                <a:prstGeom prst="line">
                  <a:avLst/>
                </a:prstGeom>
                <a:ln w="25400" cap="rnd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19" name="Straight Connector 18">
                  <a:extLst>
                    <a:ext uri="{FF2B5EF4-FFF2-40B4-BE49-F238E27FC236}">
                      <a16:creationId xmlns:a16="http://schemas.microsoft.com/office/drawing/2014/main" id="{3C79E1FF-E75E-613B-6CDA-EDC0D082414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7076842" y="2475780"/>
                  <a:ext cx="565349" cy="0"/>
                </a:xfrm>
                <a:prstGeom prst="line">
                  <a:avLst/>
                </a:prstGeom>
                <a:ln w="25400" cap="rnd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20" name="Straight Connector 19">
                  <a:extLst>
                    <a:ext uri="{FF2B5EF4-FFF2-40B4-BE49-F238E27FC236}">
                      <a16:creationId xmlns:a16="http://schemas.microsoft.com/office/drawing/2014/main" id="{057F12E1-9538-909E-C6CB-4CDE1DFF3F1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7076842" y="2186795"/>
                  <a:ext cx="565349" cy="0"/>
                </a:xfrm>
                <a:prstGeom prst="line">
                  <a:avLst/>
                </a:prstGeom>
                <a:ln w="25400" cap="rnd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Straight Connector 20">
                  <a:extLst>
                    <a:ext uri="{FF2B5EF4-FFF2-40B4-BE49-F238E27FC236}">
                      <a16:creationId xmlns:a16="http://schemas.microsoft.com/office/drawing/2014/main" id="{15C6C852-6C81-70CC-F1FB-44E835B5BAB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7076842" y="2191108"/>
                  <a:ext cx="0" cy="284672"/>
                </a:xfrm>
                <a:prstGeom prst="line">
                  <a:avLst/>
                </a:prstGeom>
                <a:ln w="25400" cap="rnd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22" name="Straight Connector 21">
                  <a:extLst>
                    <a:ext uri="{FF2B5EF4-FFF2-40B4-BE49-F238E27FC236}">
                      <a16:creationId xmlns:a16="http://schemas.microsoft.com/office/drawing/2014/main" id="{3E79C8B1-F1E2-603A-D4C9-721EB1D66EB1}"/>
                    </a:ext>
                  </a:extLst>
                </p:cNvPr>
                <p:cNvCxnSpPr/>
                <p:nvPr/>
              </p:nvCxnSpPr>
              <p:spPr>
                <a:xfrm>
                  <a:off x="6757666" y="2348422"/>
                  <a:ext cx="319177" cy="0"/>
                </a:xfrm>
                <a:prstGeom prst="line">
                  <a:avLst/>
                </a:prstGeom>
                <a:ln w="25400" cap="rnd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17" name="Straight Connector 16">
                <a:extLst>
                  <a:ext uri="{FF2B5EF4-FFF2-40B4-BE49-F238E27FC236}">
                    <a16:creationId xmlns:a16="http://schemas.microsoft.com/office/drawing/2014/main" id="{DB093209-FB0C-7893-71E1-AABB6CC53D2C}"/>
                  </a:ext>
                </a:extLst>
              </p:cNvPr>
              <p:cNvCxnSpPr/>
              <p:nvPr/>
            </p:nvCxnSpPr>
            <p:spPr>
              <a:xfrm>
                <a:off x="4198938" y="2334155"/>
                <a:ext cx="319177" cy="0"/>
              </a:xfrm>
              <a:prstGeom prst="line">
                <a:avLst/>
              </a:prstGeom>
              <a:ln w="25400" cap="rnd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234446472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9B6BE5E2-90A7-1EA2-B4F0-CD53CA9EEC8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38200" y="6356351"/>
            <a:ext cx="4711700" cy="361950"/>
          </a:xfrm>
        </p:spPr>
        <p:txBody>
          <a:bodyPr/>
          <a:lstStyle/>
          <a:p>
            <a:r>
              <a:rPr lang="en-US" dirty="0"/>
              <a:t>Resource 3: Key mathematical electrical principles</a:t>
            </a:r>
            <a:endParaRPr lang="en-GB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E7C5AC00-A986-DD48-4474-24DE884320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Series circuits</a:t>
            </a:r>
            <a:endParaRPr lang="en-US" dirty="0"/>
          </a:p>
        </p:txBody>
      </p:sp>
      <p:sp>
        <p:nvSpPr>
          <p:cNvPr id="60" name="Content Placeholder 4">
            <a:extLst>
              <a:ext uri="{FF2B5EF4-FFF2-40B4-BE49-F238E27FC236}">
                <a16:creationId xmlns:a16="http://schemas.microsoft.com/office/drawing/2014/main" id="{BCDAAAB5-B51F-F636-09DE-D1462664DA58}"/>
              </a:ext>
            </a:extLst>
          </p:cNvPr>
          <p:cNvSpPr txBox="1">
            <a:spLocks/>
          </p:cNvSpPr>
          <p:nvPr/>
        </p:nvSpPr>
        <p:spPr>
          <a:xfrm>
            <a:off x="838200" y="1345474"/>
            <a:ext cx="5726340" cy="4831489"/>
          </a:xfrm>
          <a:prstGeom prst="rect">
            <a:avLst/>
          </a:prstGeom>
          <a:noFill/>
        </p:spPr>
        <p:txBody>
          <a:bodyPr vert="horz" lIns="180000" tIns="180000" rIns="180000" bIns="180000" rtlCol="0">
            <a:normAutofit/>
          </a:bodyPr>
          <a:lstStyle>
            <a:lvl1pPr marL="228600" indent="-22860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dirty="0"/>
              <a:t>The battery and resistors are wired in </a:t>
            </a:r>
            <a:r>
              <a:rPr lang="en-US" b="1" dirty="0"/>
              <a:t>series</a:t>
            </a:r>
            <a:r>
              <a:rPr lang="en-US" dirty="0"/>
              <a:t>.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dirty="0"/>
              <a:t>The current flows through all of the components: </a:t>
            </a:r>
            <a:r>
              <a:rPr lang="en-US" i="1" dirty="0">
                <a:latin typeface="Cambria Math" panose="02040503050406030204" pitchFamily="18" charset="0"/>
                <a:ea typeface="Cambria Math" panose="02040503050406030204" pitchFamily="18" charset="0"/>
              </a:rPr>
              <a:t>I</a:t>
            </a:r>
            <a:endParaRPr lang="en-US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dirty="0"/>
              <a:t>The voltage from the battery is divided between the resistors: </a:t>
            </a:r>
            <a:r>
              <a:rPr lang="en-US" i="1" dirty="0">
                <a:latin typeface="Cambria Math" panose="02040503050406030204" pitchFamily="18" charset="0"/>
                <a:ea typeface="Cambria Math" panose="02040503050406030204" pitchFamily="18" charset="0"/>
              </a:rPr>
              <a:t>V</a:t>
            </a:r>
            <a:r>
              <a:rPr lang="en-US" i="1" baseline="-25000" dirty="0">
                <a:latin typeface="Cambria Math" panose="02040503050406030204" pitchFamily="18" charset="0"/>
                <a:ea typeface="Cambria Math" panose="02040503050406030204" pitchFamily="18" charset="0"/>
              </a:rPr>
              <a:t>  </a:t>
            </a:r>
            <a:r>
              <a:rPr lang="en-US" dirty="0">
                <a:latin typeface="Cambria Math" panose="02040503050406030204" pitchFamily="18" charset="0"/>
                <a:ea typeface="Cambria Math" panose="02040503050406030204" pitchFamily="18" charset="0"/>
              </a:rPr>
              <a:t>=</a:t>
            </a:r>
            <a:r>
              <a:rPr lang="en-US" i="1" dirty="0">
                <a:latin typeface="Cambria Math" panose="02040503050406030204" pitchFamily="18" charset="0"/>
                <a:ea typeface="Cambria Math" panose="02040503050406030204" pitchFamily="18" charset="0"/>
              </a:rPr>
              <a:t>V</a:t>
            </a:r>
            <a:r>
              <a:rPr lang="en-US" baseline="-25000" dirty="0">
                <a:latin typeface="Cambria Math" panose="02040503050406030204" pitchFamily="18" charset="0"/>
                <a:ea typeface="Cambria Math" panose="02040503050406030204" pitchFamily="18" charset="0"/>
              </a:rPr>
              <a:t>1 </a:t>
            </a:r>
            <a:r>
              <a:rPr lang="en-US" dirty="0">
                <a:latin typeface="Cambria Math" panose="02040503050406030204" pitchFamily="18" charset="0"/>
                <a:ea typeface="Cambria Math" panose="02040503050406030204" pitchFamily="18" charset="0"/>
              </a:rPr>
              <a:t>+</a:t>
            </a:r>
            <a:r>
              <a:rPr lang="en-US" i="1" dirty="0">
                <a:latin typeface="Cambria Math" panose="02040503050406030204" pitchFamily="18" charset="0"/>
                <a:ea typeface="Cambria Math" panose="02040503050406030204" pitchFamily="18" charset="0"/>
              </a:rPr>
              <a:t>V</a:t>
            </a:r>
            <a:r>
              <a:rPr lang="en-US" baseline="-25000" dirty="0">
                <a:latin typeface="Cambria Math" panose="02040503050406030204" pitchFamily="18" charset="0"/>
                <a:ea typeface="Cambria Math" panose="02040503050406030204" pitchFamily="18" charset="0"/>
              </a:rPr>
              <a:t>2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The total resistance is the sum of the individual resistances: </a:t>
            </a:r>
            <a:r>
              <a:rPr lang="en-US" i="1" dirty="0" err="1">
                <a:latin typeface="Cambria Math" panose="02040503050406030204" pitchFamily="18" charset="0"/>
                <a:ea typeface="Cambria Math" panose="02040503050406030204" pitchFamily="18" charset="0"/>
              </a:rPr>
              <a:t>R</a:t>
            </a:r>
            <a:r>
              <a:rPr lang="en-US" baseline="-25000" dirty="0" err="1">
                <a:latin typeface="Cambria Math" panose="02040503050406030204" pitchFamily="18" charset="0"/>
                <a:ea typeface="Cambria Math" panose="02040503050406030204" pitchFamily="18" charset="0"/>
              </a:rPr>
              <a:t>total</a:t>
            </a:r>
            <a:r>
              <a:rPr lang="en-US" baseline="-25000" dirty="0">
                <a:latin typeface="Cambria Math" panose="02040503050406030204" pitchFamily="18" charset="0"/>
                <a:ea typeface="Cambria Math" panose="02040503050406030204" pitchFamily="18" charset="0"/>
              </a:rPr>
              <a:t> </a:t>
            </a:r>
            <a:r>
              <a:rPr lang="en-US" dirty="0">
                <a:latin typeface="Cambria Math" panose="02040503050406030204" pitchFamily="18" charset="0"/>
                <a:ea typeface="Cambria Math" panose="02040503050406030204" pitchFamily="18" charset="0"/>
              </a:rPr>
              <a:t>= </a:t>
            </a:r>
            <a:r>
              <a:rPr lang="en-US" i="1" dirty="0">
                <a:latin typeface="Cambria Math" panose="02040503050406030204" pitchFamily="18" charset="0"/>
                <a:ea typeface="Cambria Math" panose="02040503050406030204" pitchFamily="18" charset="0"/>
              </a:rPr>
              <a:t>R</a:t>
            </a:r>
            <a:r>
              <a:rPr lang="en-US" baseline="-25000" dirty="0">
                <a:latin typeface="Cambria Math" panose="02040503050406030204" pitchFamily="18" charset="0"/>
                <a:ea typeface="Cambria Math" panose="02040503050406030204" pitchFamily="18" charset="0"/>
              </a:rPr>
              <a:t>1 </a:t>
            </a:r>
            <a:r>
              <a:rPr lang="en-US" dirty="0">
                <a:latin typeface="Cambria Math" panose="02040503050406030204" pitchFamily="18" charset="0"/>
                <a:ea typeface="Cambria Math" panose="02040503050406030204" pitchFamily="18" charset="0"/>
              </a:rPr>
              <a:t>+ </a:t>
            </a:r>
            <a:r>
              <a:rPr lang="en-US" i="1" dirty="0">
                <a:latin typeface="Cambria Math" panose="02040503050406030204" pitchFamily="18" charset="0"/>
                <a:ea typeface="Cambria Math" panose="02040503050406030204" pitchFamily="18" charset="0"/>
              </a:rPr>
              <a:t>R</a:t>
            </a:r>
            <a:r>
              <a:rPr lang="en-US" baseline="-25000" dirty="0">
                <a:latin typeface="Cambria Math" panose="02040503050406030204" pitchFamily="18" charset="0"/>
                <a:ea typeface="Cambria Math" panose="02040503050406030204" pitchFamily="18" charset="0"/>
              </a:rPr>
              <a:t>2</a:t>
            </a:r>
            <a:endParaRPr lang="en-US" dirty="0"/>
          </a:p>
        </p:txBody>
      </p:sp>
      <p:sp>
        <p:nvSpPr>
          <p:cNvPr id="61" name="Content Placeholder 3">
            <a:extLst>
              <a:ext uri="{FF2B5EF4-FFF2-40B4-BE49-F238E27FC236}">
                <a16:creationId xmlns:a16="http://schemas.microsoft.com/office/drawing/2014/main" id="{9C1F97E5-6162-8BA9-F473-8CC7A17868F0}"/>
              </a:ext>
            </a:extLst>
          </p:cNvPr>
          <p:cNvSpPr txBox="1">
            <a:spLocks/>
          </p:cNvSpPr>
          <p:nvPr/>
        </p:nvSpPr>
        <p:spPr>
          <a:xfrm>
            <a:off x="7176129" y="3873139"/>
            <a:ext cx="4437411" cy="2210323"/>
          </a:xfrm>
          <a:custGeom>
            <a:avLst/>
            <a:gdLst>
              <a:gd name="csX0" fmla="*/ 0 w 4437411"/>
              <a:gd name="csY0" fmla="*/ 0 h 2210323"/>
              <a:gd name="csX1" fmla="*/ 722664 w 4437411"/>
              <a:gd name="csY1" fmla="*/ 0 h 2210323"/>
              <a:gd name="csX2" fmla="*/ 1445328 w 4437411"/>
              <a:gd name="csY2" fmla="*/ 0 h 2210323"/>
              <a:gd name="csX3" fmla="*/ 1946122 w 4437411"/>
              <a:gd name="csY3" fmla="*/ 0 h 2210323"/>
              <a:gd name="csX4" fmla="*/ 2491289 w 4437411"/>
              <a:gd name="csY4" fmla="*/ 0 h 2210323"/>
              <a:gd name="csX5" fmla="*/ 3080831 w 4437411"/>
              <a:gd name="csY5" fmla="*/ 0 h 2210323"/>
              <a:gd name="csX6" fmla="*/ 3803495 w 4437411"/>
              <a:gd name="csY6" fmla="*/ 0 h 2210323"/>
              <a:gd name="csX7" fmla="*/ 4437411 w 4437411"/>
              <a:gd name="csY7" fmla="*/ 0 h 2210323"/>
              <a:gd name="csX8" fmla="*/ 4437411 w 4437411"/>
              <a:gd name="csY8" fmla="*/ 530478 h 2210323"/>
              <a:gd name="csX9" fmla="*/ 4437411 w 4437411"/>
              <a:gd name="csY9" fmla="*/ 1038852 h 2210323"/>
              <a:gd name="csX10" fmla="*/ 4437411 w 4437411"/>
              <a:gd name="csY10" fmla="*/ 1569329 h 2210323"/>
              <a:gd name="csX11" fmla="*/ 4437411 w 4437411"/>
              <a:gd name="csY11" fmla="*/ 2210323 h 2210323"/>
              <a:gd name="csX12" fmla="*/ 3892243 w 4437411"/>
              <a:gd name="csY12" fmla="*/ 2210323 h 2210323"/>
              <a:gd name="csX13" fmla="*/ 3213953 w 4437411"/>
              <a:gd name="csY13" fmla="*/ 2210323 h 2210323"/>
              <a:gd name="csX14" fmla="*/ 2535663 w 4437411"/>
              <a:gd name="csY14" fmla="*/ 2210323 h 2210323"/>
              <a:gd name="csX15" fmla="*/ 1857373 w 4437411"/>
              <a:gd name="csY15" fmla="*/ 2210323 h 2210323"/>
              <a:gd name="csX16" fmla="*/ 1267832 w 4437411"/>
              <a:gd name="csY16" fmla="*/ 2210323 h 2210323"/>
              <a:gd name="csX17" fmla="*/ 545168 w 4437411"/>
              <a:gd name="csY17" fmla="*/ 2210323 h 2210323"/>
              <a:gd name="csX18" fmla="*/ 0 w 4437411"/>
              <a:gd name="csY18" fmla="*/ 2210323 h 2210323"/>
              <a:gd name="csX19" fmla="*/ 0 w 4437411"/>
              <a:gd name="csY19" fmla="*/ 1724052 h 2210323"/>
              <a:gd name="csX20" fmla="*/ 0 w 4437411"/>
              <a:gd name="csY20" fmla="*/ 1149368 h 2210323"/>
              <a:gd name="csX21" fmla="*/ 0 w 4437411"/>
              <a:gd name="csY21" fmla="*/ 663097 h 2210323"/>
              <a:gd name="csX22" fmla="*/ 0 w 4437411"/>
              <a:gd name="csY22" fmla="*/ 0 h 2210323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</a:cxnLst>
            <a:rect l="l" t="t" r="r" b="b"/>
            <a:pathLst>
              <a:path w="4437411" h="2210323" fill="none" extrusionOk="0">
                <a:moveTo>
                  <a:pt x="0" y="0"/>
                </a:moveTo>
                <a:cubicBezTo>
                  <a:pt x="210467" y="25844"/>
                  <a:pt x="554762" y="22551"/>
                  <a:pt x="722664" y="0"/>
                </a:cubicBezTo>
                <a:cubicBezTo>
                  <a:pt x="890566" y="-22551"/>
                  <a:pt x="1126889" y="-28061"/>
                  <a:pt x="1445328" y="0"/>
                </a:cubicBezTo>
                <a:cubicBezTo>
                  <a:pt x="1763767" y="28061"/>
                  <a:pt x="1741658" y="-24907"/>
                  <a:pt x="1946122" y="0"/>
                </a:cubicBezTo>
                <a:cubicBezTo>
                  <a:pt x="2150586" y="24907"/>
                  <a:pt x="2294452" y="5334"/>
                  <a:pt x="2491289" y="0"/>
                </a:cubicBezTo>
                <a:cubicBezTo>
                  <a:pt x="2688126" y="-5334"/>
                  <a:pt x="2900803" y="-13747"/>
                  <a:pt x="3080831" y="0"/>
                </a:cubicBezTo>
                <a:cubicBezTo>
                  <a:pt x="3260859" y="13747"/>
                  <a:pt x="3444181" y="-19592"/>
                  <a:pt x="3803495" y="0"/>
                </a:cubicBezTo>
                <a:cubicBezTo>
                  <a:pt x="4162809" y="19592"/>
                  <a:pt x="4280382" y="-11525"/>
                  <a:pt x="4437411" y="0"/>
                </a:cubicBezTo>
                <a:cubicBezTo>
                  <a:pt x="4436141" y="225470"/>
                  <a:pt x="4434746" y="414886"/>
                  <a:pt x="4437411" y="530478"/>
                </a:cubicBezTo>
                <a:cubicBezTo>
                  <a:pt x="4440076" y="646070"/>
                  <a:pt x="4452989" y="793869"/>
                  <a:pt x="4437411" y="1038852"/>
                </a:cubicBezTo>
                <a:cubicBezTo>
                  <a:pt x="4421833" y="1283835"/>
                  <a:pt x="4420637" y="1363387"/>
                  <a:pt x="4437411" y="1569329"/>
                </a:cubicBezTo>
                <a:cubicBezTo>
                  <a:pt x="4454185" y="1775271"/>
                  <a:pt x="4413264" y="1910978"/>
                  <a:pt x="4437411" y="2210323"/>
                </a:cubicBezTo>
                <a:cubicBezTo>
                  <a:pt x="4224997" y="2192005"/>
                  <a:pt x="4034258" y="2200896"/>
                  <a:pt x="3892243" y="2210323"/>
                </a:cubicBezTo>
                <a:cubicBezTo>
                  <a:pt x="3750228" y="2219750"/>
                  <a:pt x="3363577" y="2191640"/>
                  <a:pt x="3213953" y="2210323"/>
                </a:cubicBezTo>
                <a:cubicBezTo>
                  <a:pt x="3064329" y="2229007"/>
                  <a:pt x="2672361" y="2191181"/>
                  <a:pt x="2535663" y="2210323"/>
                </a:cubicBezTo>
                <a:cubicBezTo>
                  <a:pt x="2398965" y="2229466"/>
                  <a:pt x="2043623" y="2230574"/>
                  <a:pt x="1857373" y="2210323"/>
                </a:cubicBezTo>
                <a:cubicBezTo>
                  <a:pt x="1671123" y="2190073"/>
                  <a:pt x="1497293" y="2216384"/>
                  <a:pt x="1267832" y="2210323"/>
                </a:cubicBezTo>
                <a:cubicBezTo>
                  <a:pt x="1038371" y="2204262"/>
                  <a:pt x="830380" y="2231021"/>
                  <a:pt x="545168" y="2210323"/>
                </a:cubicBezTo>
                <a:cubicBezTo>
                  <a:pt x="259956" y="2189625"/>
                  <a:pt x="142595" y="2208203"/>
                  <a:pt x="0" y="2210323"/>
                </a:cubicBezTo>
                <a:cubicBezTo>
                  <a:pt x="-22574" y="1989384"/>
                  <a:pt x="-3993" y="1933074"/>
                  <a:pt x="0" y="1724052"/>
                </a:cubicBezTo>
                <a:cubicBezTo>
                  <a:pt x="3993" y="1515030"/>
                  <a:pt x="-27350" y="1280592"/>
                  <a:pt x="0" y="1149368"/>
                </a:cubicBezTo>
                <a:cubicBezTo>
                  <a:pt x="27350" y="1018144"/>
                  <a:pt x="-13562" y="764850"/>
                  <a:pt x="0" y="663097"/>
                </a:cubicBezTo>
                <a:cubicBezTo>
                  <a:pt x="13562" y="561344"/>
                  <a:pt x="-19405" y="221505"/>
                  <a:pt x="0" y="0"/>
                </a:cubicBezTo>
                <a:close/>
              </a:path>
              <a:path w="4437411" h="2210323" stroke="0" extrusionOk="0">
                <a:moveTo>
                  <a:pt x="0" y="0"/>
                </a:moveTo>
                <a:cubicBezTo>
                  <a:pt x="283641" y="1977"/>
                  <a:pt x="564666" y="-5006"/>
                  <a:pt x="722664" y="0"/>
                </a:cubicBezTo>
                <a:cubicBezTo>
                  <a:pt x="880662" y="5006"/>
                  <a:pt x="1038353" y="-3896"/>
                  <a:pt x="1312206" y="0"/>
                </a:cubicBezTo>
                <a:cubicBezTo>
                  <a:pt x="1586059" y="3896"/>
                  <a:pt x="1882457" y="-2925"/>
                  <a:pt x="2034870" y="0"/>
                </a:cubicBezTo>
                <a:cubicBezTo>
                  <a:pt x="2187283" y="2925"/>
                  <a:pt x="2483550" y="-2959"/>
                  <a:pt x="2757534" y="0"/>
                </a:cubicBezTo>
                <a:cubicBezTo>
                  <a:pt x="3031518" y="2959"/>
                  <a:pt x="3240322" y="31991"/>
                  <a:pt x="3435824" y="0"/>
                </a:cubicBezTo>
                <a:cubicBezTo>
                  <a:pt x="3631326" y="-31991"/>
                  <a:pt x="4080718" y="-13087"/>
                  <a:pt x="4437411" y="0"/>
                </a:cubicBezTo>
                <a:cubicBezTo>
                  <a:pt x="4459713" y="210173"/>
                  <a:pt x="4453599" y="299433"/>
                  <a:pt x="4437411" y="508374"/>
                </a:cubicBezTo>
                <a:cubicBezTo>
                  <a:pt x="4421223" y="717315"/>
                  <a:pt x="4446312" y="765852"/>
                  <a:pt x="4437411" y="994645"/>
                </a:cubicBezTo>
                <a:cubicBezTo>
                  <a:pt x="4428510" y="1223438"/>
                  <a:pt x="4439094" y="1311394"/>
                  <a:pt x="4437411" y="1547226"/>
                </a:cubicBezTo>
                <a:cubicBezTo>
                  <a:pt x="4435728" y="1783058"/>
                  <a:pt x="4420401" y="2014680"/>
                  <a:pt x="4437411" y="2210323"/>
                </a:cubicBezTo>
                <a:cubicBezTo>
                  <a:pt x="4135623" y="2197863"/>
                  <a:pt x="3864450" y="2197276"/>
                  <a:pt x="3714747" y="2210323"/>
                </a:cubicBezTo>
                <a:cubicBezTo>
                  <a:pt x="3565044" y="2223370"/>
                  <a:pt x="3405635" y="2214316"/>
                  <a:pt x="3213953" y="2210323"/>
                </a:cubicBezTo>
                <a:cubicBezTo>
                  <a:pt x="3022271" y="2206330"/>
                  <a:pt x="2933798" y="2202634"/>
                  <a:pt x="2713160" y="2210323"/>
                </a:cubicBezTo>
                <a:cubicBezTo>
                  <a:pt x="2492522" y="2218012"/>
                  <a:pt x="2379258" y="2217291"/>
                  <a:pt x="2079244" y="2210323"/>
                </a:cubicBezTo>
                <a:cubicBezTo>
                  <a:pt x="1779230" y="2203355"/>
                  <a:pt x="1669478" y="2225241"/>
                  <a:pt x="1489702" y="2210323"/>
                </a:cubicBezTo>
                <a:cubicBezTo>
                  <a:pt x="1309926" y="2195405"/>
                  <a:pt x="1094985" y="2237063"/>
                  <a:pt x="855786" y="2210323"/>
                </a:cubicBezTo>
                <a:cubicBezTo>
                  <a:pt x="616587" y="2183583"/>
                  <a:pt x="373516" y="2196449"/>
                  <a:pt x="0" y="2210323"/>
                </a:cubicBezTo>
                <a:cubicBezTo>
                  <a:pt x="-17216" y="2035257"/>
                  <a:pt x="-13345" y="1858191"/>
                  <a:pt x="0" y="1657742"/>
                </a:cubicBezTo>
                <a:cubicBezTo>
                  <a:pt x="13345" y="1457293"/>
                  <a:pt x="-22468" y="1347956"/>
                  <a:pt x="0" y="1149368"/>
                </a:cubicBezTo>
                <a:cubicBezTo>
                  <a:pt x="22468" y="950780"/>
                  <a:pt x="-9623" y="774067"/>
                  <a:pt x="0" y="552581"/>
                </a:cubicBezTo>
                <a:cubicBezTo>
                  <a:pt x="9623" y="331095"/>
                  <a:pt x="-912" y="118481"/>
                  <a:pt x="0" y="0"/>
                </a:cubicBezTo>
                <a:close/>
              </a:path>
            </a:pathLst>
          </a:custGeom>
          <a:solidFill>
            <a:srgbClr val="EBDDF4"/>
          </a:solidFill>
          <a:ln w="19050" cap="sq">
            <a:solidFill>
              <a:srgbClr val="432673"/>
            </a:solidFill>
            <a:extLst>
              <a:ext uri="{C807C97D-BFC1-408E-A445-0C87EB9F89A2}">
                <ask:lineSketchStyleProps xmlns:ask="http://schemas.microsoft.com/office/drawing/2018/sketchyshapes" sd="809461488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txBody>
          <a:bodyPr vert="horz" lIns="180000" tIns="180000" rIns="180000" bIns="18000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dirty="0"/>
              <a:t>If one component fails, electricity does not flow.</a:t>
            </a:r>
          </a:p>
          <a:p>
            <a:pPr marL="0" indent="0">
              <a:buNone/>
            </a:pPr>
            <a:r>
              <a:rPr lang="en-GB" dirty="0"/>
              <a:t>This is why we rarely use series for power, but it is useful for safety interlocks.</a:t>
            </a:r>
          </a:p>
        </p:txBody>
      </p:sp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D4037039-4846-A301-F9F4-8117AF7F491F}"/>
              </a:ext>
            </a:extLst>
          </p:cNvPr>
          <p:cNvSpPr txBox="1">
            <a:spLocks/>
          </p:cNvSpPr>
          <p:nvPr/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ED7D31"/>
          </a:solidFill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Series and parallel circuits</a:t>
            </a:r>
          </a:p>
        </p:txBody>
      </p:sp>
      <p:grpSp>
        <p:nvGrpSpPr>
          <p:cNvPr id="68" name="Group 67">
            <a:extLst>
              <a:ext uri="{FF2B5EF4-FFF2-40B4-BE49-F238E27FC236}">
                <a16:creationId xmlns:a16="http://schemas.microsoft.com/office/drawing/2014/main" id="{3E8E0AC1-04F5-6CC4-991B-A0858F0DAA9D}"/>
              </a:ext>
            </a:extLst>
          </p:cNvPr>
          <p:cNvGrpSpPr/>
          <p:nvPr/>
        </p:nvGrpSpPr>
        <p:grpSpPr>
          <a:xfrm>
            <a:off x="7176129" y="963417"/>
            <a:ext cx="4135183" cy="2474115"/>
            <a:chOff x="7218617" y="1168614"/>
            <a:chExt cx="4135183" cy="2474115"/>
          </a:xfrm>
        </p:grpSpPr>
        <p:grpSp>
          <p:nvGrpSpPr>
            <p:cNvPr id="59" name="Group 58" descr="Diagram of a series circuit - one continuous loop which features a battery, and two resistors. Next to the first resistor are the following labels - R1, V1. Next to the second resistor are the following labels - R2, V2. ">
              <a:extLst>
                <a:ext uri="{FF2B5EF4-FFF2-40B4-BE49-F238E27FC236}">
                  <a16:creationId xmlns:a16="http://schemas.microsoft.com/office/drawing/2014/main" id="{4CAE02A4-8289-A81F-E7FF-766D87BDBE09}"/>
                </a:ext>
              </a:extLst>
            </p:cNvPr>
            <p:cNvGrpSpPr/>
            <p:nvPr/>
          </p:nvGrpSpPr>
          <p:grpSpPr>
            <a:xfrm>
              <a:off x="7218617" y="1168614"/>
              <a:ext cx="4135183" cy="2474115"/>
              <a:chOff x="7147399" y="1511514"/>
              <a:chExt cx="4135183" cy="2474115"/>
            </a:xfrm>
          </p:grpSpPr>
          <p:cxnSp>
            <p:nvCxnSpPr>
              <p:cNvPr id="9" name="Straight Connector 8">
                <a:extLst>
                  <a:ext uri="{FF2B5EF4-FFF2-40B4-BE49-F238E27FC236}">
                    <a16:creationId xmlns:a16="http://schemas.microsoft.com/office/drawing/2014/main" id="{3DF71502-3F4D-0850-0057-7BA758C80AB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823131" y="1977493"/>
                <a:ext cx="2819746" cy="13770"/>
              </a:xfrm>
              <a:prstGeom prst="line">
                <a:avLst/>
              </a:prstGeom>
              <a:ln w="25400" cap="rnd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2" name="Group 11">
                <a:extLst>
                  <a:ext uri="{FF2B5EF4-FFF2-40B4-BE49-F238E27FC236}">
                    <a16:creationId xmlns:a16="http://schemas.microsoft.com/office/drawing/2014/main" id="{D8C5F04E-35AC-B82A-BBA1-AFEF79F86FC2}"/>
                  </a:ext>
                </a:extLst>
              </p:cNvPr>
              <p:cNvGrpSpPr/>
              <p:nvPr/>
            </p:nvGrpSpPr>
            <p:grpSpPr>
              <a:xfrm rot="5400000">
                <a:off x="10026281" y="2613216"/>
                <a:ext cx="1233197" cy="5"/>
                <a:chOff x="6778946" y="2342071"/>
                <a:chExt cx="1233197" cy="5"/>
              </a:xfrm>
            </p:grpSpPr>
            <p:cxnSp>
              <p:nvCxnSpPr>
                <p:cNvPr id="26" name="Straight Connector 25">
                  <a:extLst>
                    <a:ext uri="{FF2B5EF4-FFF2-40B4-BE49-F238E27FC236}">
                      <a16:creationId xmlns:a16="http://schemas.microsoft.com/office/drawing/2014/main" id="{8B7F2EE1-6DDB-949F-B09A-8253A8AB5FC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6200000">
                  <a:off x="7842965" y="2172899"/>
                  <a:ext cx="5" cy="338350"/>
                </a:xfrm>
                <a:prstGeom prst="line">
                  <a:avLst/>
                </a:prstGeom>
                <a:ln w="25400" cap="rnd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34" name="Straight Connector 33">
                  <a:extLst>
                    <a:ext uri="{FF2B5EF4-FFF2-40B4-BE49-F238E27FC236}">
                      <a16:creationId xmlns:a16="http://schemas.microsoft.com/office/drawing/2014/main" id="{B757A8F2-7D6A-49AB-E729-0A9AB9D2D2D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6200000">
                  <a:off x="6927892" y="2193126"/>
                  <a:ext cx="4" cy="297895"/>
                </a:xfrm>
                <a:prstGeom prst="line">
                  <a:avLst/>
                </a:prstGeom>
                <a:ln w="25400" cap="rnd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13" name="Straight Connector 12">
                <a:extLst>
                  <a:ext uri="{FF2B5EF4-FFF2-40B4-BE49-F238E27FC236}">
                    <a16:creationId xmlns:a16="http://schemas.microsoft.com/office/drawing/2014/main" id="{74984B42-99E8-71D5-CB54-794DE1A1B8D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823131" y="3229813"/>
                <a:ext cx="864461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4" name="Group 13">
                <a:extLst>
                  <a:ext uri="{FF2B5EF4-FFF2-40B4-BE49-F238E27FC236}">
                    <a16:creationId xmlns:a16="http://schemas.microsoft.com/office/drawing/2014/main" id="{F332F214-E495-B29A-7EC2-AD83797C0D7F}"/>
                  </a:ext>
                </a:extLst>
              </p:cNvPr>
              <p:cNvGrpSpPr/>
              <p:nvPr/>
            </p:nvGrpSpPr>
            <p:grpSpPr>
              <a:xfrm rot="5400000">
                <a:off x="7259740" y="2289814"/>
                <a:ext cx="1263958" cy="635000"/>
                <a:chOff x="2834368" y="2324100"/>
                <a:chExt cx="1263958" cy="635000"/>
              </a:xfrm>
            </p:grpSpPr>
            <p:grpSp>
              <p:nvGrpSpPr>
                <p:cNvPr id="17" name="Group 16">
                  <a:extLst>
                    <a:ext uri="{FF2B5EF4-FFF2-40B4-BE49-F238E27FC236}">
                      <a16:creationId xmlns:a16="http://schemas.microsoft.com/office/drawing/2014/main" id="{80E63D05-56DC-8ACE-009E-A282E04075F3}"/>
                    </a:ext>
                  </a:extLst>
                </p:cNvPr>
                <p:cNvGrpSpPr/>
                <p:nvPr/>
              </p:nvGrpSpPr>
              <p:grpSpPr>
                <a:xfrm>
                  <a:off x="2834368" y="2438400"/>
                  <a:ext cx="1263958" cy="520700"/>
                  <a:chOff x="2834368" y="2438400"/>
                  <a:chExt cx="1263958" cy="520700"/>
                </a:xfrm>
              </p:grpSpPr>
              <p:cxnSp>
                <p:nvCxnSpPr>
                  <p:cNvPr id="21" name="Straight Connector 20">
                    <a:extLst>
                      <a:ext uri="{FF2B5EF4-FFF2-40B4-BE49-F238E27FC236}">
                        <a16:creationId xmlns:a16="http://schemas.microsoft.com/office/drawing/2014/main" id="{35252D6D-E20A-3067-C7D3-7D83715C6D9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16200000">
                    <a:off x="3099934" y="2439534"/>
                    <a:ext cx="0" cy="531132"/>
                  </a:xfrm>
                  <a:prstGeom prst="line">
                    <a:avLst/>
                  </a:prstGeom>
                  <a:ln w="25400" cap="rnd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2" name="Straight Connector 21">
                    <a:extLst>
                      <a:ext uri="{FF2B5EF4-FFF2-40B4-BE49-F238E27FC236}">
                        <a16:creationId xmlns:a16="http://schemas.microsoft.com/office/drawing/2014/main" id="{C315058E-4BE2-F0AC-59B7-F6261CDEE937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16200000">
                    <a:off x="3776363" y="2375443"/>
                    <a:ext cx="0" cy="643927"/>
                  </a:xfrm>
                  <a:prstGeom prst="line">
                    <a:avLst/>
                  </a:prstGeom>
                  <a:ln w="25400" cap="rnd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3" name="Straight Connector 22">
                    <a:extLst>
                      <a:ext uri="{FF2B5EF4-FFF2-40B4-BE49-F238E27FC236}">
                        <a16:creationId xmlns:a16="http://schemas.microsoft.com/office/drawing/2014/main" id="{37D45502-038C-48B1-1762-53C2410F13B4}"/>
                      </a:ext>
                    </a:extLst>
                  </p:cNvPr>
                  <p:cNvCxnSpPr/>
                  <p:nvPr/>
                </p:nvCxnSpPr>
                <p:spPr>
                  <a:xfrm>
                    <a:off x="3365500" y="2438400"/>
                    <a:ext cx="0" cy="520700"/>
                  </a:xfrm>
                  <a:prstGeom prst="line">
                    <a:avLst/>
                  </a:prstGeom>
                  <a:ln w="25400" cap="rnd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4" name="Straight Connector 23">
                    <a:extLst>
                      <a:ext uri="{FF2B5EF4-FFF2-40B4-BE49-F238E27FC236}">
                        <a16:creationId xmlns:a16="http://schemas.microsoft.com/office/drawing/2014/main" id="{2CB68685-5862-57CA-9066-3B91109EF55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454400" y="2565614"/>
                    <a:ext cx="0" cy="263585"/>
                  </a:xfrm>
                  <a:prstGeom prst="line">
                    <a:avLst/>
                  </a:prstGeom>
                  <a:ln w="25400" cap="rnd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18" name="TextBox 17">
                  <a:extLst>
                    <a:ext uri="{FF2B5EF4-FFF2-40B4-BE49-F238E27FC236}">
                      <a16:creationId xmlns:a16="http://schemas.microsoft.com/office/drawing/2014/main" id="{9EBB3BF0-443D-AEE6-90DF-57AF066A31EC}"/>
                    </a:ext>
                  </a:extLst>
                </p:cNvPr>
                <p:cNvSpPr txBox="1"/>
                <p:nvPr/>
              </p:nvSpPr>
              <p:spPr>
                <a:xfrm>
                  <a:off x="3092558" y="2324100"/>
                  <a:ext cx="300082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dirty="0"/>
                    <a:t>+</a:t>
                  </a:r>
                </a:p>
              </p:txBody>
            </p:sp>
            <p:sp>
              <p:nvSpPr>
                <p:cNvPr id="20" name="TextBox 19">
                  <a:extLst>
                    <a:ext uri="{FF2B5EF4-FFF2-40B4-BE49-F238E27FC236}">
                      <a16:creationId xmlns:a16="http://schemas.microsoft.com/office/drawing/2014/main" id="{9F64E91D-34F0-3DBD-A981-0355A7446BFC}"/>
                    </a:ext>
                  </a:extLst>
                </p:cNvPr>
                <p:cNvSpPr txBox="1"/>
                <p:nvPr/>
              </p:nvSpPr>
              <p:spPr>
                <a:xfrm>
                  <a:off x="3408485" y="2324100"/>
                  <a:ext cx="300082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dirty="0"/>
                    <a:t>–</a:t>
                  </a:r>
                </a:p>
              </p:txBody>
            </p:sp>
          </p:grpSp>
          <p:cxnSp>
            <p:nvCxnSpPr>
              <p:cNvPr id="50" name="Straight Connector 49">
                <a:extLst>
                  <a:ext uri="{FF2B5EF4-FFF2-40B4-BE49-F238E27FC236}">
                    <a16:creationId xmlns:a16="http://schemas.microsoft.com/office/drawing/2014/main" id="{404F52AE-7F80-BDE3-900C-F6B30FB9725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778416" y="3229813"/>
                <a:ext cx="864461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1" name="TextBox 50">
                <a:extLst>
                  <a:ext uri="{FF2B5EF4-FFF2-40B4-BE49-F238E27FC236}">
                    <a16:creationId xmlns:a16="http://schemas.microsoft.com/office/drawing/2014/main" id="{EE407E38-6A27-9BA9-5869-78271AA4A30B}"/>
                  </a:ext>
                </a:extLst>
              </p:cNvPr>
              <p:cNvSpPr txBox="1"/>
              <p:nvPr/>
            </p:nvSpPr>
            <p:spPr>
              <a:xfrm>
                <a:off x="7147399" y="2394670"/>
                <a:ext cx="370614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i="1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V</a:t>
                </a:r>
              </a:p>
            </p:txBody>
          </p:sp>
          <p:sp>
            <p:nvSpPr>
              <p:cNvPr id="52" name="TextBox 51">
                <a:extLst>
                  <a:ext uri="{FF2B5EF4-FFF2-40B4-BE49-F238E27FC236}">
                    <a16:creationId xmlns:a16="http://schemas.microsoft.com/office/drawing/2014/main" id="{ACEABDC4-0857-175A-5369-B3AFD6A53041}"/>
                  </a:ext>
                </a:extLst>
              </p:cNvPr>
              <p:cNvSpPr txBox="1"/>
              <p:nvPr/>
            </p:nvSpPr>
            <p:spPr>
              <a:xfrm>
                <a:off x="8889736" y="3523964"/>
                <a:ext cx="484428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i="1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V</a:t>
                </a:r>
                <a:r>
                  <a:rPr lang="en-US" sz="2400" baseline="-250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1</a:t>
                </a:r>
                <a:endParaRPr lang="en-US" sz="2400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  <p:sp>
            <p:nvSpPr>
              <p:cNvPr id="53" name="TextBox 52">
                <a:extLst>
                  <a:ext uri="{FF2B5EF4-FFF2-40B4-BE49-F238E27FC236}">
                    <a16:creationId xmlns:a16="http://schemas.microsoft.com/office/drawing/2014/main" id="{460E55A7-813C-D829-885B-85C287AD171A}"/>
                  </a:ext>
                </a:extLst>
              </p:cNvPr>
              <p:cNvSpPr txBox="1"/>
              <p:nvPr/>
            </p:nvSpPr>
            <p:spPr>
              <a:xfrm>
                <a:off x="10798154" y="2354762"/>
                <a:ext cx="484428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i="1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V</a:t>
                </a:r>
                <a:r>
                  <a:rPr lang="en-US" sz="2400" baseline="-250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2</a:t>
                </a:r>
                <a:endParaRPr lang="en-US" sz="2400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  <p:sp>
            <p:nvSpPr>
              <p:cNvPr id="54" name="TextBox 53">
                <a:extLst>
                  <a:ext uri="{FF2B5EF4-FFF2-40B4-BE49-F238E27FC236}">
                    <a16:creationId xmlns:a16="http://schemas.microsoft.com/office/drawing/2014/main" id="{AEF58640-DE0D-3C79-C52A-2BFD76D17319}"/>
                  </a:ext>
                </a:extLst>
              </p:cNvPr>
              <p:cNvSpPr txBox="1"/>
              <p:nvPr/>
            </p:nvSpPr>
            <p:spPr>
              <a:xfrm>
                <a:off x="8916809" y="2573453"/>
                <a:ext cx="489236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i="1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R</a:t>
                </a:r>
                <a:r>
                  <a:rPr lang="en-US" sz="2400" baseline="-250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1</a:t>
                </a:r>
                <a:endParaRPr lang="en-US" sz="2400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  <p:sp>
            <p:nvSpPr>
              <p:cNvPr id="55" name="TextBox 54">
                <a:extLst>
                  <a:ext uri="{FF2B5EF4-FFF2-40B4-BE49-F238E27FC236}">
                    <a16:creationId xmlns:a16="http://schemas.microsoft.com/office/drawing/2014/main" id="{C6B41B51-ACD1-9718-8211-589AEE3E6925}"/>
                  </a:ext>
                </a:extLst>
              </p:cNvPr>
              <p:cNvSpPr txBox="1"/>
              <p:nvPr/>
            </p:nvSpPr>
            <p:spPr>
              <a:xfrm>
                <a:off x="9966028" y="2394669"/>
                <a:ext cx="489236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i="1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R</a:t>
                </a:r>
                <a:r>
                  <a:rPr lang="en-US" sz="2400" baseline="-250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2</a:t>
                </a:r>
                <a:endParaRPr lang="en-US" sz="2400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  <p:sp>
            <p:nvSpPr>
              <p:cNvPr id="56" name="TextBox 55">
                <a:extLst>
                  <a:ext uri="{FF2B5EF4-FFF2-40B4-BE49-F238E27FC236}">
                    <a16:creationId xmlns:a16="http://schemas.microsoft.com/office/drawing/2014/main" id="{1846ED3C-33C5-0683-F82E-BC2F9DB806D8}"/>
                  </a:ext>
                </a:extLst>
              </p:cNvPr>
              <p:cNvSpPr txBox="1"/>
              <p:nvPr/>
            </p:nvSpPr>
            <p:spPr>
              <a:xfrm>
                <a:off x="8745926" y="1511514"/>
                <a:ext cx="284052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i="1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I</a:t>
                </a:r>
              </a:p>
            </p:txBody>
          </p:sp>
          <p:cxnSp>
            <p:nvCxnSpPr>
              <p:cNvPr id="57" name="Straight Arrow Connector 56">
                <a:extLst>
                  <a:ext uri="{FF2B5EF4-FFF2-40B4-BE49-F238E27FC236}">
                    <a16:creationId xmlns:a16="http://schemas.microsoft.com/office/drawing/2014/main" id="{61A0B681-0E6D-DFD6-7276-7F619090B5A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170235" y="1780164"/>
                <a:ext cx="416498" cy="0"/>
              </a:xfrm>
              <a:prstGeom prst="straightConnector1">
                <a:avLst/>
              </a:prstGeom>
              <a:ln w="2540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935CF40D-01F4-131B-D71F-DE7D944A6B72}"/>
                </a:ext>
              </a:extLst>
            </p:cNvPr>
            <p:cNvGrpSpPr/>
            <p:nvPr/>
          </p:nvGrpSpPr>
          <p:grpSpPr>
            <a:xfrm>
              <a:off x="8688043" y="2726277"/>
              <a:ext cx="1222429" cy="288985"/>
              <a:chOff x="3295685" y="2171587"/>
              <a:chExt cx="1222429" cy="288985"/>
            </a:xfrm>
          </p:grpSpPr>
          <p:grpSp>
            <p:nvGrpSpPr>
              <p:cNvPr id="4" name="Group 3" descr="Circuit diagram symbol for a resistor, shown as a continuous vertical zig-zag line with two horizontal connecting leads">
                <a:extLst>
                  <a:ext uri="{FF2B5EF4-FFF2-40B4-BE49-F238E27FC236}">
                    <a16:creationId xmlns:a16="http://schemas.microsoft.com/office/drawing/2014/main" id="{EFA17ED5-775F-D579-1D6B-8B66C3DDBBFF}"/>
                  </a:ext>
                </a:extLst>
              </p:cNvPr>
              <p:cNvGrpSpPr/>
              <p:nvPr/>
            </p:nvGrpSpPr>
            <p:grpSpPr>
              <a:xfrm>
                <a:off x="3295685" y="2171587"/>
                <a:ext cx="888023" cy="288985"/>
                <a:chOff x="6757665" y="2186795"/>
                <a:chExt cx="888023" cy="288985"/>
              </a:xfrm>
            </p:grpSpPr>
            <p:cxnSp>
              <p:nvCxnSpPr>
                <p:cNvPr id="7" name="Straight Connector 6">
                  <a:extLst>
                    <a:ext uri="{FF2B5EF4-FFF2-40B4-BE49-F238E27FC236}">
                      <a16:creationId xmlns:a16="http://schemas.microsoft.com/office/drawing/2014/main" id="{51134296-5B94-2A59-C2BB-9014C6C2DA6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7645688" y="2195422"/>
                  <a:ext cx="0" cy="280358"/>
                </a:xfrm>
                <a:prstGeom prst="line">
                  <a:avLst/>
                </a:prstGeom>
                <a:ln w="25400" cap="rnd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8" name="Straight Connector 7">
                  <a:extLst>
                    <a:ext uri="{FF2B5EF4-FFF2-40B4-BE49-F238E27FC236}">
                      <a16:creationId xmlns:a16="http://schemas.microsoft.com/office/drawing/2014/main" id="{6B6E5FB4-4943-FC31-56DA-1A7F4167626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7076842" y="2475780"/>
                  <a:ext cx="565349" cy="0"/>
                </a:xfrm>
                <a:prstGeom prst="line">
                  <a:avLst/>
                </a:prstGeom>
                <a:ln w="25400" cap="rnd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10" name="Straight Connector 9">
                  <a:extLst>
                    <a:ext uri="{FF2B5EF4-FFF2-40B4-BE49-F238E27FC236}">
                      <a16:creationId xmlns:a16="http://schemas.microsoft.com/office/drawing/2014/main" id="{6B62F27F-911E-A583-9CC4-303901EDE3D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7076842" y="2186795"/>
                  <a:ext cx="565349" cy="0"/>
                </a:xfrm>
                <a:prstGeom prst="line">
                  <a:avLst/>
                </a:prstGeom>
                <a:ln w="25400" cap="rnd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11" name="Straight Connector 10">
                  <a:extLst>
                    <a:ext uri="{FF2B5EF4-FFF2-40B4-BE49-F238E27FC236}">
                      <a16:creationId xmlns:a16="http://schemas.microsoft.com/office/drawing/2014/main" id="{EA3AE4F5-FBE3-514C-F93D-0904C4EA3BC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7076842" y="2191108"/>
                  <a:ext cx="0" cy="284672"/>
                </a:xfrm>
                <a:prstGeom prst="line">
                  <a:avLst/>
                </a:prstGeom>
                <a:ln w="25400" cap="rnd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16" name="Straight Connector 15">
                  <a:extLst>
                    <a:ext uri="{FF2B5EF4-FFF2-40B4-BE49-F238E27FC236}">
                      <a16:creationId xmlns:a16="http://schemas.microsoft.com/office/drawing/2014/main" id="{14EB268E-CEDA-A909-59AB-21327E3689C0}"/>
                    </a:ext>
                  </a:extLst>
                </p:cNvPr>
                <p:cNvCxnSpPr/>
                <p:nvPr/>
              </p:nvCxnSpPr>
              <p:spPr>
                <a:xfrm>
                  <a:off x="6757665" y="2348424"/>
                  <a:ext cx="319177" cy="0"/>
                </a:xfrm>
                <a:prstGeom prst="line">
                  <a:avLst/>
                </a:prstGeom>
                <a:ln w="25400" cap="rnd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6" name="Straight Connector 5">
                <a:extLst>
                  <a:ext uri="{FF2B5EF4-FFF2-40B4-BE49-F238E27FC236}">
                    <a16:creationId xmlns:a16="http://schemas.microsoft.com/office/drawing/2014/main" id="{ABC04D6A-7DCC-7C3B-5CD2-517BA43D8FC9}"/>
                  </a:ext>
                </a:extLst>
              </p:cNvPr>
              <p:cNvCxnSpPr/>
              <p:nvPr/>
            </p:nvCxnSpPr>
            <p:spPr>
              <a:xfrm>
                <a:off x="4198937" y="2332569"/>
                <a:ext cx="319177" cy="0"/>
              </a:xfrm>
              <a:prstGeom prst="line">
                <a:avLst/>
              </a:prstGeom>
              <a:ln w="25400" cap="rnd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35" name="Group 34" descr="Circuit diagram symbol for a resistor, shown as a continuous vertical zig-zag line with two horizontal connecting leads">
              <a:extLst>
                <a:ext uri="{FF2B5EF4-FFF2-40B4-BE49-F238E27FC236}">
                  <a16:creationId xmlns:a16="http://schemas.microsoft.com/office/drawing/2014/main" id="{08467A71-28C0-F947-0A47-C7E3ED809F07}"/>
                </a:ext>
              </a:extLst>
            </p:cNvPr>
            <p:cNvGrpSpPr/>
            <p:nvPr/>
          </p:nvGrpSpPr>
          <p:grpSpPr>
            <a:xfrm rot="5400000">
              <a:off x="10446365" y="2107416"/>
              <a:ext cx="569920" cy="288985"/>
              <a:chOff x="7076842" y="2186795"/>
              <a:chExt cx="568846" cy="288985"/>
            </a:xfrm>
          </p:grpSpPr>
          <p:cxnSp>
            <p:nvCxnSpPr>
              <p:cNvPr id="37" name="Straight Connector 36">
                <a:extLst>
                  <a:ext uri="{FF2B5EF4-FFF2-40B4-BE49-F238E27FC236}">
                    <a16:creationId xmlns:a16="http://schemas.microsoft.com/office/drawing/2014/main" id="{3C8A05F3-2715-786D-39D6-035B4D4EC40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645688" y="2195422"/>
                <a:ext cx="0" cy="280358"/>
              </a:xfrm>
              <a:prstGeom prst="line">
                <a:avLst/>
              </a:prstGeom>
              <a:ln w="25400" cap="rnd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8" name="Straight Connector 37">
                <a:extLst>
                  <a:ext uri="{FF2B5EF4-FFF2-40B4-BE49-F238E27FC236}">
                    <a16:creationId xmlns:a16="http://schemas.microsoft.com/office/drawing/2014/main" id="{6CE6C44D-B4A3-C01F-536A-EB45FD2A8CF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076842" y="2475780"/>
                <a:ext cx="565349" cy="0"/>
              </a:xfrm>
              <a:prstGeom prst="line">
                <a:avLst/>
              </a:prstGeom>
              <a:ln w="25400" cap="rnd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58" name="Straight Connector 57">
                <a:extLst>
                  <a:ext uri="{FF2B5EF4-FFF2-40B4-BE49-F238E27FC236}">
                    <a16:creationId xmlns:a16="http://schemas.microsoft.com/office/drawing/2014/main" id="{117EB5AD-6C9F-C8FE-C1E1-087615FF0FC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076842" y="2186795"/>
                <a:ext cx="565349" cy="0"/>
              </a:xfrm>
              <a:prstGeom prst="line">
                <a:avLst/>
              </a:prstGeom>
              <a:ln w="25400" cap="rnd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62" name="Straight Connector 61">
                <a:extLst>
                  <a:ext uri="{FF2B5EF4-FFF2-40B4-BE49-F238E27FC236}">
                    <a16:creationId xmlns:a16="http://schemas.microsoft.com/office/drawing/2014/main" id="{7F327D39-A20A-83F6-6EFD-C2BF9F61C0B3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7076842" y="2191108"/>
                <a:ext cx="0" cy="284672"/>
              </a:xfrm>
              <a:prstGeom prst="line">
                <a:avLst/>
              </a:prstGeom>
              <a:ln w="25400" cap="rnd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299786729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F5D358E7-C4A6-3D4A-A6B4-6E71E403BD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GB" dirty="0"/>
              <a:t>Ohm’s Law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1DE12E5A-5724-44AA-EE2A-1CC98536165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446801"/>
            <a:ext cx="6400801" cy="4758055"/>
          </a:xfrm>
        </p:spPr>
        <p:txBody>
          <a:bodyPr>
            <a:normAutofit lnSpcReduction="10000"/>
          </a:bodyPr>
          <a:lstStyle/>
          <a:p>
            <a:pPr marL="0" indent="0">
              <a:lnSpc>
                <a:spcPct val="115000"/>
              </a:lnSpc>
              <a:spcAft>
                <a:spcPts val="600"/>
              </a:spcAft>
              <a:buNone/>
            </a:pPr>
            <a:r>
              <a:rPr lang="en-GB" dirty="0">
                <a:effectLst/>
                <a:ea typeface="Lato" panose="020F0502020204030203" pitchFamily="34" charset="0"/>
              </a:rPr>
              <a:t>An important formula used in electricity principles is </a:t>
            </a:r>
            <a:r>
              <a:rPr lang="en-GB" b="1" dirty="0">
                <a:effectLst/>
                <a:ea typeface="Lato" panose="020F0502020204030203" pitchFamily="34" charset="0"/>
              </a:rPr>
              <a:t>Ohm's Law.</a:t>
            </a:r>
            <a:endParaRPr lang="en-GB" dirty="0">
              <a:effectLst/>
              <a:ea typeface="Lato" panose="020F0502020204030203" pitchFamily="34" charset="0"/>
            </a:endParaRPr>
          </a:p>
          <a:p>
            <a:pPr marL="0" indent="0">
              <a:lnSpc>
                <a:spcPct val="115000"/>
              </a:lnSpc>
              <a:spcAft>
                <a:spcPts val="600"/>
              </a:spcAft>
              <a:buNone/>
            </a:pPr>
            <a:r>
              <a:rPr lang="en-GB" dirty="0">
                <a:effectLst/>
                <a:ea typeface="Lato" panose="020F0502020204030203" pitchFamily="34" charset="0"/>
              </a:rPr>
              <a:t>This formula describes the relationship between </a:t>
            </a:r>
            <a:r>
              <a:rPr lang="en-GB" b="1" dirty="0">
                <a:effectLst/>
                <a:ea typeface="Lato" panose="020F0502020204030203" pitchFamily="34" charset="0"/>
              </a:rPr>
              <a:t>voltage</a:t>
            </a:r>
            <a:r>
              <a:rPr lang="en-GB" dirty="0">
                <a:effectLst/>
                <a:ea typeface="Lato" panose="020F0502020204030203" pitchFamily="34" charset="0"/>
              </a:rPr>
              <a:t>, </a:t>
            </a:r>
            <a:r>
              <a:rPr lang="en-GB" b="1" dirty="0">
                <a:effectLst/>
                <a:ea typeface="Lato" panose="020F0502020204030203" pitchFamily="34" charset="0"/>
              </a:rPr>
              <a:t>current</a:t>
            </a:r>
            <a:r>
              <a:rPr lang="en-GB" dirty="0">
                <a:effectLst/>
                <a:ea typeface="Lato" panose="020F0502020204030203" pitchFamily="34" charset="0"/>
              </a:rPr>
              <a:t> and </a:t>
            </a:r>
            <a:r>
              <a:rPr lang="en-GB" b="1" dirty="0">
                <a:effectLst/>
                <a:ea typeface="Lato" panose="020F0502020204030203" pitchFamily="34" charset="0"/>
              </a:rPr>
              <a:t>resistance</a:t>
            </a:r>
            <a:r>
              <a:rPr lang="en-GB" dirty="0">
                <a:effectLst/>
                <a:ea typeface="Lato" panose="020F0502020204030203" pitchFamily="34" charset="0"/>
              </a:rPr>
              <a:t>.</a:t>
            </a:r>
          </a:p>
          <a:p>
            <a:pPr marL="266700" indent="0">
              <a:lnSpc>
                <a:spcPct val="115000"/>
              </a:lnSpc>
              <a:spcAft>
                <a:spcPts val="600"/>
              </a:spcAft>
              <a:buNone/>
            </a:pPr>
            <a:endParaRPr lang="en-GB" dirty="0">
              <a:effectLst/>
              <a:ea typeface="Lato" panose="020F0502020204030203" pitchFamily="34" charset="0"/>
            </a:endParaRPr>
          </a:p>
          <a:p>
            <a:pPr marL="1249363" indent="88900">
              <a:lnSpc>
                <a:spcPct val="115000"/>
              </a:lnSpc>
              <a:spcAft>
                <a:spcPts val="600"/>
              </a:spcAft>
              <a:buNone/>
            </a:pPr>
            <a:endParaRPr lang="en-GB" dirty="0">
              <a:effectLst/>
              <a:ea typeface="Lato" panose="020F0502020204030203" pitchFamily="34" charset="0"/>
            </a:endParaRPr>
          </a:p>
          <a:p>
            <a:pPr marL="0" indent="0">
              <a:buNone/>
            </a:pPr>
            <a:r>
              <a:rPr lang="en-GB" dirty="0"/>
              <a:t>On site, we use a </a:t>
            </a:r>
            <a:r>
              <a:rPr lang="en-GB" dirty="0" err="1"/>
              <a:t>multimeter</a:t>
            </a:r>
            <a:r>
              <a:rPr lang="en-GB" dirty="0"/>
              <a:t> set to:</a:t>
            </a:r>
          </a:p>
          <a:p>
            <a:r>
              <a:rPr lang="en-GB" b="1" dirty="0"/>
              <a:t>Ω</a:t>
            </a:r>
            <a:r>
              <a:rPr lang="en-GB" dirty="0"/>
              <a:t> to find Resistance (Continuity Check). </a:t>
            </a:r>
          </a:p>
          <a:p>
            <a:r>
              <a:rPr lang="en-GB" b="1" dirty="0"/>
              <a:t>V</a:t>
            </a:r>
            <a:r>
              <a:rPr lang="en-GB" dirty="0"/>
              <a:t> to check if a circuit is Live (Safe Isolation).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US" sz="1200" dirty="0">
              <a:solidFill>
                <a:srgbClr val="898989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 Placeholder 5">
                <a:extLst>
                  <a:ext uri="{FF2B5EF4-FFF2-40B4-BE49-F238E27FC236}">
                    <a16:creationId xmlns:a16="http://schemas.microsoft.com/office/drawing/2014/main" id="{996FEACE-C9BE-AE60-35CF-8D2D83BF35E7}"/>
                  </a:ext>
                </a:extLst>
              </p:cNvPr>
              <p:cNvSpPr>
                <a:spLocks noGrp="1"/>
              </p:cNvSpPr>
              <p:nvPr>
                <p:ph type="body" sz="quarter" idx="10"/>
              </p:nvPr>
            </p:nvSpPr>
            <p:spPr>
              <a:xfrm>
                <a:off x="7920364" y="2803644"/>
                <a:ext cx="3700617" cy="3284134"/>
              </a:xfrm>
            </p:spPr>
            <p:txBody>
              <a:bodyPr>
                <a:normAutofit/>
              </a:bodyPr>
              <a:lstStyle/>
              <a:p>
                <a:pPr marL="355600" indent="-355600"/>
                <a:r>
                  <a:rPr lang="en-GB" dirty="0"/>
                  <a:t>Rearrange Ohm’s Law as:</a:t>
                </a:r>
              </a:p>
              <a:p>
                <a:pPr marL="355600" indent="-355600"/>
                <a:endParaRPr lang="en-GB" dirty="0"/>
              </a:p>
              <a:p>
                <a:pPr marL="355600" indent="-355600"/>
                <a14:m>
                  <m:oMathPara xmlns:m="http://schemas.openxmlformats.org/officeDocument/2006/math">
                    <m:oMath>
                      <m:r>
                        <a:rPr lang="en-GB" sz="2400" i="1" dirty="0">
                          <a:latin typeface="Cambria Math" panose="02040503050406030204" pitchFamily="18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m:t>𝑉</m:t>
                      </m:r>
                      <m:r>
                        <a:rPr lang="en-GB" sz="2400" i="1" dirty="0">
                          <a:latin typeface="Cambria Math" panose="02040503050406030204" pitchFamily="18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m:t>=</m:t>
                      </m:r>
                      <m:r>
                        <a:rPr lang="en-GB" sz="2400" i="1" dirty="0">
                          <a:latin typeface="Cambria Math" panose="02040503050406030204" pitchFamily="18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m:t>𝐼</m:t>
                      </m:r>
                      <m:r>
                        <a:rPr lang="en-GB" sz="2400" i="1" dirty="0">
                          <a:latin typeface="Cambria Math" panose="02040503050406030204" pitchFamily="18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m:t>×</m:t>
                      </m:r>
                      <m:r>
                        <a:rPr lang="en-GB" sz="2400" i="1" dirty="0">
                          <a:latin typeface="Cambria Math" panose="02040503050406030204" pitchFamily="18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m:t>𝑅</m:t>
                      </m:r>
                    </m:oMath>
                  </m:oMathPara>
                </a14:m>
                <a:endParaRPr lang="en-GB" sz="2400" dirty="0">
                  <a:ea typeface="Lato" panose="020F0502020204030203" pitchFamily="34" charset="0"/>
                  <a:cs typeface="Lato" panose="020F0502020204030203" pitchFamily="34" charset="0"/>
                </a:endParaRPr>
              </a:p>
              <a:p>
                <a:pPr marL="355600" indent="-355600"/>
                <a:r>
                  <a:rPr lang="en-GB" sz="200" dirty="0">
                    <a:ea typeface="Lato" panose="020F0502020204030203" pitchFamily="34" charset="0"/>
                    <a:cs typeface="Lato" panose="020F0502020204030203" pitchFamily="34" charset="0"/>
                  </a:rPr>
                  <a:t> </a:t>
                </a:r>
              </a:p>
              <a:p>
                <a:pPr marL="355600" indent="-355600"/>
                <a14:m>
                  <m:oMathPara xmlns:m="http://schemas.openxmlformats.org/officeDocument/2006/math">
                    <m:oMath>
                      <m:r>
                        <a:rPr lang="en-US" sz="2400" b="0" i="1" smtClean="0">
                          <a:latin typeface="Cambria Math" panose="02040503050406030204" pitchFamily="18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m:t>𝐼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m:t>=</m:t>
                      </m:r>
                      <m:f>
                        <m:fPr>
                          <m:ctrlPr>
                            <a:rPr lang="en-US" sz="2400" b="0" i="1" smtClean="0">
                              <a:latin typeface="Cambria Math" panose="02040503050406030204" pitchFamily="18" charset="0"/>
                              <a:ea typeface="Lato" panose="020F0502020204030203" pitchFamily="34" charset="0"/>
                              <a:cs typeface="Lato" panose="020F0502020204030203" pitchFamily="34" charset="0"/>
                            </a:rPr>
                          </m:ctrlPr>
                        </m:fPr>
                        <m:num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Lato" panose="020F0502020204030203" pitchFamily="34" charset="0"/>
                              <a:cs typeface="Lato" panose="020F0502020204030203" pitchFamily="34" charset="0"/>
                            </a:rPr>
                            <m:t>𝑉</m:t>
                          </m:r>
                        </m:num>
                        <m:den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Lato" panose="020F0502020204030203" pitchFamily="34" charset="0"/>
                              <a:cs typeface="Lato" panose="020F0502020204030203" pitchFamily="34" charset="0"/>
                            </a:rPr>
                            <m:t>𝑅</m:t>
                          </m:r>
                        </m:den>
                      </m:f>
                    </m:oMath>
                  </m:oMathPara>
                </a14:m>
                <a:endParaRPr lang="en-GB" sz="2400" dirty="0">
                  <a:ea typeface="Lato" panose="020F0502020204030203" pitchFamily="34" charset="0"/>
                  <a:cs typeface="Lato" panose="020F0502020204030203" pitchFamily="34" charset="0"/>
                </a:endParaRPr>
              </a:p>
              <a:p>
                <a:pPr marL="355600" indent="-355600"/>
                <a:r>
                  <a:rPr lang="en-GB" sz="200" dirty="0">
                    <a:ea typeface="Lato" panose="020F0502020204030203" pitchFamily="34" charset="0"/>
                    <a:cs typeface="Lato" panose="020F0502020204030203" pitchFamily="34" charset="0"/>
                  </a:rPr>
                  <a:t> </a:t>
                </a:r>
              </a:p>
              <a:p>
                <a:pPr marL="355600" indent="-355600"/>
                <a14:m>
                  <m:oMathPara xmlns:m="http://schemas.openxmlformats.org/officeDocument/2006/math">
                    <m:oMath>
                      <m:r>
                        <a:rPr lang="en-US" sz="2400" b="0" i="1" smtClean="0">
                          <a:latin typeface="Cambria Math" panose="02040503050406030204" pitchFamily="18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m:t>𝑅</m:t>
                      </m:r>
                      <m:r>
                        <a:rPr lang="en-US" sz="2400" i="1">
                          <a:latin typeface="Cambria Math" panose="02040503050406030204" pitchFamily="18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m:t>=</m:t>
                      </m:r>
                      <m:f>
                        <m:fPr>
                          <m:ctrlPr>
                            <a:rPr lang="en-US" sz="2400" i="1">
                              <a:latin typeface="Cambria Math" panose="02040503050406030204" pitchFamily="18" charset="0"/>
                              <a:ea typeface="Lato" panose="020F0502020204030203" pitchFamily="34" charset="0"/>
                              <a:cs typeface="Lato" panose="020F0502020204030203" pitchFamily="34" charset="0"/>
                            </a:rPr>
                          </m:ctrlPr>
                        </m:fPr>
                        <m:num>
                          <m:r>
                            <a:rPr lang="en-US" sz="2400" i="1">
                              <a:latin typeface="Cambria Math" panose="02040503050406030204" pitchFamily="18" charset="0"/>
                              <a:ea typeface="Lato" panose="020F0502020204030203" pitchFamily="34" charset="0"/>
                              <a:cs typeface="Lato" panose="020F0502020204030203" pitchFamily="34" charset="0"/>
                            </a:rPr>
                            <m:t>𝑉</m:t>
                          </m:r>
                        </m:num>
                        <m:den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Lato" panose="020F0502020204030203" pitchFamily="34" charset="0"/>
                              <a:cs typeface="Lato" panose="020F0502020204030203" pitchFamily="34" charset="0"/>
                            </a:rPr>
                            <m:t>𝐼</m:t>
                          </m:r>
                        </m:den>
                      </m:f>
                    </m:oMath>
                  </m:oMathPara>
                </a14:m>
                <a:endParaRPr lang="en-GB" sz="2400" dirty="0">
                  <a:ea typeface="Lato" panose="020F0502020204030203" pitchFamily="34" charset="0"/>
                  <a:cs typeface="Lato" panose="020F0502020204030203" pitchFamily="34" charset="0"/>
                </a:endParaRPr>
              </a:p>
              <a:p>
                <a:pPr marL="355600" indent="-355600"/>
                <a:endParaRPr lang="en-GB" sz="2400" dirty="0"/>
              </a:p>
            </p:txBody>
          </p:sp>
        </mc:Choice>
        <mc:Fallback xmlns="">
          <p:sp>
            <p:nvSpPr>
              <p:cNvPr id="6" name="Text Placeholder 5">
                <a:extLst>
                  <a:ext uri="{FF2B5EF4-FFF2-40B4-BE49-F238E27FC236}">
                    <a16:creationId xmlns:a16="http://schemas.microsoft.com/office/drawing/2014/main" id="{996FEACE-C9BE-AE60-35CF-8D2D83BF35E7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quarter" idx="10"/>
              </p:nvPr>
            </p:nvSpPr>
            <p:spPr>
              <a:xfrm>
                <a:off x="7920364" y="2803644"/>
                <a:ext cx="3700617" cy="3284134"/>
              </a:xfrm>
              <a:blipFill>
                <a:blip r:embed="rId3"/>
                <a:stretch>
                  <a:fillRect l="-1647" t="-92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1DAE403D-5598-BF13-ED3D-BC4681726FF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920365" y="2183133"/>
            <a:ext cx="2826383" cy="620511"/>
          </a:xfrm>
        </p:spPr>
        <p:txBody>
          <a:bodyPr>
            <a:normAutofit/>
          </a:bodyPr>
          <a:lstStyle/>
          <a:p>
            <a:r>
              <a:rPr lang="en-GB" dirty="0"/>
              <a:t>Practice</a:t>
            </a:r>
          </a:p>
        </p:txBody>
      </p:sp>
      <p:sp>
        <p:nvSpPr>
          <p:cNvPr id="7" name="Text Placeholder 14">
            <a:extLst>
              <a:ext uri="{FF2B5EF4-FFF2-40B4-BE49-F238E27FC236}">
                <a16:creationId xmlns:a16="http://schemas.microsoft.com/office/drawing/2014/main" id="{7DDB0D31-23DB-BC20-EBC8-64E9FFA2BF7D}"/>
              </a:ext>
            </a:extLst>
          </p:cNvPr>
          <p:cNvSpPr txBox="1">
            <a:spLocks/>
          </p:cNvSpPr>
          <p:nvPr/>
        </p:nvSpPr>
        <p:spPr>
          <a:xfrm>
            <a:off x="838200" y="6356351"/>
            <a:ext cx="4711700" cy="361950"/>
          </a:xfrm>
          <a:prstGeom prst="rect">
            <a:avLst/>
          </a:prstGeom>
        </p:spPr>
        <p:txBody>
          <a:bodyPr vert="horz" lIns="91440" tIns="45720" rIns="91440" bIns="45720" rtlCol="0">
            <a:normAutofit fontScale="55000" lnSpcReduction="20000"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2800" b="1" kern="1200">
                <a:solidFill>
                  <a:srgbClr val="10283A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2000" kern="120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2000" kern="120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2000" kern="120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2000" kern="120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700" b="0" dirty="0"/>
              <a:t>Resource 3: Key </a:t>
            </a:r>
            <a:r>
              <a:rPr lang="en-US" b="0" dirty="0"/>
              <a:t>mathematical electrical principles</a:t>
            </a:r>
            <a:endParaRPr lang="en-GB" b="0" dirty="0"/>
          </a:p>
        </p:txBody>
      </p:sp>
      <p:sp>
        <p:nvSpPr>
          <p:cNvPr id="3" name="Text Placeholder 5">
            <a:extLst>
              <a:ext uri="{FF2B5EF4-FFF2-40B4-BE49-F238E27FC236}">
                <a16:creationId xmlns:a16="http://schemas.microsoft.com/office/drawing/2014/main" id="{4FC71E79-DA95-5F80-C1CD-E10BE683A990}"/>
              </a:ext>
            </a:extLst>
          </p:cNvPr>
          <p:cNvSpPr txBox="1">
            <a:spLocks/>
          </p:cNvSpPr>
          <p:nvPr/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ED7D31"/>
          </a:solidFill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Ohm’s Law</a:t>
            </a:r>
          </a:p>
        </p:txBody>
      </p:sp>
    </p:spTree>
    <p:extLst>
      <p:ext uri="{BB962C8B-B14F-4D97-AF65-F5344CB8AC3E}">
        <p14:creationId xmlns:p14="http://schemas.microsoft.com/office/powerpoint/2010/main" val="169659599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3218</Words>
  <Application>Microsoft Office PowerPoint</Application>
  <PresentationFormat>Widescreen</PresentationFormat>
  <Paragraphs>486</Paragraphs>
  <Slides>38</Slides>
  <Notes>33</Notes>
  <HiddenSlides>0</HiddenSlides>
  <MMClips>1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38</vt:i4>
      </vt:variant>
    </vt:vector>
  </HeadingPairs>
  <TitlesOfParts>
    <vt:vector size="48" baseType="lpstr">
      <vt:lpstr>Aptos</vt:lpstr>
      <vt:lpstr>Arial</vt:lpstr>
      <vt:lpstr>Arial Narrow</vt:lpstr>
      <vt:lpstr>Calibri</vt:lpstr>
      <vt:lpstr>Cambria Math</vt:lpstr>
      <vt:lpstr>Haffer</vt:lpstr>
      <vt:lpstr>Lato</vt:lpstr>
      <vt:lpstr>Times New Roman</vt:lpstr>
      <vt:lpstr>Office Theme</vt:lpstr>
      <vt:lpstr>Equation</vt:lpstr>
      <vt:lpstr>Building Services Engineering</vt:lpstr>
      <vt:lpstr>Key mathematical electricity principles for construction</vt:lpstr>
      <vt:lpstr>In this resource, we will:</vt:lpstr>
      <vt:lpstr>Electrical quantities</vt:lpstr>
      <vt:lpstr>Basic circuit components</vt:lpstr>
      <vt:lpstr>Parallel and series circuits</vt:lpstr>
      <vt:lpstr>Parallel circuits</vt:lpstr>
      <vt:lpstr>Series circuits</vt:lpstr>
      <vt:lpstr>Ohm’s Law</vt:lpstr>
      <vt:lpstr>Ohm’s Law in a parallel circuit</vt:lpstr>
      <vt:lpstr>Ohm’s Law in a parallel circuit: Answer</vt:lpstr>
      <vt:lpstr>Ohm’s Law in a series circuit</vt:lpstr>
      <vt:lpstr>Ohm’s law in a series circuit: Answer</vt:lpstr>
      <vt:lpstr>Ohm’s Law for identifying hazards</vt:lpstr>
      <vt:lpstr>Ohm’s Law for identifying hazards</vt:lpstr>
      <vt:lpstr>Ohm’s Law for identifying hazards: Answer</vt:lpstr>
      <vt:lpstr>What is power and how is it relevant?</vt:lpstr>
      <vt:lpstr>Calculating power</vt:lpstr>
      <vt:lpstr>Using the electrical power formula</vt:lpstr>
      <vt:lpstr>Using the electrical power formula: Answer</vt:lpstr>
      <vt:lpstr>What is power dissipation?</vt:lpstr>
      <vt:lpstr>Calculating power dissipation</vt:lpstr>
      <vt:lpstr>Calculating power dissipation: Answer</vt:lpstr>
      <vt:lpstr>Basics of a transformer</vt:lpstr>
      <vt:lpstr>Transformer formulae</vt:lpstr>
      <vt:lpstr>Transformer formulae</vt:lpstr>
      <vt:lpstr>Exam-style question 1</vt:lpstr>
      <vt:lpstr>Exam-style question 1: Answer</vt:lpstr>
      <vt:lpstr>Exam-style question 1: Answer</vt:lpstr>
      <vt:lpstr>Exam-style question 1: Answer</vt:lpstr>
      <vt:lpstr>Exam-style question 2</vt:lpstr>
      <vt:lpstr>Exam-style question 2: Answer</vt:lpstr>
      <vt:lpstr>Exam-style question 2: Answer</vt:lpstr>
      <vt:lpstr>Exam-style question 2: Answer</vt:lpstr>
      <vt:lpstr>Name the components</vt:lpstr>
      <vt:lpstr>Name the components: Answers</vt:lpstr>
      <vt:lpstr>In this resource, we have:</vt:lpstr>
      <vt:lpstr>Consolidation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2026-08-27T16:12:17Z</dcterms:created>
  <dcterms:modified xsi:type="dcterms:W3CDTF">2026-08-28T11:51:53Z</dcterms:modified>
</cp:coreProperties>
</file>