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6"/>
  </p:notesMasterIdLst>
  <p:handoutMasterIdLst>
    <p:handoutMasterId r:id="rId17"/>
  </p:handoutMasterIdLst>
  <p:sldIdLst>
    <p:sldId id="267" r:id="rId2"/>
    <p:sldId id="258" r:id="rId3"/>
    <p:sldId id="272" r:id="rId4"/>
    <p:sldId id="332" r:id="rId5"/>
    <p:sldId id="334" r:id="rId6"/>
    <p:sldId id="333" r:id="rId7"/>
    <p:sldId id="335" r:id="rId8"/>
    <p:sldId id="336" r:id="rId9"/>
    <p:sldId id="337" r:id="rId10"/>
    <p:sldId id="338" r:id="rId11"/>
    <p:sldId id="339" r:id="rId12"/>
    <p:sldId id="340" r:id="rId13"/>
    <p:sldId id="342" r:id="rId14"/>
    <p:sldId id="34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BDDF4"/>
    <a:srgbClr val="432673"/>
    <a:srgbClr val="534C29"/>
    <a:srgbClr val="FFF5C4"/>
    <a:srgbClr val="8E53EF"/>
    <a:srgbClr val="FF7575"/>
    <a:srgbClr val="466318"/>
    <a:srgbClr val="E2EEBE"/>
    <a:srgbClr val="F6FA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71" autoAdjust="0"/>
    <p:restoredTop sz="92945" autoAdjust="0"/>
  </p:normalViewPr>
  <p:slideViewPr>
    <p:cSldViewPr snapToGrid="0">
      <p:cViewPr varScale="1">
        <p:scale>
          <a:sx n="65" d="100"/>
          <a:sy n="65" d="100"/>
        </p:scale>
        <p:origin x="832" y="44"/>
      </p:cViewPr>
      <p:guideLst/>
    </p:cSldViewPr>
  </p:slideViewPr>
  <p:outlineViewPr>
    <p:cViewPr>
      <p:scale>
        <a:sx n="33" d="100"/>
        <a:sy n="33" d="100"/>
      </p:scale>
      <p:origin x="0" y="-1176"/>
    </p:cViewPr>
  </p:outlineViewPr>
  <p:notesTextViewPr>
    <p:cViewPr>
      <p:scale>
        <a:sx n="1" d="1"/>
        <a:sy n="1" d="1"/>
      </p:scale>
      <p:origin x="0" y="0"/>
    </p:cViewPr>
  </p:notesTextViewPr>
  <p:notesViewPr>
    <p:cSldViewPr snapToGrid="0">
      <p:cViewPr varScale="1">
        <p:scale>
          <a:sx n="62" d="100"/>
          <a:sy n="62" d="100"/>
        </p:scale>
        <p:origin x="3226" y="7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A41D0A8-53FF-630C-A836-51A3FCF679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C02E7DE2-9C0D-6BF3-1161-3FCE11A4D7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090100-C4EB-4E88-91FA-DBDEB754A07B}" type="datetimeFigureOut">
              <a:rPr lang="en-GB" smtClean="0"/>
              <a:t>28/08/2026</a:t>
            </a:fld>
            <a:endParaRPr lang="en-GB"/>
          </a:p>
        </p:txBody>
      </p:sp>
      <p:sp>
        <p:nvSpPr>
          <p:cNvPr id="4" name="Footer Placeholder 3">
            <a:extLst>
              <a:ext uri="{FF2B5EF4-FFF2-40B4-BE49-F238E27FC236}">
                <a16:creationId xmlns:a16="http://schemas.microsoft.com/office/drawing/2014/main" id="{90F8F44F-3644-328A-AC9D-5615F79C6C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6" name="Slide Number Placeholder 5">
            <a:extLst>
              <a:ext uri="{FF2B5EF4-FFF2-40B4-BE49-F238E27FC236}">
                <a16:creationId xmlns:a16="http://schemas.microsoft.com/office/drawing/2014/main" id="{719DFE00-70B8-9624-0D12-55AEF16C7C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DBE69C-86F9-4AFD-A89E-85F0E027EAC0}" type="slidenum">
              <a:rPr lang="en-GB" smtClean="0"/>
              <a:t>‹#›</a:t>
            </a:fld>
            <a:endParaRPr lang="en-GB"/>
          </a:p>
        </p:txBody>
      </p:sp>
    </p:spTree>
    <p:extLst>
      <p:ext uri="{BB962C8B-B14F-4D97-AF65-F5344CB8AC3E}">
        <p14:creationId xmlns:p14="http://schemas.microsoft.com/office/powerpoint/2010/main" val="15138770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5EAD9E-BB4A-40B0-BE7B-1946AA427F01}" type="datetimeFigureOut">
              <a:rPr lang="en-GB" smtClean="0"/>
              <a:t>28/08/2026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81C7CD-4980-4292-A97E-9E6021FEE908}" type="slidenum">
              <a:rPr lang="en-GB" smtClean="0"/>
              <a:t>‹#›</a:t>
            </a:fld>
            <a:endParaRPr lang="en-GB"/>
          </a:p>
        </p:txBody>
      </p:sp>
    </p:spTree>
    <p:extLst>
      <p:ext uri="{BB962C8B-B14F-4D97-AF65-F5344CB8AC3E}">
        <p14:creationId xmlns:p14="http://schemas.microsoft.com/office/powerpoint/2010/main" val="3567794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Shutterstock/</a:t>
            </a:r>
            <a:r>
              <a:rPr lang="en-GB" sz="1200" kern="1200" dirty="0" err="1">
                <a:solidFill>
                  <a:schemeClr val="tx1"/>
                </a:solidFill>
                <a:effectLst/>
                <a:latin typeface="+mn-lt"/>
                <a:ea typeface="+mn-ea"/>
                <a:cs typeface="+mn-cs"/>
              </a:rPr>
              <a:t>Gorodenkoff</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1</a:t>
            </a:fld>
            <a:endParaRPr lang="en-GB"/>
          </a:p>
        </p:txBody>
      </p:sp>
    </p:spTree>
    <p:extLst>
      <p:ext uri="{BB962C8B-B14F-4D97-AF65-F5344CB8AC3E}">
        <p14:creationId xmlns:p14="http://schemas.microsoft.com/office/powerpoint/2010/main" val="66901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07727-9CB8-BBF3-D4CD-F1FBBBAE5F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6A0E02-104A-2B73-1C1C-04959D0A52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C82894-BBAD-65BA-F2C0-C13AD398A3F1}"/>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A36BEF7D-74DB-6D44-774C-6F0569CD20E7}"/>
              </a:ext>
            </a:extLst>
          </p:cNvPr>
          <p:cNvSpPr>
            <a:spLocks noGrp="1"/>
          </p:cNvSpPr>
          <p:nvPr>
            <p:ph type="sldNum" sz="quarter" idx="5"/>
          </p:nvPr>
        </p:nvSpPr>
        <p:spPr/>
        <p:txBody>
          <a:bodyPr/>
          <a:lstStyle/>
          <a:p>
            <a:fld id="{3681C7CD-4980-4292-A97E-9E6021FEE908}" type="slidenum">
              <a:rPr lang="en-GB" smtClean="0"/>
              <a:t>11</a:t>
            </a:fld>
            <a:endParaRPr lang="en-GB"/>
          </a:p>
        </p:txBody>
      </p:sp>
    </p:spTree>
    <p:extLst>
      <p:ext uri="{BB962C8B-B14F-4D97-AF65-F5344CB8AC3E}">
        <p14:creationId xmlns:p14="http://schemas.microsoft.com/office/powerpoint/2010/main" val="3148358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EAC42-0E0D-65DF-A05D-05DCB0CF42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2E8BD2-9B6A-942B-2440-1CC917FE67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174149-485E-9A56-C2FC-B08DD1246D55}"/>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C120950A-365E-8EA4-586D-1253B96009A1}"/>
              </a:ext>
            </a:extLst>
          </p:cNvPr>
          <p:cNvSpPr>
            <a:spLocks noGrp="1"/>
          </p:cNvSpPr>
          <p:nvPr>
            <p:ph type="sldNum" sz="quarter" idx="5"/>
          </p:nvPr>
        </p:nvSpPr>
        <p:spPr/>
        <p:txBody>
          <a:bodyPr/>
          <a:lstStyle/>
          <a:p>
            <a:fld id="{3681C7CD-4980-4292-A97E-9E6021FEE908}" type="slidenum">
              <a:rPr lang="en-GB" smtClean="0"/>
              <a:t>12</a:t>
            </a:fld>
            <a:endParaRPr lang="en-GB"/>
          </a:p>
        </p:txBody>
      </p:sp>
    </p:spTree>
    <p:extLst>
      <p:ext uri="{BB962C8B-B14F-4D97-AF65-F5344CB8AC3E}">
        <p14:creationId xmlns:p14="http://schemas.microsoft.com/office/powerpoint/2010/main" val="657836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DB7CB-F4AD-228F-BD94-FFD6A2EEB9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34B189-E842-B28B-5AE3-E8F65F2AFC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288FAD-B5EC-9E89-6050-97CA18D075CD}"/>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2CFD1BF3-F818-78B4-096E-009E618C368F}"/>
              </a:ext>
            </a:extLst>
          </p:cNvPr>
          <p:cNvSpPr>
            <a:spLocks noGrp="1"/>
          </p:cNvSpPr>
          <p:nvPr>
            <p:ph type="sldNum" sz="quarter" idx="5"/>
          </p:nvPr>
        </p:nvSpPr>
        <p:spPr/>
        <p:txBody>
          <a:bodyPr/>
          <a:lstStyle/>
          <a:p>
            <a:fld id="{3681C7CD-4980-4292-A97E-9E6021FEE908}" type="slidenum">
              <a:rPr lang="en-GB" smtClean="0"/>
              <a:t>13</a:t>
            </a:fld>
            <a:endParaRPr lang="en-GB"/>
          </a:p>
        </p:txBody>
      </p:sp>
    </p:spTree>
    <p:extLst>
      <p:ext uri="{BB962C8B-B14F-4D97-AF65-F5344CB8AC3E}">
        <p14:creationId xmlns:p14="http://schemas.microsoft.com/office/powerpoint/2010/main" val="6223764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A75F8-3B57-03A9-378A-BB2CED9C71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B0626A-6A3E-AF33-38B2-7027C0B0FF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0007A7-27D3-EA9B-0744-15E55A519B4D}"/>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E1DE124C-FD95-3620-6768-D89F91503A7C}"/>
              </a:ext>
            </a:extLst>
          </p:cNvPr>
          <p:cNvSpPr>
            <a:spLocks noGrp="1"/>
          </p:cNvSpPr>
          <p:nvPr>
            <p:ph type="sldNum" sz="quarter" idx="5"/>
          </p:nvPr>
        </p:nvSpPr>
        <p:spPr/>
        <p:txBody>
          <a:bodyPr/>
          <a:lstStyle/>
          <a:p>
            <a:fld id="{3681C7CD-4980-4292-A97E-9E6021FEE908}" type="slidenum">
              <a:rPr lang="en-GB" smtClean="0"/>
              <a:t>14</a:t>
            </a:fld>
            <a:endParaRPr lang="en-GB"/>
          </a:p>
        </p:txBody>
      </p:sp>
    </p:spTree>
    <p:extLst>
      <p:ext uri="{BB962C8B-B14F-4D97-AF65-F5344CB8AC3E}">
        <p14:creationId xmlns:p14="http://schemas.microsoft.com/office/powerpoint/2010/main" val="146207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p:cNvSpPr>
            <a:spLocks noGrp="1"/>
          </p:cNvSpPr>
          <p:nvPr>
            <p:ph type="sldNum" sz="quarter" idx="5"/>
          </p:nvPr>
        </p:nvSpPr>
        <p:spPr/>
        <p:txBody>
          <a:bodyPr/>
          <a:lstStyle/>
          <a:p>
            <a:fld id="{3681C7CD-4980-4292-A97E-9E6021FEE908}" type="slidenum">
              <a:rPr lang="en-GB" smtClean="0"/>
              <a:t>3</a:t>
            </a:fld>
            <a:endParaRPr lang="en-GB"/>
          </a:p>
        </p:txBody>
      </p:sp>
    </p:spTree>
    <p:extLst>
      <p:ext uri="{BB962C8B-B14F-4D97-AF65-F5344CB8AC3E}">
        <p14:creationId xmlns:p14="http://schemas.microsoft.com/office/powerpoint/2010/main" val="1463514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0DB24-3A9C-2E27-EE14-0D5AEDBD18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EF5BFF-361E-E52F-29F6-DB699E4F91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AFA50D-05D0-5E21-9423-5CF3AF09E6DB}"/>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21DA3FAB-A6B5-EDAB-FE74-B51B5023D440}"/>
              </a:ext>
            </a:extLst>
          </p:cNvPr>
          <p:cNvSpPr>
            <a:spLocks noGrp="1"/>
          </p:cNvSpPr>
          <p:nvPr>
            <p:ph type="sldNum" sz="quarter" idx="5"/>
          </p:nvPr>
        </p:nvSpPr>
        <p:spPr/>
        <p:txBody>
          <a:bodyPr/>
          <a:lstStyle/>
          <a:p>
            <a:fld id="{3681C7CD-4980-4292-A97E-9E6021FEE908}" type="slidenum">
              <a:rPr lang="en-GB" smtClean="0"/>
              <a:t>4</a:t>
            </a:fld>
            <a:endParaRPr lang="en-GB"/>
          </a:p>
        </p:txBody>
      </p:sp>
    </p:spTree>
    <p:extLst>
      <p:ext uri="{BB962C8B-B14F-4D97-AF65-F5344CB8AC3E}">
        <p14:creationId xmlns:p14="http://schemas.microsoft.com/office/powerpoint/2010/main" val="1183977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D85BE-7E9A-0902-E4CF-21482C6805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1522A9-3641-291D-BFEF-04F42BE2CC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7E53B4-F21A-A300-F0AC-391ECCD865F4}"/>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E4E19418-374E-B3A9-C3BE-E4DB9CDE963B}"/>
              </a:ext>
            </a:extLst>
          </p:cNvPr>
          <p:cNvSpPr>
            <a:spLocks noGrp="1"/>
          </p:cNvSpPr>
          <p:nvPr>
            <p:ph type="sldNum" sz="quarter" idx="5"/>
          </p:nvPr>
        </p:nvSpPr>
        <p:spPr/>
        <p:txBody>
          <a:bodyPr/>
          <a:lstStyle/>
          <a:p>
            <a:fld id="{3681C7CD-4980-4292-A97E-9E6021FEE908}" type="slidenum">
              <a:rPr lang="en-GB" smtClean="0"/>
              <a:t>5</a:t>
            </a:fld>
            <a:endParaRPr lang="en-GB"/>
          </a:p>
        </p:txBody>
      </p:sp>
    </p:spTree>
    <p:extLst>
      <p:ext uri="{BB962C8B-B14F-4D97-AF65-F5344CB8AC3E}">
        <p14:creationId xmlns:p14="http://schemas.microsoft.com/office/powerpoint/2010/main" val="2345112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4E519-6638-45D6-6E8A-2273FB40A1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F7607E-41F5-6C9C-0CF8-5883F07D6C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8A3D3B-6331-CB97-4BE9-6931BB4915FA}"/>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4EB795AD-D847-3953-AE28-D302F8E70649}"/>
              </a:ext>
            </a:extLst>
          </p:cNvPr>
          <p:cNvSpPr>
            <a:spLocks noGrp="1"/>
          </p:cNvSpPr>
          <p:nvPr>
            <p:ph type="sldNum" sz="quarter" idx="5"/>
          </p:nvPr>
        </p:nvSpPr>
        <p:spPr/>
        <p:txBody>
          <a:bodyPr/>
          <a:lstStyle/>
          <a:p>
            <a:fld id="{3681C7CD-4980-4292-A97E-9E6021FEE908}" type="slidenum">
              <a:rPr lang="en-GB" smtClean="0"/>
              <a:t>6</a:t>
            </a:fld>
            <a:endParaRPr lang="en-GB"/>
          </a:p>
        </p:txBody>
      </p:sp>
    </p:spTree>
    <p:extLst>
      <p:ext uri="{BB962C8B-B14F-4D97-AF65-F5344CB8AC3E}">
        <p14:creationId xmlns:p14="http://schemas.microsoft.com/office/powerpoint/2010/main" val="2697531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78CE6-A035-BDC6-C375-B024E002D4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DC494A-7B5B-8385-A95D-1E2C08DAFB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A0917E-D787-E5F0-165F-C8702BAB34C6}"/>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36DEB061-9543-FF62-7E67-CAF6F5065F53}"/>
              </a:ext>
            </a:extLst>
          </p:cNvPr>
          <p:cNvSpPr>
            <a:spLocks noGrp="1"/>
          </p:cNvSpPr>
          <p:nvPr>
            <p:ph type="sldNum" sz="quarter" idx="5"/>
          </p:nvPr>
        </p:nvSpPr>
        <p:spPr/>
        <p:txBody>
          <a:bodyPr/>
          <a:lstStyle/>
          <a:p>
            <a:fld id="{3681C7CD-4980-4292-A97E-9E6021FEE908}" type="slidenum">
              <a:rPr lang="en-GB" smtClean="0"/>
              <a:t>7</a:t>
            </a:fld>
            <a:endParaRPr lang="en-GB"/>
          </a:p>
        </p:txBody>
      </p:sp>
    </p:spTree>
    <p:extLst>
      <p:ext uri="{BB962C8B-B14F-4D97-AF65-F5344CB8AC3E}">
        <p14:creationId xmlns:p14="http://schemas.microsoft.com/office/powerpoint/2010/main" val="3825293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EAAA9-91A1-D3BD-0A93-368105C7E2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B3E25F-F3B7-B2F3-DA79-6B385EC269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269E9A-C1E7-D882-BCE2-2E2D4CFDD5E9}"/>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A7AE9B90-5E89-1EF5-EAB4-2549C354C560}"/>
              </a:ext>
            </a:extLst>
          </p:cNvPr>
          <p:cNvSpPr>
            <a:spLocks noGrp="1"/>
          </p:cNvSpPr>
          <p:nvPr>
            <p:ph type="sldNum" sz="quarter" idx="5"/>
          </p:nvPr>
        </p:nvSpPr>
        <p:spPr/>
        <p:txBody>
          <a:bodyPr/>
          <a:lstStyle/>
          <a:p>
            <a:fld id="{3681C7CD-4980-4292-A97E-9E6021FEE908}" type="slidenum">
              <a:rPr lang="en-GB" smtClean="0"/>
              <a:t>8</a:t>
            </a:fld>
            <a:endParaRPr lang="en-GB"/>
          </a:p>
        </p:txBody>
      </p:sp>
    </p:spTree>
    <p:extLst>
      <p:ext uri="{BB962C8B-B14F-4D97-AF65-F5344CB8AC3E}">
        <p14:creationId xmlns:p14="http://schemas.microsoft.com/office/powerpoint/2010/main" val="3942409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BAEAEA-CE25-FF78-57C6-C1C7A9CD0A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946790-7336-B32C-4822-6EC244F89B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F98DE5-0359-2C55-1174-CCAFA5B802AA}"/>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8913C68D-6E56-CF32-E592-AAA53EA71160}"/>
              </a:ext>
            </a:extLst>
          </p:cNvPr>
          <p:cNvSpPr>
            <a:spLocks noGrp="1"/>
          </p:cNvSpPr>
          <p:nvPr>
            <p:ph type="sldNum" sz="quarter" idx="5"/>
          </p:nvPr>
        </p:nvSpPr>
        <p:spPr/>
        <p:txBody>
          <a:bodyPr/>
          <a:lstStyle/>
          <a:p>
            <a:fld id="{3681C7CD-4980-4292-A97E-9E6021FEE908}" type="slidenum">
              <a:rPr lang="en-GB" smtClean="0"/>
              <a:t>9</a:t>
            </a:fld>
            <a:endParaRPr lang="en-GB"/>
          </a:p>
        </p:txBody>
      </p:sp>
    </p:spTree>
    <p:extLst>
      <p:ext uri="{BB962C8B-B14F-4D97-AF65-F5344CB8AC3E}">
        <p14:creationId xmlns:p14="http://schemas.microsoft.com/office/powerpoint/2010/main" val="3937443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BEBA5-8326-54AD-719F-736795D37F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AA49CF-221E-4C4B-D236-AD09C696D4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A55006-8428-365E-712E-0D0A9541E211}"/>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B1DBA07B-BF95-AD61-E8D6-D05DA055990D}"/>
              </a:ext>
            </a:extLst>
          </p:cNvPr>
          <p:cNvSpPr>
            <a:spLocks noGrp="1"/>
          </p:cNvSpPr>
          <p:nvPr>
            <p:ph type="sldNum" sz="quarter" idx="5"/>
          </p:nvPr>
        </p:nvSpPr>
        <p:spPr/>
        <p:txBody>
          <a:bodyPr/>
          <a:lstStyle/>
          <a:p>
            <a:fld id="{3681C7CD-4980-4292-A97E-9E6021FEE908}" type="slidenum">
              <a:rPr lang="en-GB" smtClean="0"/>
              <a:t>10</a:t>
            </a:fld>
            <a:endParaRPr lang="en-GB"/>
          </a:p>
        </p:txBody>
      </p:sp>
    </p:spTree>
    <p:extLst>
      <p:ext uri="{BB962C8B-B14F-4D97-AF65-F5344CB8AC3E}">
        <p14:creationId xmlns:p14="http://schemas.microsoft.com/office/powerpoint/2010/main" val="19676254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F820CC-C660-FDC0-362E-37686249A1EA}"/>
              </a:ext>
            </a:extLst>
          </p:cNvPr>
          <p:cNvPicPr>
            <a:picLocks noChangeAspect="1"/>
          </p:cNvPicPr>
          <p:nvPr userDrawn="1"/>
        </p:nvPicPr>
        <p:blipFill>
          <a:blip r:embed="rId2"/>
          <a:stretch>
            <a:fillRect/>
          </a:stretch>
        </p:blipFill>
        <p:spPr>
          <a:xfrm>
            <a:off x="0" y="0"/>
            <a:ext cx="12192000" cy="3638550"/>
          </a:xfrm>
          <a:prstGeom prst="rect">
            <a:avLst/>
          </a:prstGeom>
        </p:spPr>
      </p:pic>
      <p:pic>
        <p:nvPicPr>
          <p:cNvPr id="6" name="Picture 5">
            <a:extLst>
              <a:ext uri="{FF2B5EF4-FFF2-40B4-BE49-F238E27FC236}">
                <a16:creationId xmlns:a16="http://schemas.microsoft.com/office/drawing/2014/main" id="{CF0436F5-4759-CE02-9A1C-07D30041419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75" y="580104"/>
            <a:ext cx="12192000" cy="6858001"/>
          </a:xfrm>
          <a:prstGeom prst="rect">
            <a:avLst/>
          </a:prstGeom>
        </p:spPr>
      </p:pic>
      <p:pic>
        <p:nvPicPr>
          <p:cNvPr id="16" name="Picture 15">
            <a:extLst>
              <a:ext uri="{FF2B5EF4-FFF2-40B4-BE49-F238E27FC236}">
                <a16:creationId xmlns:a16="http://schemas.microsoft.com/office/drawing/2014/main" id="{01A01DBF-6845-8111-1CE3-3D349B59292F}"/>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5190283" y="1743755"/>
            <a:ext cx="1811433" cy="1799998"/>
          </a:xfrm>
          <a:prstGeom prst="rect">
            <a:avLst/>
          </a:prstGeom>
        </p:spPr>
      </p:pic>
      <p:pic>
        <p:nvPicPr>
          <p:cNvPr id="2" name="Picture 1" descr="A purple line art of a hammer and screwdriver&#10;&#10;Description automatically generated">
            <a:extLst>
              <a:ext uri="{FF2B5EF4-FFF2-40B4-BE49-F238E27FC236}">
                <a16:creationId xmlns:a16="http://schemas.microsoft.com/office/drawing/2014/main" id="{F9A2B2EA-5855-63E1-F142-636DF3EEE51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624143" y="2143186"/>
            <a:ext cx="975575" cy="949577"/>
          </a:xfrm>
          <a:prstGeom prst="rect">
            <a:avLst/>
          </a:prstGeom>
        </p:spPr>
      </p:pic>
      <p:sp>
        <p:nvSpPr>
          <p:cNvPr id="8" name="Title 1">
            <a:extLst>
              <a:ext uri="{FF2B5EF4-FFF2-40B4-BE49-F238E27FC236}">
                <a16:creationId xmlns:a16="http://schemas.microsoft.com/office/drawing/2014/main" id="{2AE04597-155A-6B3A-1944-370275A2C241}"/>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32673"/>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0" name="Subtitle 2">
            <a:extLst>
              <a:ext uri="{FF2B5EF4-FFF2-40B4-BE49-F238E27FC236}">
                <a16:creationId xmlns:a16="http://schemas.microsoft.com/office/drawing/2014/main" id="{7DDE4753-3D21-8D68-A3C9-DBE0C643A3D7}"/>
              </a:ext>
            </a:extLst>
          </p:cNvPr>
          <p:cNvSpPr>
            <a:spLocks noGrp="1"/>
          </p:cNvSpPr>
          <p:nvPr>
            <p:ph type="subTitle" idx="1"/>
          </p:nvPr>
        </p:nvSpPr>
        <p:spPr>
          <a:xfrm>
            <a:off x="1524000" y="4903189"/>
            <a:ext cx="9144000" cy="583211"/>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1" name="Footer Placeholder 4">
            <a:extLst>
              <a:ext uri="{FF2B5EF4-FFF2-40B4-BE49-F238E27FC236}">
                <a16:creationId xmlns:a16="http://schemas.microsoft.com/office/drawing/2014/main" id="{E33622E4-CEE5-F34B-4F3F-C30CEBF6A7A0}"/>
              </a:ext>
            </a:extLst>
          </p:cNvPr>
          <p:cNvSpPr txBox="1">
            <a:spLocks/>
          </p:cNvSpPr>
          <p:nvPr userDrawn="1"/>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14" name="Text Placeholder 5">
            <a:extLst>
              <a:ext uri="{FF2B5EF4-FFF2-40B4-BE49-F238E27FC236}">
                <a16:creationId xmlns:a16="http://schemas.microsoft.com/office/drawing/2014/main" id="{382D39ED-89CE-10BF-CA4F-114ADD68CA65}"/>
              </a:ext>
            </a:extLst>
          </p:cNvPr>
          <p:cNvSpPr>
            <a:spLocks noGrp="1"/>
          </p:cNvSpPr>
          <p:nvPr>
            <p:ph type="body" sz="quarter" idx="10"/>
          </p:nvPr>
        </p:nvSpPr>
        <p:spPr>
          <a:xfrm>
            <a:off x="6096000" y="2846987"/>
            <a:ext cx="5623668" cy="534189"/>
          </a:xfrm>
        </p:spPr>
        <p:txBody>
          <a:bodyPr>
            <a:noAutofit/>
          </a:bodyPr>
          <a:lstStyle>
            <a:lvl1pPr marL="0" indent="0" algn="r">
              <a:buNone/>
              <a:defRPr sz="2000" b="1" i="0" u="none">
                <a:solidFill>
                  <a:srgbClr val="432673"/>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Click to edit Master text styles</a:t>
            </a:r>
          </a:p>
        </p:txBody>
      </p:sp>
      <p:sp>
        <p:nvSpPr>
          <p:cNvPr id="15" name="Text Placeholder 9">
            <a:extLst>
              <a:ext uri="{FF2B5EF4-FFF2-40B4-BE49-F238E27FC236}">
                <a16:creationId xmlns:a16="http://schemas.microsoft.com/office/drawing/2014/main" id="{46EF1A25-418E-44D5-1531-10C67B17DD48}"/>
              </a:ext>
            </a:extLst>
          </p:cNvPr>
          <p:cNvSpPr>
            <a:spLocks noGrp="1"/>
          </p:cNvSpPr>
          <p:nvPr>
            <p:ph type="body" sz="quarter" idx="11"/>
          </p:nvPr>
        </p:nvSpPr>
        <p:spPr>
          <a:xfrm>
            <a:off x="1524000" y="5625863"/>
            <a:ext cx="9144000" cy="458004"/>
          </a:xfrm>
        </p:spPr>
        <p:txBody>
          <a:bodyPr>
            <a:noAutofit/>
          </a:bodyPr>
          <a:lstStyle>
            <a:lvl1pPr marL="0" indent="0" algn="ctr">
              <a:buNone/>
              <a:defRPr sz="2400">
                <a:solidFill>
                  <a:schemeClr val="tx1">
                    <a:lumMod val="85000"/>
                    <a:lumOff val="15000"/>
                  </a:schemeClr>
                </a:solidFill>
              </a:defRPr>
            </a:lvl1pPr>
          </a:lstStyle>
          <a:p>
            <a:pPr lvl="0"/>
            <a:r>
              <a:rPr lang="en-US" dirty="0"/>
              <a:t>Click to edit Master text styles</a:t>
            </a:r>
          </a:p>
        </p:txBody>
      </p:sp>
      <p:pic>
        <p:nvPicPr>
          <p:cNvPr id="12" name="Picture 11" descr="A picture containing screenshot, graphics, pattern, circle&#10;&#10;Description automatically generated">
            <a:extLst>
              <a:ext uri="{FF2B5EF4-FFF2-40B4-BE49-F238E27FC236}">
                <a16:creationId xmlns:a16="http://schemas.microsoft.com/office/drawing/2014/main" id="{0AB31EAA-B3FD-B9A5-574E-4FE687C7AD5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03163" y="2313577"/>
            <a:ext cx="2049637" cy="860482"/>
          </a:xfrm>
          <a:prstGeom prst="rect">
            <a:avLst/>
          </a:prstGeom>
        </p:spPr>
      </p:pic>
    </p:spTree>
    <p:extLst>
      <p:ext uri="{BB962C8B-B14F-4D97-AF65-F5344CB8AC3E}">
        <p14:creationId xmlns:p14="http://schemas.microsoft.com/office/powerpoint/2010/main" val="34095073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ctivity_answers">
    <p:spTree>
      <p:nvGrpSpPr>
        <p:cNvPr id="1" name=""/>
        <p:cNvGrpSpPr/>
        <p:nvPr/>
      </p:nvGrpSpPr>
      <p:grpSpPr>
        <a:xfrm>
          <a:off x="0" y="0"/>
          <a:ext cx="0" cy="0"/>
          <a:chOff x="0" y="0"/>
          <a:chExt cx="0" cy="0"/>
        </a:xfrm>
      </p:grpSpPr>
      <p:pic>
        <p:nvPicPr>
          <p:cNvPr id="6" name="Picture 5" descr="A purple and black file folder&#10;&#10;Description automatically generated">
            <a:extLst>
              <a:ext uri="{FF2B5EF4-FFF2-40B4-BE49-F238E27FC236}">
                <a16:creationId xmlns:a16="http://schemas.microsoft.com/office/drawing/2014/main" id="{F16B8672-3324-2BD0-DC4A-76ED051556E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7556311" y="1610866"/>
            <a:ext cx="4635689" cy="5247133"/>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F59635E-39ED-F784-26B0-6A6520D6ADE2}"/>
              </a:ext>
            </a:extLst>
          </p:cNvPr>
          <p:cNvSpPr>
            <a:spLocks noGrp="1"/>
          </p:cNvSpPr>
          <p:nvPr>
            <p:ph type="body" sz="quarter" idx="10"/>
          </p:nvPr>
        </p:nvSpPr>
        <p:spPr>
          <a:xfrm>
            <a:off x="8175008" y="2892829"/>
            <a:ext cx="3507474" cy="3284134"/>
          </a:xfrm>
        </p:spPr>
        <p:txBody>
          <a:bodyPr>
            <a:normAutofit/>
          </a:bodyPr>
          <a:lstStyle>
            <a:lvl1pPr marL="0" indent="0">
              <a:buNone/>
              <a:defRPr sz="2000">
                <a:solidFill>
                  <a:srgbClr val="10283A"/>
                </a:solidFill>
              </a:defRPr>
            </a:lvl1pPr>
            <a:lvl2pPr marL="457200" indent="0">
              <a:buNone/>
              <a:defRPr sz="2000">
                <a:solidFill>
                  <a:srgbClr val="10283A"/>
                </a:solidFill>
              </a:defRPr>
            </a:lvl2pPr>
            <a:lvl3pPr marL="914400" indent="0">
              <a:buNone/>
              <a:defRPr sz="2000">
                <a:solidFill>
                  <a:srgbClr val="10283A"/>
                </a:solidFill>
              </a:defRPr>
            </a:lvl3pPr>
            <a:lvl4pPr marL="1371600" indent="0">
              <a:buNone/>
              <a:defRPr sz="2000">
                <a:solidFill>
                  <a:srgbClr val="10283A"/>
                </a:solidFill>
              </a:defRPr>
            </a:lvl4pPr>
            <a:lvl5pPr marL="1828800" indent="0">
              <a:buNone/>
              <a:defRPr sz="2000">
                <a:solidFill>
                  <a:srgbClr val="10283A"/>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4">
            <a:extLst>
              <a:ext uri="{FF2B5EF4-FFF2-40B4-BE49-F238E27FC236}">
                <a16:creationId xmlns:a16="http://schemas.microsoft.com/office/drawing/2014/main" id="{EEAC885B-A4A4-DCB2-7EAC-A1F1A996CE75}"/>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4" name="Text Placeholder 4">
            <a:extLst>
              <a:ext uri="{FF2B5EF4-FFF2-40B4-BE49-F238E27FC236}">
                <a16:creationId xmlns:a16="http://schemas.microsoft.com/office/drawing/2014/main" id="{614E3177-C0BC-55FC-4E39-B45CD33145B8}"/>
              </a:ext>
            </a:extLst>
          </p:cNvPr>
          <p:cNvSpPr>
            <a:spLocks noGrp="1"/>
          </p:cNvSpPr>
          <p:nvPr>
            <p:ph type="body" sz="quarter" idx="11"/>
          </p:nvPr>
        </p:nvSpPr>
        <p:spPr>
          <a:xfrm>
            <a:off x="8175008" y="2055812"/>
            <a:ext cx="2689727" cy="620511"/>
          </a:xfrm>
        </p:spPr>
        <p:txBody>
          <a:bodyPr>
            <a:normAutofit/>
          </a:bodyPr>
          <a:lstStyle>
            <a:lvl1pPr marL="0" indent="0">
              <a:buNone/>
              <a:defRPr sz="2800" b="1">
                <a:solidFill>
                  <a:srgbClr val="10283A"/>
                </a:solidFill>
              </a:defRPr>
            </a:lvl1pPr>
            <a:lvl2pPr marL="457200" indent="0">
              <a:buNone/>
              <a:defRPr sz="2000">
                <a:solidFill>
                  <a:srgbClr val="FF0000"/>
                </a:solidFill>
              </a:defRPr>
            </a:lvl2pPr>
            <a:lvl3pPr marL="914400" indent="0">
              <a:buNone/>
              <a:defRPr sz="2000">
                <a:solidFill>
                  <a:srgbClr val="FF0000"/>
                </a:solidFill>
              </a:defRPr>
            </a:lvl3pPr>
            <a:lvl4pPr marL="1371600" indent="0">
              <a:buNone/>
              <a:defRPr sz="2000">
                <a:solidFill>
                  <a:srgbClr val="FF0000"/>
                </a:solidFill>
              </a:defRPr>
            </a:lvl4pPr>
            <a:lvl5pPr marL="1828800" indent="0">
              <a:buNone/>
              <a:defRPr sz="2000">
                <a:solidFill>
                  <a:srgbClr val="FF0000"/>
                </a:solidFill>
              </a:defRPr>
            </a:lvl5pPr>
          </a:lstStyle>
          <a:p>
            <a:pPr lvl="0"/>
            <a:r>
              <a:rPr lang="en-US" dirty="0"/>
              <a:t>Click to edit Master text styles</a:t>
            </a:r>
          </a:p>
        </p:txBody>
      </p:sp>
      <p:sp>
        <p:nvSpPr>
          <p:cNvPr id="8" name="Text Placeholder 5">
            <a:extLst>
              <a:ext uri="{FF2B5EF4-FFF2-40B4-BE49-F238E27FC236}">
                <a16:creationId xmlns:a16="http://schemas.microsoft.com/office/drawing/2014/main" id="{E5E4C997-4AE7-5413-8EBD-5D3A204E8318}"/>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9" name="Text Placeholder 12">
            <a:extLst>
              <a:ext uri="{FF2B5EF4-FFF2-40B4-BE49-F238E27FC236}">
                <a16:creationId xmlns:a16="http://schemas.microsoft.com/office/drawing/2014/main" id="{38E42E70-E1D6-307E-10B0-2F5B246987F6}"/>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131458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ctivity_text+image">
    <p:spTree>
      <p:nvGrpSpPr>
        <p:cNvPr id="1" name=""/>
        <p:cNvGrpSpPr/>
        <p:nvPr/>
      </p:nvGrpSpPr>
      <p:grpSpPr>
        <a:xfrm>
          <a:off x="0" y="0"/>
          <a:ext cx="0" cy="0"/>
          <a:chOff x="0" y="0"/>
          <a:chExt cx="0" cy="0"/>
        </a:xfrm>
      </p:grpSpPr>
      <p:sp>
        <p:nvSpPr>
          <p:cNvPr id="9" name="Content Placeholder 3">
            <a:extLst>
              <a:ext uri="{FF2B5EF4-FFF2-40B4-BE49-F238E27FC236}">
                <a16:creationId xmlns:a16="http://schemas.microsoft.com/office/drawing/2014/main" id="{81CF4477-6D3D-2D7E-2E3D-CAC0483B27E4}"/>
              </a:ext>
            </a:extLst>
          </p:cNvPr>
          <p:cNvSpPr>
            <a:spLocks noGrp="1"/>
          </p:cNvSpPr>
          <p:nvPr>
            <p:ph sz="half" idx="10"/>
          </p:nvPr>
        </p:nvSpPr>
        <p:spPr>
          <a:xfrm>
            <a:off x="839788" y="1872343"/>
            <a:ext cx="3932238" cy="398870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Title 1">
            <a:extLst>
              <a:ext uri="{FF2B5EF4-FFF2-40B4-BE49-F238E27FC236}">
                <a16:creationId xmlns:a16="http://schemas.microsoft.com/office/drawing/2014/main" id="{42D7E2D6-6541-EB56-B25E-8362BF154465}"/>
              </a:ext>
            </a:extLst>
          </p:cNvPr>
          <p:cNvSpPr>
            <a:spLocks noGrp="1"/>
          </p:cNvSpPr>
          <p:nvPr>
            <p:ph type="title"/>
          </p:nvPr>
        </p:nvSpPr>
        <p:spPr>
          <a:xfrm>
            <a:off x="839788" y="457200"/>
            <a:ext cx="3932237" cy="1255486"/>
          </a:xfrm>
        </p:spPr>
        <p:txBody>
          <a:bodyPr anchor="b">
            <a:normAutofit/>
          </a:bodyPr>
          <a:lstStyle>
            <a:lvl1pPr>
              <a:defRPr sz="3600"/>
            </a:lvl1pPr>
          </a:lstStyle>
          <a:p>
            <a:r>
              <a:rPr lang="en-US" dirty="0"/>
              <a:t>Click to edit Master title style</a:t>
            </a:r>
            <a:endParaRPr lang="en-GB" dirty="0"/>
          </a:p>
        </p:txBody>
      </p:sp>
      <p:sp>
        <p:nvSpPr>
          <p:cNvPr id="3" name="Picture Placeholder 2">
            <a:extLst>
              <a:ext uri="{FF2B5EF4-FFF2-40B4-BE49-F238E27FC236}">
                <a16:creationId xmlns:a16="http://schemas.microsoft.com/office/drawing/2014/main" id="{FB401A65-36E9-75E7-2C99-A3E54302453D}"/>
              </a:ext>
            </a:extLst>
          </p:cNvPr>
          <p:cNvSpPr>
            <a:spLocks noGrp="1"/>
          </p:cNvSpPr>
          <p:nvPr>
            <p:ph type="pic" idx="1"/>
          </p:nvPr>
        </p:nvSpPr>
        <p:spPr>
          <a:xfrm>
            <a:off x="5183188" y="1284514"/>
            <a:ext cx="5762398" cy="4576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10" name="Footer Placeholder 4">
            <a:extLst>
              <a:ext uri="{FF2B5EF4-FFF2-40B4-BE49-F238E27FC236}">
                <a16:creationId xmlns:a16="http://schemas.microsoft.com/office/drawing/2014/main" id="{42425175-C340-950A-69CF-C6171BA23D5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13" name="Text Placeholder 12">
            <a:extLst>
              <a:ext uri="{FF2B5EF4-FFF2-40B4-BE49-F238E27FC236}">
                <a16:creationId xmlns:a16="http://schemas.microsoft.com/office/drawing/2014/main" id="{4B12EA37-2B28-33A5-1D17-A7374800F6F7}"/>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4" name="Text Placeholder 5">
            <a:extLst>
              <a:ext uri="{FF2B5EF4-FFF2-40B4-BE49-F238E27FC236}">
                <a16:creationId xmlns:a16="http://schemas.microsoft.com/office/drawing/2014/main" id="{2B62C6E0-46EF-437B-CFEB-4B65E34ADC2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Tree>
    <p:extLst>
      <p:ext uri="{BB962C8B-B14F-4D97-AF65-F5344CB8AC3E}">
        <p14:creationId xmlns:p14="http://schemas.microsoft.com/office/powerpoint/2010/main" val="1346948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ctivity_two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7D15544B-F175-9EAE-3425-9D9811AB2A77}"/>
              </a:ext>
            </a:extLst>
          </p:cNvPr>
          <p:cNvSpPr>
            <a:spLocks noGrp="1"/>
          </p:cNvSpPr>
          <p:nvPr>
            <p:ph idx="10"/>
          </p:nvPr>
        </p:nvSpPr>
        <p:spPr>
          <a:xfrm>
            <a:off x="838200" y="1978025"/>
            <a:ext cx="5196840" cy="4351338"/>
          </a:xfrm>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Content Placeholder 2">
            <a:extLst>
              <a:ext uri="{FF2B5EF4-FFF2-40B4-BE49-F238E27FC236}">
                <a16:creationId xmlns:a16="http://schemas.microsoft.com/office/drawing/2014/main" id="{401330FB-8399-C74E-BF60-F600FDC5CC02}"/>
              </a:ext>
            </a:extLst>
          </p:cNvPr>
          <p:cNvSpPr>
            <a:spLocks noGrp="1"/>
          </p:cNvSpPr>
          <p:nvPr>
            <p:ph idx="11"/>
          </p:nvPr>
        </p:nvSpPr>
        <p:spPr>
          <a:xfrm>
            <a:off x="6168046" y="1978025"/>
            <a:ext cx="5196840" cy="4351338"/>
          </a:xfrm>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12">
            <a:extLst>
              <a:ext uri="{FF2B5EF4-FFF2-40B4-BE49-F238E27FC236}">
                <a16:creationId xmlns:a16="http://schemas.microsoft.com/office/drawing/2014/main" id="{E5148E20-5D43-7AC1-2CBA-646804B0C41F}"/>
              </a:ext>
            </a:extLst>
          </p:cNvPr>
          <p:cNvSpPr>
            <a:spLocks noGrp="1"/>
          </p:cNvSpPr>
          <p:nvPr>
            <p:ph type="body" sz="quarter" idx="12"/>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Text Placeholder 5">
            <a:extLst>
              <a:ext uri="{FF2B5EF4-FFF2-40B4-BE49-F238E27FC236}">
                <a16:creationId xmlns:a16="http://schemas.microsoft.com/office/drawing/2014/main" id="{DE05CFA6-FB5A-1E49-1F0A-E11C421F4B8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Tree>
    <p:extLst>
      <p:ext uri="{BB962C8B-B14F-4D97-AF65-F5344CB8AC3E}">
        <p14:creationId xmlns:p14="http://schemas.microsoft.com/office/powerpoint/2010/main" val="343713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ctivity_text+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7083829" cy="4351338"/>
          </a:xfrm>
          <a:solidFill>
            <a:schemeClr val="bg1"/>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B5360CA8-9563-DFF9-85DA-504D23632949}"/>
              </a:ext>
            </a:extLst>
          </p:cNvPr>
          <p:cNvSpPr>
            <a:spLocks noGrp="1"/>
          </p:cNvSpPr>
          <p:nvPr>
            <p:ph idx="10"/>
          </p:nvPr>
        </p:nvSpPr>
        <p:spPr>
          <a:xfrm>
            <a:off x="8179724" y="1825625"/>
            <a:ext cx="3174076" cy="4351338"/>
          </a:xfrm>
          <a:custGeom>
            <a:avLst/>
            <a:gdLst>
              <a:gd name="connsiteX0" fmla="*/ 0 w 3174076"/>
              <a:gd name="connsiteY0" fmla="*/ 0 h 4351338"/>
              <a:gd name="connsiteX1" fmla="*/ 539593 w 3174076"/>
              <a:gd name="connsiteY1" fmla="*/ 0 h 4351338"/>
              <a:gd name="connsiteX2" fmla="*/ 1079186 w 3174076"/>
              <a:gd name="connsiteY2" fmla="*/ 0 h 4351338"/>
              <a:gd name="connsiteX3" fmla="*/ 1650520 w 3174076"/>
              <a:gd name="connsiteY3" fmla="*/ 0 h 4351338"/>
              <a:gd name="connsiteX4" fmla="*/ 2253594 w 3174076"/>
              <a:gd name="connsiteY4" fmla="*/ 0 h 4351338"/>
              <a:gd name="connsiteX5" fmla="*/ 3174076 w 3174076"/>
              <a:gd name="connsiteY5" fmla="*/ 0 h 4351338"/>
              <a:gd name="connsiteX6" fmla="*/ 3174076 w 3174076"/>
              <a:gd name="connsiteY6" fmla="*/ 708646 h 4351338"/>
              <a:gd name="connsiteX7" fmla="*/ 3174076 w 3174076"/>
              <a:gd name="connsiteY7" fmla="*/ 1199726 h 4351338"/>
              <a:gd name="connsiteX8" fmla="*/ 3174076 w 3174076"/>
              <a:gd name="connsiteY8" fmla="*/ 1734319 h 4351338"/>
              <a:gd name="connsiteX9" fmla="*/ 3174076 w 3174076"/>
              <a:gd name="connsiteY9" fmla="*/ 2312425 h 4351338"/>
              <a:gd name="connsiteX10" fmla="*/ 3174076 w 3174076"/>
              <a:gd name="connsiteY10" fmla="*/ 2890532 h 4351338"/>
              <a:gd name="connsiteX11" fmla="*/ 3174076 w 3174076"/>
              <a:gd name="connsiteY11" fmla="*/ 3425125 h 4351338"/>
              <a:gd name="connsiteX12" fmla="*/ 3174076 w 3174076"/>
              <a:gd name="connsiteY12" fmla="*/ 4351338 h 4351338"/>
              <a:gd name="connsiteX13" fmla="*/ 2475779 w 3174076"/>
              <a:gd name="connsiteY13" fmla="*/ 4351338 h 4351338"/>
              <a:gd name="connsiteX14" fmla="*/ 1809223 w 3174076"/>
              <a:gd name="connsiteY14" fmla="*/ 4351338 h 4351338"/>
              <a:gd name="connsiteX15" fmla="*/ 1206149 w 3174076"/>
              <a:gd name="connsiteY15" fmla="*/ 4351338 h 4351338"/>
              <a:gd name="connsiteX16" fmla="*/ 0 w 3174076"/>
              <a:gd name="connsiteY16" fmla="*/ 4351338 h 4351338"/>
              <a:gd name="connsiteX17" fmla="*/ 0 w 3174076"/>
              <a:gd name="connsiteY17" fmla="*/ 3642692 h 4351338"/>
              <a:gd name="connsiteX18" fmla="*/ 0 w 3174076"/>
              <a:gd name="connsiteY18" fmla="*/ 3151612 h 4351338"/>
              <a:gd name="connsiteX19" fmla="*/ 0 w 3174076"/>
              <a:gd name="connsiteY19" fmla="*/ 2486479 h 4351338"/>
              <a:gd name="connsiteX20" fmla="*/ 0 w 3174076"/>
              <a:gd name="connsiteY20" fmla="*/ 1995399 h 4351338"/>
              <a:gd name="connsiteX21" fmla="*/ 0 w 3174076"/>
              <a:gd name="connsiteY21" fmla="*/ 1286753 h 4351338"/>
              <a:gd name="connsiteX22" fmla="*/ 0 w 3174076"/>
              <a:gd name="connsiteY22" fmla="*/ 665133 h 4351338"/>
              <a:gd name="connsiteX23" fmla="*/ 0 w 3174076"/>
              <a:gd name="connsiteY23" fmla="*/ 0 h 435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74076" h="4351338" fill="none" extrusionOk="0">
                <a:moveTo>
                  <a:pt x="0" y="0"/>
                </a:moveTo>
                <a:cubicBezTo>
                  <a:pt x="268416" y="-23827"/>
                  <a:pt x="352197" y="24648"/>
                  <a:pt x="539593" y="0"/>
                </a:cubicBezTo>
                <a:cubicBezTo>
                  <a:pt x="726989" y="-24648"/>
                  <a:pt x="971240" y="-20080"/>
                  <a:pt x="1079186" y="0"/>
                </a:cubicBezTo>
                <a:cubicBezTo>
                  <a:pt x="1187132" y="20080"/>
                  <a:pt x="1440798" y="-18762"/>
                  <a:pt x="1650520" y="0"/>
                </a:cubicBezTo>
                <a:cubicBezTo>
                  <a:pt x="1860242" y="18762"/>
                  <a:pt x="2083458" y="-8389"/>
                  <a:pt x="2253594" y="0"/>
                </a:cubicBezTo>
                <a:cubicBezTo>
                  <a:pt x="2423730" y="8389"/>
                  <a:pt x="2941083" y="-37671"/>
                  <a:pt x="3174076" y="0"/>
                </a:cubicBezTo>
                <a:cubicBezTo>
                  <a:pt x="3171503" y="328352"/>
                  <a:pt x="3162404" y="507417"/>
                  <a:pt x="3174076" y="708646"/>
                </a:cubicBezTo>
                <a:cubicBezTo>
                  <a:pt x="3185748" y="909875"/>
                  <a:pt x="3188485" y="1079887"/>
                  <a:pt x="3174076" y="1199726"/>
                </a:cubicBezTo>
                <a:cubicBezTo>
                  <a:pt x="3159667" y="1319565"/>
                  <a:pt x="3151895" y="1579508"/>
                  <a:pt x="3174076" y="1734319"/>
                </a:cubicBezTo>
                <a:cubicBezTo>
                  <a:pt x="3196257" y="1889130"/>
                  <a:pt x="3195829" y="2045705"/>
                  <a:pt x="3174076" y="2312425"/>
                </a:cubicBezTo>
                <a:cubicBezTo>
                  <a:pt x="3152323" y="2579145"/>
                  <a:pt x="3169865" y="2685824"/>
                  <a:pt x="3174076" y="2890532"/>
                </a:cubicBezTo>
                <a:cubicBezTo>
                  <a:pt x="3178287" y="3095240"/>
                  <a:pt x="3171104" y="3213803"/>
                  <a:pt x="3174076" y="3425125"/>
                </a:cubicBezTo>
                <a:cubicBezTo>
                  <a:pt x="3177048" y="3636447"/>
                  <a:pt x="3154403" y="4108609"/>
                  <a:pt x="3174076" y="4351338"/>
                </a:cubicBezTo>
                <a:cubicBezTo>
                  <a:pt x="3031832" y="4321705"/>
                  <a:pt x="2622579" y="4372546"/>
                  <a:pt x="2475779" y="4351338"/>
                </a:cubicBezTo>
                <a:cubicBezTo>
                  <a:pt x="2328979" y="4330130"/>
                  <a:pt x="2072231" y="4349691"/>
                  <a:pt x="1809223" y="4351338"/>
                </a:cubicBezTo>
                <a:cubicBezTo>
                  <a:pt x="1546215" y="4352985"/>
                  <a:pt x="1343102" y="4378518"/>
                  <a:pt x="1206149" y="4351338"/>
                </a:cubicBezTo>
                <a:cubicBezTo>
                  <a:pt x="1069196" y="4324158"/>
                  <a:pt x="376438" y="4330080"/>
                  <a:pt x="0" y="4351338"/>
                </a:cubicBezTo>
                <a:cubicBezTo>
                  <a:pt x="32564" y="4157387"/>
                  <a:pt x="11478" y="3815685"/>
                  <a:pt x="0" y="3642692"/>
                </a:cubicBezTo>
                <a:cubicBezTo>
                  <a:pt x="-11478" y="3469699"/>
                  <a:pt x="-17769" y="3356878"/>
                  <a:pt x="0" y="3151612"/>
                </a:cubicBezTo>
                <a:cubicBezTo>
                  <a:pt x="17769" y="2946346"/>
                  <a:pt x="12578" y="2797666"/>
                  <a:pt x="0" y="2486479"/>
                </a:cubicBezTo>
                <a:cubicBezTo>
                  <a:pt x="-12578" y="2175292"/>
                  <a:pt x="-9907" y="2104087"/>
                  <a:pt x="0" y="1995399"/>
                </a:cubicBezTo>
                <a:cubicBezTo>
                  <a:pt x="9907" y="1886711"/>
                  <a:pt x="11327" y="1512831"/>
                  <a:pt x="0" y="1286753"/>
                </a:cubicBezTo>
                <a:cubicBezTo>
                  <a:pt x="-11327" y="1060675"/>
                  <a:pt x="5859" y="832266"/>
                  <a:pt x="0" y="665133"/>
                </a:cubicBezTo>
                <a:cubicBezTo>
                  <a:pt x="-5859" y="498000"/>
                  <a:pt x="75" y="259686"/>
                  <a:pt x="0" y="0"/>
                </a:cubicBezTo>
                <a:close/>
              </a:path>
              <a:path w="3174076" h="4351338" stroke="0" extrusionOk="0">
                <a:moveTo>
                  <a:pt x="0" y="0"/>
                </a:moveTo>
                <a:cubicBezTo>
                  <a:pt x="238831" y="14723"/>
                  <a:pt x="480051" y="-10538"/>
                  <a:pt x="698297" y="0"/>
                </a:cubicBezTo>
                <a:cubicBezTo>
                  <a:pt x="916543" y="10538"/>
                  <a:pt x="1154726" y="13383"/>
                  <a:pt x="1301371" y="0"/>
                </a:cubicBezTo>
                <a:cubicBezTo>
                  <a:pt x="1448016" y="-13383"/>
                  <a:pt x="1807132" y="-30"/>
                  <a:pt x="1999668" y="0"/>
                </a:cubicBezTo>
                <a:cubicBezTo>
                  <a:pt x="2192204" y="30"/>
                  <a:pt x="2655866" y="13746"/>
                  <a:pt x="3174076" y="0"/>
                </a:cubicBezTo>
                <a:cubicBezTo>
                  <a:pt x="3154416" y="328479"/>
                  <a:pt x="3156727" y="507405"/>
                  <a:pt x="3174076" y="665133"/>
                </a:cubicBezTo>
                <a:cubicBezTo>
                  <a:pt x="3191425" y="822861"/>
                  <a:pt x="3193977" y="1042506"/>
                  <a:pt x="3174076" y="1199726"/>
                </a:cubicBezTo>
                <a:cubicBezTo>
                  <a:pt x="3154175" y="1356946"/>
                  <a:pt x="3183847" y="1517591"/>
                  <a:pt x="3174076" y="1821346"/>
                </a:cubicBezTo>
                <a:cubicBezTo>
                  <a:pt x="3164305" y="2125101"/>
                  <a:pt x="3194528" y="2073601"/>
                  <a:pt x="3174076" y="2312425"/>
                </a:cubicBezTo>
                <a:cubicBezTo>
                  <a:pt x="3153624" y="2551249"/>
                  <a:pt x="3185805" y="2772558"/>
                  <a:pt x="3174076" y="2934045"/>
                </a:cubicBezTo>
                <a:cubicBezTo>
                  <a:pt x="3162347" y="3095532"/>
                  <a:pt x="3155247" y="3369274"/>
                  <a:pt x="3174076" y="3599178"/>
                </a:cubicBezTo>
                <a:cubicBezTo>
                  <a:pt x="3192905" y="3829082"/>
                  <a:pt x="3154199" y="4122520"/>
                  <a:pt x="3174076" y="4351338"/>
                </a:cubicBezTo>
                <a:cubicBezTo>
                  <a:pt x="2875561" y="4332635"/>
                  <a:pt x="2778934" y="4334576"/>
                  <a:pt x="2571002" y="4351338"/>
                </a:cubicBezTo>
                <a:cubicBezTo>
                  <a:pt x="2363070" y="4368100"/>
                  <a:pt x="2267472" y="4359571"/>
                  <a:pt x="2031409" y="4351338"/>
                </a:cubicBezTo>
                <a:cubicBezTo>
                  <a:pt x="1795346" y="4343105"/>
                  <a:pt x="1673628" y="4348935"/>
                  <a:pt x="1396593" y="4351338"/>
                </a:cubicBezTo>
                <a:cubicBezTo>
                  <a:pt x="1119558" y="4353741"/>
                  <a:pt x="1036303" y="4351322"/>
                  <a:pt x="793519" y="4351338"/>
                </a:cubicBezTo>
                <a:cubicBezTo>
                  <a:pt x="550735" y="4351354"/>
                  <a:pt x="330547" y="4384738"/>
                  <a:pt x="0" y="4351338"/>
                </a:cubicBezTo>
                <a:cubicBezTo>
                  <a:pt x="12507" y="4129693"/>
                  <a:pt x="4998" y="4047075"/>
                  <a:pt x="0" y="3860258"/>
                </a:cubicBezTo>
                <a:cubicBezTo>
                  <a:pt x="-4998" y="3673441"/>
                  <a:pt x="3114" y="3407381"/>
                  <a:pt x="0" y="3151612"/>
                </a:cubicBezTo>
                <a:cubicBezTo>
                  <a:pt x="-3114" y="2895843"/>
                  <a:pt x="16768" y="2799560"/>
                  <a:pt x="0" y="2617019"/>
                </a:cubicBezTo>
                <a:cubicBezTo>
                  <a:pt x="-16768" y="2434478"/>
                  <a:pt x="-28652" y="2250010"/>
                  <a:pt x="0" y="1908373"/>
                </a:cubicBezTo>
                <a:cubicBezTo>
                  <a:pt x="28652" y="1566736"/>
                  <a:pt x="-2930" y="1442324"/>
                  <a:pt x="0" y="1199726"/>
                </a:cubicBezTo>
                <a:cubicBezTo>
                  <a:pt x="2930" y="957128"/>
                  <a:pt x="8576" y="401800"/>
                  <a:pt x="0" y="0"/>
                </a:cubicBezTo>
                <a:close/>
              </a:path>
            </a:pathLst>
          </a:custGeom>
          <a:solidFill>
            <a:srgbClr val="EBDDF4"/>
          </a:solidFill>
          <a:ln w="19050" cap="sq">
            <a:solidFill>
              <a:srgbClr val="432673"/>
            </a:solidFill>
            <a:extLst>
              <a:ext uri="{C807C97D-BFC1-408E-A445-0C87EB9F89A2}">
                <ask:lineSketchStyleProps xmlns:ask="http://schemas.microsoft.com/office/drawing/2018/sketchyshapes" sd="809461488">
                  <ask:type>
                    <ask:lineSketchFreehand/>
                  </ask:type>
                </ask:lineSketchStyleProps>
              </a:ext>
            </a:extLst>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12">
            <a:extLst>
              <a:ext uri="{FF2B5EF4-FFF2-40B4-BE49-F238E27FC236}">
                <a16:creationId xmlns:a16="http://schemas.microsoft.com/office/drawing/2014/main" id="{6EB070F2-6F26-BF10-67CE-69E180ABB023}"/>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8" name="Text Placeholder 5">
            <a:extLst>
              <a:ext uri="{FF2B5EF4-FFF2-40B4-BE49-F238E27FC236}">
                <a16:creationId xmlns:a16="http://schemas.microsoft.com/office/drawing/2014/main" id="{78F13B2F-E75D-A0E3-4CBA-ECA797356F77}"/>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Tree>
    <p:extLst>
      <p:ext uri="{BB962C8B-B14F-4D97-AF65-F5344CB8AC3E}">
        <p14:creationId xmlns:p14="http://schemas.microsoft.com/office/powerpoint/2010/main" val="26815807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solida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4">
            <a:extLst>
              <a:ext uri="{FF2B5EF4-FFF2-40B4-BE49-F238E27FC236}">
                <a16:creationId xmlns:a16="http://schemas.microsoft.com/office/drawing/2014/main" id="{DC2ED04E-677C-C92B-8D41-838378B5328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E53E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4" name="Text Placeholder 12">
            <a:extLst>
              <a:ext uri="{FF2B5EF4-FFF2-40B4-BE49-F238E27FC236}">
                <a16:creationId xmlns:a16="http://schemas.microsoft.com/office/drawing/2014/main" id="{EBB2B898-75E4-BA92-0EDE-F8F75E140AC5}"/>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1520476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paus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C12956-E59C-41DF-E0EF-CAF9E24B3F6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603"/>
            <a:ext cx="12192000" cy="6858001"/>
          </a:xfrm>
          <a:prstGeom prst="rect">
            <a:avLst/>
          </a:prstGeom>
        </p:spPr>
      </p:pic>
      <p:sp>
        <p:nvSpPr>
          <p:cNvPr id="7" name="Footer Placeholder 4">
            <a:extLst>
              <a:ext uri="{FF2B5EF4-FFF2-40B4-BE49-F238E27FC236}">
                <a16:creationId xmlns:a16="http://schemas.microsoft.com/office/drawing/2014/main" id="{1FE61FDA-5E2B-208F-5A20-01FC775E7B9F}"/>
              </a:ext>
            </a:extLst>
          </p:cNvPr>
          <p:cNvSpPr txBox="1">
            <a:spLocks/>
          </p:cNvSpPr>
          <p:nvPr userDrawn="1"/>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62A84B42-8716-CE90-6869-48F287E44CE1}"/>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32673"/>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8" name="Subtitle 2">
            <a:extLst>
              <a:ext uri="{FF2B5EF4-FFF2-40B4-BE49-F238E27FC236}">
                <a16:creationId xmlns:a16="http://schemas.microsoft.com/office/drawing/2014/main" id="{CC25522E-F1EB-D453-3C62-8C88FCE29CDD}"/>
              </a:ext>
            </a:extLst>
          </p:cNvPr>
          <p:cNvSpPr>
            <a:spLocks noGrp="1"/>
          </p:cNvSpPr>
          <p:nvPr>
            <p:ph type="subTitle" idx="1"/>
          </p:nvPr>
        </p:nvSpPr>
        <p:spPr>
          <a:xfrm>
            <a:off x="1524000" y="4903189"/>
            <a:ext cx="9144000" cy="1316636"/>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pic>
        <p:nvPicPr>
          <p:cNvPr id="5" name="Picture 4" descr="A picture containing screenshot, graphics, pattern, circle&#10;&#10;Description automatically generated">
            <a:extLst>
              <a:ext uri="{FF2B5EF4-FFF2-40B4-BE49-F238E27FC236}">
                <a16:creationId xmlns:a16="http://schemas.microsoft.com/office/drawing/2014/main" id="{8437C381-8074-A17F-F687-533B90ACEC0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83453" y="491318"/>
            <a:ext cx="2178305" cy="914500"/>
          </a:xfrm>
          <a:prstGeom prst="rect">
            <a:avLst/>
          </a:prstGeom>
        </p:spPr>
      </p:pic>
    </p:spTree>
    <p:extLst>
      <p:ext uri="{BB962C8B-B14F-4D97-AF65-F5344CB8AC3E}">
        <p14:creationId xmlns:p14="http://schemas.microsoft.com/office/powerpoint/2010/main" val="4093470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_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64008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4">
            <a:extLst>
              <a:ext uri="{FF2B5EF4-FFF2-40B4-BE49-F238E27FC236}">
                <a16:creationId xmlns:a16="http://schemas.microsoft.com/office/drawing/2014/main" id="{DC2ED04E-677C-C92B-8D41-838378B5328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9" name="Text Placeholder 8">
            <a:extLst>
              <a:ext uri="{FF2B5EF4-FFF2-40B4-BE49-F238E27FC236}">
                <a16:creationId xmlns:a16="http://schemas.microsoft.com/office/drawing/2014/main" id="{A5DD11EB-73B6-9FA1-9358-3BB8241E05F7}"/>
              </a:ext>
            </a:extLst>
          </p:cNvPr>
          <p:cNvSpPr>
            <a:spLocks noGrp="1"/>
          </p:cNvSpPr>
          <p:nvPr>
            <p:ph type="body" sz="quarter" idx="10"/>
          </p:nvPr>
        </p:nvSpPr>
        <p:spPr>
          <a:xfrm>
            <a:off x="7530353" y="1825625"/>
            <a:ext cx="3823447" cy="4351338"/>
          </a:xfrm>
          <a:solidFill>
            <a:schemeClr val="bg1"/>
          </a:solidFill>
          <a:ln w="28575">
            <a:solidFill>
              <a:srgbClr val="88A2FF"/>
            </a:solidFill>
          </a:ln>
        </p:spPr>
        <p:txBody>
          <a:bodyPr lIns="180000" tIns="144000" rIns="180000" bIns="14400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 Master text styles</a:t>
            </a:r>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11" name="Text Placeholder 12">
            <a:extLst>
              <a:ext uri="{FF2B5EF4-FFF2-40B4-BE49-F238E27FC236}">
                <a16:creationId xmlns:a16="http://schemas.microsoft.com/office/drawing/2014/main" id="{35391365-8BD4-3948-009B-4610525006BF}"/>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2946103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_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solidFill>
            <a:srgbClr val="EBDDF4"/>
          </a:solidFill>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Text Placeholder 12">
            <a:extLst>
              <a:ext uri="{FF2B5EF4-FFF2-40B4-BE49-F238E27FC236}">
                <a16:creationId xmlns:a16="http://schemas.microsoft.com/office/drawing/2014/main" id="{927FA953-FAA1-35E6-D6EB-E529BDA03F7B}"/>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1024470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_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5921829" cy="4351338"/>
          </a:xfrm>
          <a:solidFill>
            <a:srgbClr val="EBDDF4"/>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Picture Placeholder 6">
            <a:extLst>
              <a:ext uri="{FF2B5EF4-FFF2-40B4-BE49-F238E27FC236}">
                <a16:creationId xmlns:a16="http://schemas.microsoft.com/office/drawing/2014/main" id="{42D77770-603A-956D-71F8-59FAB1C35913}"/>
              </a:ext>
            </a:extLst>
          </p:cNvPr>
          <p:cNvSpPr>
            <a:spLocks noGrp="1"/>
          </p:cNvSpPr>
          <p:nvPr>
            <p:ph type="pic" sz="quarter" idx="15"/>
          </p:nvPr>
        </p:nvSpPr>
        <p:spPr>
          <a:xfrm>
            <a:off x="6989083" y="1825625"/>
            <a:ext cx="4364717" cy="4351338"/>
          </a:xfrm>
        </p:spPr>
        <p:txBody>
          <a:bodyPr/>
          <a:lstStyle/>
          <a:p>
            <a:endParaRPr lang="en-GB"/>
          </a:p>
        </p:txBody>
      </p:sp>
      <p:sp>
        <p:nvSpPr>
          <p:cNvPr id="8" name="Text Placeholder 12">
            <a:extLst>
              <a:ext uri="{FF2B5EF4-FFF2-40B4-BE49-F238E27FC236}">
                <a16:creationId xmlns:a16="http://schemas.microsoft.com/office/drawing/2014/main" id="{75581552-1077-6B8E-2257-50FA83522134}"/>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2421874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_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6456402D-9FD0-4E90-15E7-18D5BE698653}"/>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40621000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ctivity_video">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1345277" y="1825625"/>
            <a:ext cx="2863468" cy="2014538"/>
          </a:xfrm>
        </p:spPr>
        <p:txBody>
          <a:bodyPr/>
          <a:lstStyle/>
          <a:p>
            <a:endParaRPr lang="en-GB"/>
          </a:p>
        </p:txBody>
      </p:sp>
      <p:sp>
        <p:nvSpPr>
          <p:cNvPr id="14" name="Footer Placeholder 4">
            <a:extLst>
              <a:ext uri="{FF2B5EF4-FFF2-40B4-BE49-F238E27FC236}">
                <a16:creationId xmlns:a16="http://schemas.microsoft.com/office/drawing/2014/main" id="{42B8CCDF-DB6F-8C00-F908-1C017D9AF93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9" name="Media Placeholder 9">
            <a:extLst>
              <a:ext uri="{FF2B5EF4-FFF2-40B4-BE49-F238E27FC236}">
                <a16:creationId xmlns:a16="http://schemas.microsoft.com/office/drawing/2014/main" id="{7C2FE202-B601-6147-0FB5-4AB7192AC6B6}"/>
              </a:ext>
            </a:extLst>
          </p:cNvPr>
          <p:cNvSpPr>
            <a:spLocks noGrp="1"/>
          </p:cNvSpPr>
          <p:nvPr>
            <p:ph type="media" sz="quarter" idx="16"/>
          </p:nvPr>
        </p:nvSpPr>
        <p:spPr>
          <a:xfrm>
            <a:off x="4913252" y="1825625"/>
            <a:ext cx="2868020" cy="2014538"/>
          </a:xfrm>
        </p:spPr>
        <p:txBody>
          <a:bodyPr/>
          <a:lstStyle/>
          <a:p>
            <a:endParaRPr lang="en-GB" dirty="0"/>
          </a:p>
        </p:txBody>
      </p:sp>
      <p:sp>
        <p:nvSpPr>
          <p:cNvPr id="11" name="Media Placeholder 9">
            <a:extLst>
              <a:ext uri="{FF2B5EF4-FFF2-40B4-BE49-F238E27FC236}">
                <a16:creationId xmlns:a16="http://schemas.microsoft.com/office/drawing/2014/main" id="{F0776623-6A70-FD98-13E7-8CFD1D7A8CD8}"/>
              </a:ext>
            </a:extLst>
          </p:cNvPr>
          <p:cNvSpPr>
            <a:spLocks noGrp="1"/>
          </p:cNvSpPr>
          <p:nvPr>
            <p:ph type="media" sz="quarter" idx="17"/>
          </p:nvPr>
        </p:nvSpPr>
        <p:spPr>
          <a:xfrm>
            <a:off x="8485779" y="1825625"/>
            <a:ext cx="2868020" cy="2014538"/>
          </a:xfrm>
        </p:spPr>
        <p:txBody>
          <a:bodyPr/>
          <a:lstStyle/>
          <a:p>
            <a:endParaRPr lang="en-GB"/>
          </a:p>
        </p:txBody>
      </p:sp>
      <p:sp>
        <p:nvSpPr>
          <p:cNvPr id="15" name="Media Placeholder 9">
            <a:extLst>
              <a:ext uri="{FF2B5EF4-FFF2-40B4-BE49-F238E27FC236}">
                <a16:creationId xmlns:a16="http://schemas.microsoft.com/office/drawing/2014/main" id="{80610CF5-9B18-B334-BD20-03A5707860BB}"/>
              </a:ext>
            </a:extLst>
          </p:cNvPr>
          <p:cNvSpPr>
            <a:spLocks noGrp="1"/>
          </p:cNvSpPr>
          <p:nvPr>
            <p:ph type="media" sz="quarter" idx="18"/>
          </p:nvPr>
        </p:nvSpPr>
        <p:spPr>
          <a:xfrm>
            <a:off x="3128522" y="4046026"/>
            <a:ext cx="2869506" cy="2014538"/>
          </a:xfrm>
        </p:spPr>
        <p:txBody>
          <a:bodyPr/>
          <a:lstStyle/>
          <a:p>
            <a:endParaRPr lang="en-GB" dirty="0"/>
          </a:p>
        </p:txBody>
      </p:sp>
      <p:sp>
        <p:nvSpPr>
          <p:cNvPr id="16" name="Media Placeholder 9">
            <a:extLst>
              <a:ext uri="{FF2B5EF4-FFF2-40B4-BE49-F238E27FC236}">
                <a16:creationId xmlns:a16="http://schemas.microsoft.com/office/drawing/2014/main" id="{97A3AAEF-B4B9-1F0C-2696-3B9A63ECF378}"/>
              </a:ext>
            </a:extLst>
          </p:cNvPr>
          <p:cNvSpPr>
            <a:spLocks noGrp="1"/>
          </p:cNvSpPr>
          <p:nvPr>
            <p:ph type="media" sz="quarter" idx="19"/>
          </p:nvPr>
        </p:nvSpPr>
        <p:spPr>
          <a:xfrm>
            <a:off x="6701049" y="4046026"/>
            <a:ext cx="2869506" cy="2014538"/>
          </a:xfrm>
        </p:spPr>
        <p:txBody>
          <a:bodyPr/>
          <a:lstStyle/>
          <a:p>
            <a:endParaRPr lang="en-GB"/>
          </a:p>
        </p:txBody>
      </p:sp>
      <p:sp>
        <p:nvSpPr>
          <p:cNvPr id="17" name="Oval 16">
            <a:extLst>
              <a:ext uri="{FF2B5EF4-FFF2-40B4-BE49-F238E27FC236}">
                <a16:creationId xmlns:a16="http://schemas.microsoft.com/office/drawing/2014/main" id="{3B25DEF2-95E9-AF12-BA85-B95BD95DF635}"/>
              </a:ext>
            </a:extLst>
          </p:cNvPr>
          <p:cNvSpPr/>
          <p:nvPr userDrawn="1"/>
        </p:nvSpPr>
        <p:spPr>
          <a:xfrm>
            <a:off x="838200"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1</a:t>
            </a:r>
          </a:p>
        </p:txBody>
      </p:sp>
      <p:sp>
        <p:nvSpPr>
          <p:cNvPr id="18" name="Oval 17">
            <a:extLst>
              <a:ext uri="{FF2B5EF4-FFF2-40B4-BE49-F238E27FC236}">
                <a16:creationId xmlns:a16="http://schemas.microsoft.com/office/drawing/2014/main" id="{E458A704-8E63-8F81-D087-D63DDA59B5B6}"/>
              </a:ext>
            </a:extLst>
          </p:cNvPr>
          <p:cNvSpPr/>
          <p:nvPr userDrawn="1"/>
        </p:nvSpPr>
        <p:spPr>
          <a:xfrm>
            <a:off x="4406175"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2</a:t>
            </a:r>
          </a:p>
        </p:txBody>
      </p:sp>
      <p:sp>
        <p:nvSpPr>
          <p:cNvPr id="19" name="Oval 18">
            <a:extLst>
              <a:ext uri="{FF2B5EF4-FFF2-40B4-BE49-F238E27FC236}">
                <a16:creationId xmlns:a16="http://schemas.microsoft.com/office/drawing/2014/main" id="{F33E243A-5AF3-2E4C-DF7E-DFCFF2A8F8EF}"/>
              </a:ext>
            </a:extLst>
          </p:cNvPr>
          <p:cNvSpPr/>
          <p:nvPr userDrawn="1"/>
        </p:nvSpPr>
        <p:spPr>
          <a:xfrm>
            <a:off x="7983254"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3</a:t>
            </a:r>
          </a:p>
        </p:txBody>
      </p:sp>
      <p:sp>
        <p:nvSpPr>
          <p:cNvPr id="20" name="Oval 19">
            <a:extLst>
              <a:ext uri="{FF2B5EF4-FFF2-40B4-BE49-F238E27FC236}">
                <a16:creationId xmlns:a16="http://schemas.microsoft.com/office/drawing/2014/main" id="{B7C2A6B0-34D4-2DD9-9C4C-3A414954B402}"/>
              </a:ext>
            </a:extLst>
          </p:cNvPr>
          <p:cNvSpPr/>
          <p:nvPr userDrawn="1"/>
        </p:nvSpPr>
        <p:spPr>
          <a:xfrm>
            <a:off x="2621445" y="4046026"/>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4</a:t>
            </a:r>
          </a:p>
        </p:txBody>
      </p:sp>
      <p:sp>
        <p:nvSpPr>
          <p:cNvPr id="21" name="Oval 20">
            <a:extLst>
              <a:ext uri="{FF2B5EF4-FFF2-40B4-BE49-F238E27FC236}">
                <a16:creationId xmlns:a16="http://schemas.microsoft.com/office/drawing/2014/main" id="{E5FF401B-B15A-7261-E346-3FFC29F079E8}"/>
              </a:ext>
            </a:extLst>
          </p:cNvPr>
          <p:cNvSpPr/>
          <p:nvPr userDrawn="1"/>
        </p:nvSpPr>
        <p:spPr>
          <a:xfrm>
            <a:off x="6193974" y="4046026"/>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5</a:t>
            </a:r>
          </a:p>
        </p:txBody>
      </p:sp>
    </p:spTree>
    <p:extLst>
      <p:ext uri="{BB962C8B-B14F-4D97-AF65-F5344CB8AC3E}">
        <p14:creationId xmlns:p14="http://schemas.microsoft.com/office/powerpoint/2010/main" val="1312256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ctivity_video+caption">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838200" y="1825625"/>
            <a:ext cx="10515600" cy="3714142"/>
          </a:xfrm>
        </p:spPr>
        <p:txBody>
          <a:bodyPr/>
          <a:lstStyle/>
          <a:p>
            <a:endParaRPr lang="en-GB"/>
          </a:p>
        </p:txBody>
      </p:sp>
      <p:sp>
        <p:nvSpPr>
          <p:cNvPr id="14" name="Footer Placeholder 4">
            <a:extLst>
              <a:ext uri="{FF2B5EF4-FFF2-40B4-BE49-F238E27FC236}">
                <a16:creationId xmlns:a16="http://schemas.microsoft.com/office/drawing/2014/main" id="{42B8CCDF-DB6F-8C00-F908-1C017D9AF93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Content Placeholder 2">
            <a:extLst>
              <a:ext uri="{FF2B5EF4-FFF2-40B4-BE49-F238E27FC236}">
                <a16:creationId xmlns:a16="http://schemas.microsoft.com/office/drawing/2014/main" id="{49AF71F1-E160-0253-6C35-1902EF17E141}"/>
              </a:ext>
            </a:extLst>
          </p:cNvPr>
          <p:cNvSpPr>
            <a:spLocks noGrp="1"/>
          </p:cNvSpPr>
          <p:nvPr>
            <p:ph idx="1"/>
          </p:nvPr>
        </p:nvSpPr>
        <p:spPr>
          <a:xfrm>
            <a:off x="838199" y="5744095"/>
            <a:ext cx="10515599" cy="432867"/>
          </a:xfrm>
        </p:spPr>
        <p:txBody>
          <a:bodyPr>
            <a:normAutofit/>
          </a:bodyPr>
          <a:lstStyle>
            <a:lvl1pPr marL="0" indent="0">
              <a:buNone/>
              <a:defRPr sz="1800"/>
            </a:lvl1pPr>
          </a:lstStyle>
          <a:p>
            <a:pPr lvl="0"/>
            <a:r>
              <a:rPr lang="en-US" dirty="0"/>
              <a:t>Click to edit Master text styles</a:t>
            </a:r>
          </a:p>
        </p:txBody>
      </p:sp>
    </p:spTree>
    <p:extLst>
      <p:ext uri="{BB962C8B-B14F-4D97-AF65-F5344CB8AC3E}">
        <p14:creationId xmlns:p14="http://schemas.microsoft.com/office/powerpoint/2010/main" val="181648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_questions">
    <p:spTree>
      <p:nvGrpSpPr>
        <p:cNvPr id="1" name=""/>
        <p:cNvGrpSpPr/>
        <p:nvPr/>
      </p:nvGrpSpPr>
      <p:grpSpPr>
        <a:xfrm>
          <a:off x="0" y="0"/>
          <a:ext cx="0" cy="0"/>
          <a:chOff x="0" y="0"/>
          <a:chExt cx="0" cy="0"/>
        </a:xfrm>
      </p:grpSpPr>
      <p:pic>
        <p:nvPicPr>
          <p:cNvPr id="8" name="Picture 7" descr="A purple and black file folder&#10;&#10;Description automatically generated">
            <a:extLst>
              <a:ext uri="{FF2B5EF4-FFF2-40B4-BE49-F238E27FC236}">
                <a16:creationId xmlns:a16="http://schemas.microsoft.com/office/drawing/2014/main" id="{1A04C1A7-760C-7839-B507-D31074C407A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7556311" y="1610866"/>
            <a:ext cx="4635689" cy="5247133"/>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4">
            <a:extLst>
              <a:ext uri="{FF2B5EF4-FFF2-40B4-BE49-F238E27FC236}">
                <a16:creationId xmlns:a16="http://schemas.microsoft.com/office/drawing/2014/main" id="{5A4879B2-B6EE-DE7B-2C83-25EEB102F0B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4" name="Text Placeholder 5">
            <a:extLst>
              <a:ext uri="{FF2B5EF4-FFF2-40B4-BE49-F238E27FC236}">
                <a16:creationId xmlns:a16="http://schemas.microsoft.com/office/drawing/2014/main" id="{56F986DF-3D2A-678C-B7BA-42B8340E3DC4}"/>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5" name="Text Placeholder 12">
            <a:extLst>
              <a:ext uri="{FF2B5EF4-FFF2-40B4-BE49-F238E27FC236}">
                <a16:creationId xmlns:a16="http://schemas.microsoft.com/office/drawing/2014/main" id="{1F936F32-0F00-143C-23D0-72E9A6BD48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3047574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D72BFA8-2D39-244F-4F2A-031D91E2EE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FDD84677-D669-F58E-69CC-70B9AE12C1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75293567"/>
      </p:ext>
    </p:extLst>
  </p:cSld>
  <p:clrMap bg1="lt1" tx1="dk1" bg2="lt2" tx2="dk2" accent1="accent1" accent2="accent2" accent3="accent3" accent4="accent4" accent5="accent5" accent6="accent6" hlink="hlink" folHlink="folHlink"/>
  <p:sldLayoutIdLst>
    <p:sldLayoutId id="2147483666" r:id="rId1"/>
    <p:sldLayoutId id="2147483660" r:id="rId2"/>
    <p:sldLayoutId id="2147483650" r:id="rId3"/>
    <p:sldLayoutId id="2147483661" r:id="rId4"/>
    <p:sldLayoutId id="2147483670" r:id="rId5"/>
    <p:sldLayoutId id="2147483665" r:id="rId6"/>
    <p:sldLayoutId id="2147483662" r:id="rId7"/>
    <p:sldLayoutId id="2147483671" r:id="rId8"/>
    <p:sldLayoutId id="2147483652" r:id="rId9"/>
    <p:sldLayoutId id="2147483664" r:id="rId10"/>
    <p:sldLayoutId id="2147483657" r:id="rId11"/>
    <p:sldLayoutId id="2147483667" r:id="rId12"/>
    <p:sldLayoutId id="2147483668" r:id="rId13"/>
    <p:sldLayoutId id="2147483669" r:id="rId14"/>
  </p:sldLayoutIdLst>
  <p:txStyles>
    <p:titleStyle>
      <a:lvl1pPr algn="l" defTabSz="914400" rtl="0" eaLnBrk="1" latinLnBrk="0" hangingPunct="1">
        <a:lnSpc>
          <a:spcPct val="90000"/>
        </a:lnSpc>
        <a:spcBef>
          <a:spcPct val="0"/>
        </a:spcBef>
        <a:buNone/>
        <a:defRPr sz="40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DCE04C9-F46F-4224-A880-738B1633B564}"/>
              </a:ext>
            </a:extLst>
          </p:cNvPr>
          <p:cNvSpPr>
            <a:spLocks noGrp="1"/>
          </p:cNvSpPr>
          <p:nvPr>
            <p:ph type="ctrTitle"/>
          </p:nvPr>
        </p:nvSpPr>
        <p:spPr>
          <a:xfrm>
            <a:off x="1524000" y="3790348"/>
            <a:ext cx="9144000" cy="875845"/>
          </a:xfrm>
        </p:spPr>
        <p:txBody>
          <a:bodyPr>
            <a:normAutofit fontScale="90000"/>
          </a:bodyPr>
          <a:lstStyle/>
          <a:p>
            <a:r>
              <a:rPr lang="en-US" dirty="0"/>
              <a:t>Building Services Engineering</a:t>
            </a:r>
            <a:endParaRPr lang="en-GB" dirty="0"/>
          </a:p>
        </p:txBody>
      </p:sp>
      <p:sp>
        <p:nvSpPr>
          <p:cNvPr id="7" name="Subtitle 6">
            <a:extLst>
              <a:ext uri="{FF2B5EF4-FFF2-40B4-BE49-F238E27FC236}">
                <a16:creationId xmlns:a16="http://schemas.microsoft.com/office/drawing/2014/main" id="{1F5EADF3-A590-4AFE-1185-A6960C9D1B6A}"/>
              </a:ext>
            </a:extLst>
          </p:cNvPr>
          <p:cNvSpPr>
            <a:spLocks noGrp="1"/>
          </p:cNvSpPr>
          <p:nvPr>
            <p:ph type="subTitle" idx="1"/>
          </p:nvPr>
        </p:nvSpPr>
        <p:spPr>
          <a:xfrm>
            <a:off x="1524000" y="4903189"/>
            <a:ext cx="9144000" cy="583211"/>
          </a:xfrm>
        </p:spPr>
        <p:txBody>
          <a:bodyPr>
            <a:normAutofit/>
          </a:bodyPr>
          <a:lstStyle/>
          <a:p>
            <a:r>
              <a:rPr lang="en-US" dirty="0"/>
              <a:t>Topic: Practical mathematics</a:t>
            </a:r>
          </a:p>
        </p:txBody>
      </p:sp>
      <p:sp>
        <p:nvSpPr>
          <p:cNvPr id="4" name="Text Placeholder 3">
            <a:extLst>
              <a:ext uri="{FF2B5EF4-FFF2-40B4-BE49-F238E27FC236}">
                <a16:creationId xmlns:a16="http://schemas.microsoft.com/office/drawing/2014/main" id="{47867F5A-5A0F-C526-6E2A-AC6C470A9D34}"/>
              </a:ext>
            </a:extLst>
          </p:cNvPr>
          <p:cNvSpPr>
            <a:spLocks noGrp="1"/>
          </p:cNvSpPr>
          <p:nvPr>
            <p:ph type="body" sz="quarter" idx="10"/>
          </p:nvPr>
        </p:nvSpPr>
        <p:spPr>
          <a:xfrm>
            <a:off x="6096000" y="2894811"/>
            <a:ext cx="5623668" cy="534189"/>
          </a:xfrm>
        </p:spPr>
        <p:txBody>
          <a:bodyPr/>
          <a:lstStyle/>
          <a:p>
            <a:r>
              <a:rPr lang="en-GB" dirty="0"/>
              <a:t>Route: </a:t>
            </a:r>
            <a:r>
              <a:rPr lang="en-US" dirty="0"/>
              <a:t>Construction</a:t>
            </a:r>
            <a:endParaRPr lang="en-GB" dirty="0"/>
          </a:p>
        </p:txBody>
      </p:sp>
      <p:sp>
        <p:nvSpPr>
          <p:cNvPr id="5" name="Text Placeholder 4">
            <a:extLst>
              <a:ext uri="{FF2B5EF4-FFF2-40B4-BE49-F238E27FC236}">
                <a16:creationId xmlns:a16="http://schemas.microsoft.com/office/drawing/2014/main" id="{47751806-CAEB-6B9E-B21F-4278168228FD}"/>
              </a:ext>
            </a:extLst>
          </p:cNvPr>
          <p:cNvSpPr>
            <a:spLocks noGrp="1"/>
          </p:cNvSpPr>
          <p:nvPr>
            <p:ph type="body" sz="quarter" idx="11"/>
          </p:nvPr>
        </p:nvSpPr>
        <p:spPr>
          <a:xfrm>
            <a:off x="1524000" y="5625862"/>
            <a:ext cx="9842500" cy="583211"/>
          </a:xfrm>
        </p:spPr>
        <p:txBody>
          <a:bodyPr/>
          <a:lstStyle/>
          <a:p>
            <a:r>
              <a:rPr lang="en-GB" dirty="0"/>
              <a:t>Resource 4: Key mathematical heat principles</a:t>
            </a:r>
          </a:p>
        </p:txBody>
      </p:sp>
    </p:spTree>
    <p:extLst>
      <p:ext uri="{BB962C8B-B14F-4D97-AF65-F5344CB8AC3E}">
        <p14:creationId xmlns:p14="http://schemas.microsoft.com/office/powerpoint/2010/main" val="1924075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5D466-DDAA-FBFD-53BA-898B3D105E1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F133F8D-0868-3BAD-47D5-50753A6483EC}"/>
              </a:ext>
            </a:extLst>
          </p:cNvPr>
          <p:cNvSpPr>
            <a:spLocks noGrp="1"/>
          </p:cNvSpPr>
          <p:nvPr>
            <p:ph type="title"/>
          </p:nvPr>
        </p:nvSpPr>
        <p:spPr>
          <a:xfrm>
            <a:off x="838200" y="365125"/>
            <a:ext cx="10515600" cy="1325563"/>
          </a:xfrm>
        </p:spPr>
        <p:txBody>
          <a:bodyPr>
            <a:normAutofit/>
          </a:bodyPr>
          <a:lstStyle/>
          <a:p>
            <a:r>
              <a:rPr lang="en-GB" dirty="0"/>
              <a:t>Question 4: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77B7B20D-009E-4CB6-4701-0E85F7B3974A}"/>
                  </a:ext>
                </a:extLst>
              </p:cNvPr>
              <p:cNvSpPr txBox="1">
                <a:spLocks/>
              </p:cNvSpPr>
              <p:nvPr/>
            </p:nvSpPr>
            <p:spPr>
              <a:xfrm>
                <a:off x="6240026" y="1481559"/>
                <a:ext cx="5951974" cy="2154578"/>
              </a:xfrm>
              <a:prstGeom prst="rect">
                <a:avLst/>
              </a:prstGeom>
              <a:no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Clr>
                    <a:schemeClr val="bg1"/>
                  </a:buClr>
                </a:pPr>
                <a14:m>
                  <m:oMath xmlns:m="http://schemas.openxmlformats.org/officeDocument/2006/math">
                    <m:r>
                      <a:rPr lang="ar-AE" i="1" smtClean="0">
                        <a:latin typeface="Cambria Math" panose="02040503050406030204" pitchFamily="18" charset="0"/>
                      </a:rPr>
                      <m:t>𝑄</m:t>
                    </m:r>
                    <m:r>
                      <a:rPr lang="ar-AE" i="1" smtClean="0">
                        <a:latin typeface="Cambria Math" panose="02040503050406030204" pitchFamily="18" charset="0"/>
                      </a:rPr>
                      <m:t>=</m:t>
                    </m:r>
                    <m:r>
                      <a:rPr lang="ar-AE" i="1" smtClean="0">
                        <a:latin typeface="Cambria Math" panose="02040503050406030204" pitchFamily="18" charset="0"/>
                      </a:rPr>
                      <m:t>𝑈𝐴</m:t>
                    </m:r>
                    <m:d>
                      <m:dPr>
                        <m:ctrlPr>
                          <a:rPr lang="ar-AE" i="1">
                            <a:latin typeface="Cambria Math" panose="02040503050406030204" pitchFamily="18" charset="0"/>
                          </a:rPr>
                        </m:ctrlPr>
                      </m:dPr>
                      <m:e>
                        <m:sSub>
                          <m:sSubPr>
                            <m:ctrlPr>
                              <a:rPr lang="ar-AE" i="1">
                                <a:latin typeface="Cambria Math" panose="02040503050406030204" pitchFamily="18" charset="0"/>
                              </a:rPr>
                            </m:ctrlPr>
                          </m:sSubPr>
                          <m:e>
                            <m:r>
                              <a:rPr lang="ar-AE" i="1">
                                <a:latin typeface="Cambria Math" panose="02040503050406030204" pitchFamily="18" charset="0"/>
                              </a:rPr>
                              <m:t>𝑇</m:t>
                            </m:r>
                          </m:e>
                          <m:sub>
                            <m:r>
                              <a:rPr lang="ar-AE" i="1">
                                <a:latin typeface="Cambria Math" panose="02040503050406030204" pitchFamily="18" charset="0"/>
                              </a:rPr>
                              <m:t>1</m:t>
                            </m:r>
                          </m:sub>
                        </m:sSub>
                        <m:r>
                          <a:rPr lang="ar-AE" i="1">
                            <a:latin typeface="Cambria Math" panose="02040503050406030204" pitchFamily="18" charset="0"/>
                          </a:rPr>
                          <m:t>−</m:t>
                        </m:r>
                        <m:sSub>
                          <m:sSubPr>
                            <m:ctrlPr>
                              <a:rPr lang="ar-AE" i="1">
                                <a:latin typeface="Cambria Math" panose="02040503050406030204" pitchFamily="18" charset="0"/>
                              </a:rPr>
                            </m:ctrlPr>
                          </m:sSubPr>
                          <m:e>
                            <m:r>
                              <a:rPr lang="ar-AE" i="1">
                                <a:latin typeface="Cambria Math" panose="02040503050406030204" pitchFamily="18" charset="0"/>
                              </a:rPr>
                              <m:t>𝑇</m:t>
                            </m:r>
                          </m:e>
                          <m:sub>
                            <m:r>
                              <a:rPr lang="ar-AE" i="1">
                                <a:latin typeface="Cambria Math" panose="02040503050406030204" pitchFamily="18" charset="0"/>
                              </a:rPr>
                              <m:t>2</m:t>
                            </m:r>
                          </m:sub>
                        </m:sSub>
                      </m:e>
                    </m:d>
                  </m:oMath>
                </a14:m>
                <a:endParaRPr lang="ar-AE" dirty="0"/>
              </a:p>
              <a:p>
                <a:pPr>
                  <a:lnSpc>
                    <a:spcPct val="100000"/>
                  </a:lnSpc>
                  <a:spcBef>
                    <a:spcPts val="0"/>
                  </a:spcBef>
                  <a:buClr>
                    <a:schemeClr val="bg1"/>
                  </a:buClr>
                </a:pPr>
                <a:r>
                  <a:rPr lang="en-US" dirty="0"/>
                  <a:t>    </a:t>
                </a:r>
                <a14:m>
                  <m:oMath xmlns:m="http://schemas.openxmlformats.org/officeDocument/2006/math">
                    <m:r>
                      <a:rPr lang="ar-AE" i="1">
                        <a:latin typeface="Cambria Math" panose="02040503050406030204" pitchFamily="18" charset="0"/>
                      </a:rPr>
                      <m:t>=</m:t>
                    </m:r>
                    <m:r>
                      <a:rPr lang="en-US" b="0" i="1" smtClean="0">
                        <a:latin typeface="Cambria Math" panose="02040503050406030204" pitchFamily="18" charset="0"/>
                      </a:rPr>
                      <m:t>0.18</m:t>
                    </m:r>
                    <m:r>
                      <a:rPr lang="en-GB" b="0" i="1" smtClean="0">
                        <a:latin typeface="Cambria Math" panose="02040503050406030204" pitchFamily="18" charset="0"/>
                      </a:rPr>
                      <m:t> </m:t>
                    </m:r>
                    <m:r>
                      <m:rPr>
                        <m:sty m:val="p"/>
                      </m:rPr>
                      <a:rPr lang="en-GB" b="0" i="0" smtClean="0">
                        <a:latin typeface="Cambria Math" panose="02040503050406030204" pitchFamily="18" charset="0"/>
                      </a:rPr>
                      <m:t>W</m:t>
                    </m:r>
                    <m:r>
                      <a:rPr lang="en-GB" b="0" i="0" smtClean="0">
                        <a:latin typeface="Cambria Math" panose="02040503050406030204" pitchFamily="18" charset="0"/>
                      </a:rPr>
                      <m:t>/</m:t>
                    </m:r>
                    <m:sSup>
                      <m:sSupPr>
                        <m:ctrlPr>
                          <a:rPr lang="en-GB" b="0" i="0" smtClean="0">
                            <a:latin typeface="Cambria Math" panose="02040503050406030204" pitchFamily="18" charset="0"/>
                          </a:rPr>
                        </m:ctrlPr>
                      </m:sSupPr>
                      <m:e>
                        <m:r>
                          <m:rPr>
                            <m:sty m:val="p"/>
                          </m:rPr>
                          <a:rPr lang="en-GB" b="0" i="0" smtClean="0">
                            <a:latin typeface="Cambria Math" panose="02040503050406030204" pitchFamily="18" charset="0"/>
                          </a:rPr>
                          <m:t>m</m:t>
                        </m:r>
                      </m:e>
                      <m:sup>
                        <m:r>
                          <a:rPr lang="en-GB" b="0" i="0" smtClean="0">
                            <a:latin typeface="Cambria Math" panose="02040503050406030204" pitchFamily="18" charset="0"/>
                          </a:rPr>
                          <m:t>2</m:t>
                        </m:r>
                      </m:sup>
                    </m:sSup>
                    <m:r>
                      <m:rPr>
                        <m:sty m:val="p"/>
                      </m:rPr>
                      <a:rPr lang="en-GB" b="0" i="0" smtClean="0">
                        <a:latin typeface="Cambria Math" panose="02040503050406030204" pitchFamily="18" charset="0"/>
                      </a:rPr>
                      <m:t>K</m:t>
                    </m:r>
                    <m:r>
                      <a:rPr lang="en-US" b="0" i="1" smtClean="0">
                        <a:latin typeface="Cambria Math" panose="02040503050406030204" pitchFamily="18" charset="0"/>
                      </a:rPr>
                      <m:t>×160</m:t>
                    </m:r>
                    <m:sSup>
                      <m:sSupPr>
                        <m:ctrlPr>
                          <a:rPr lang="en-GB" b="0" i="0" smtClean="0">
                            <a:latin typeface="Cambria Math" panose="02040503050406030204" pitchFamily="18" charset="0"/>
                          </a:rPr>
                        </m:ctrlPr>
                      </m:sSupPr>
                      <m:e>
                        <m:r>
                          <a:rPr lang="en-GB" b="0" i="0" smtClean="0">
                            <a:latin typeface="Cambria Math" panose="02040503050406030204" pitchFamily="18" charset="0"/>
                          </a:rPr>
                          <m:t> </m:t>
                        </m:r>
                        <m:r>
                          <m:rPr>
                            <m:sty m:val="p"/>
                          </m:rPr>
                          <a:rPr lang="en-US" b="0" i="0" smtClean="0">
                            <a:latin typeface="Cambria Math" panose="02040503050406030204" pitchFamily="18" charset="0"/>
                          </a:rPr>
                          <m:t>m</m:t>
                        </m:r>
                      </m:e>
                      <m:sup>
                        <m:r>
                          <a:rPr lang="en-US" b="0" i="1" smtClean="0">
                            <a:latin typeface="Cambria Math" panose="02040503050406030204" pitchFamily="18" charset="0"/>
                          </a:rPr>
                          <m:t>2</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21</m:t>
                        </m:r>
                        <m:r>
                          <m:rPr>
                            <m:sty m:val="p"/>
                          </m:rPr>
                          <a:rPr lang="en-US" b="0" i="1" smtClean="0">
                            <a:latin typeface="Cambria Math" panose="02040503050406030204" pitchFamily="18" charset="0"/>
                            <a:ea typeface="Cambria Math" panose="02040503050406030204" pitchFamily="18" charset="0"/>
                          </a:rPr>
                          <m:t>℃</m:t>
                        </m:r>
                        <m:r>
                          <a:rPr lang="ar-AE" i="1">
                            <a:latin typeface="Cambria Math" panose="02040503050406030204" pitchFamily="18" charset="0"/>
                          </a:rPr>
                          <m:t>−</m:t>
                        </m:r>
                        <m:r>
                          <a:rPr lang="en-US" b="0" i="1" smtClean="0">
                            <a:latin typeface="Cambria Math" panose="02040503050406030204" pitchFamily="18" charset="0"/>
                          </a:rPr>
                          <m:t>6</m:t>
                        </m:r>
                        <m:r>
                          <m:rPr>
                            <m:sty m:val="p"/>
                          </m:rPr>
                          <a:rPr lang="en-US" b="0" i="1" smtClean="0">
                            <a:latin typeface="Cambria Math" panose="02040503050406030204" pitchFamily="18" charset="0"/>
                            <a:ea typeface="Cambria Math" panose="02040503050406030204" pitchFamily="18" charset="0"/>
                          </a:rPr>
                          <m:t>℃</m:t>
                        </m:r>
                      </m:e>
                    </m:d>
                  </m:oMath>
                </a14:m>
                <a:endParaRPr lang="en-US" dirty="0"/>
              </a:p>
              <a:p>
                <a:pPr>
                  <a:lnSpc>
                    <a:spcPct val="100000"/>
                  </a:lnSpc>
                  <a:spcBef>
                    <a:spcPts val="0"/>
                  </a:spcBef>
                  <a:buClr>
                    <a:schemeClr val="bg1"/>
                  </a:buClr>
                </a:pPr>
                <a:r>
                  <a:rPr lang="en-US" dirty="0"/>
                  <a:t>    </a:t>
                </a:r>
                <a14:m>
                  <m:oMath xmlns:m="http://schemas.openxmlformats.org/officeDocument/2006/math">
                    <m:r>
                      <a:rPr lang="ar-AE" i="1">
                        <a:latin typeface="Cambria Math" panose="02040503050406030204" pitchFamily="18" charset="0"/>
                      </a:rPr>
                      <m:t>=</m:t>
                    </m:r>
                    <m:r>
                      <a:rPr lang="en-US" i="1">
                        <a:latin typeface="Cambria Math" panose="02040503050406030204" pitchFamily="18" charset="0"/>
                      </a:rPr>
                      <m:t>0.18</m:t>
                    </m:r>
                    <m:r>
                      <a:rPr lang="en-GB" b="0" i="0" smtClean="0">
                        <a:latin typeface="Cambria Math" panose="02040503050406030204" pitchFamily="18" charset="0"/>
                      </a:rPr>
                      <m:t> </m:t>
                    </m:r>
                    <m:r>
                      <m:rPr>
                        <m:sty m:val="p"/>
                      </m:rPr>
                      <a:rPr lang="en-GB">
                        <a:latin typeface="Cambria Math" panose="02040503050406030204" pitchFamily="18" charset="0"/>
                      </a:rPr>
                      <m:t>W</m:t>
                    </m:r>
                    <m:r>
                      <a:rPr lang="en-GB">
                        <a:latin typeface="Cambria Math" panose="02040503050406030204" pitchFamily="18" charset="0"/>
                      </a:rPr>
                      <m:t>/</m:t>
                    </m:r>
                    <m:sSup>
                      <m:sSupPr>
                        <m:ctrlPr>
                          <a:rPr lang="en-GB">
                            <a:latin typeface="Cambria Math" panose="02040503050406030204" pitchFamily="18" charset="0"/>
                          </a:rPr>
                        </m:ctrlPr>
                      </m:sSupPr>
                      <m:e>
                        <m:r>
                          <m:rPr>
                            <m:sty m:val="p"/>
                          </m:rPr>
                          <a:rPr lang="en-GB">
                            <a:latin typeface="Cambria Math" panose="02040503050406030204" pitchFamily="18" charset="0"/>
                          </a:rPr>
                          <m:t>m</m:t>
                        </m:r>
                      </m:e>
                      <m:sup>
                        <m:r>
                          <a:rPr lang="en-GB">
                            <a:latin typeface="Cambria Math" panose="02040503050406030204" pitchFamily="18" charset="0"/>
                          </a:rPr>
                          <m:t>2</m:t>
                        </m:r>
                      </m:sup>
                    </m:sSup>
                    <m:r>
                      <m:rPr>
                        <m:sty m:val="p"/>
                      </m:rPr>
                      <a:rPr lang="en-GB">
                        <a:latin typeface="Cambria Math" panose="02040503050406030204" pitchFamily="18" charset="0"/>
                      </a:rPr>
                      <m:t>K</m:t>
                    </m:r>
                    <m:r>
                      <a:rPr lang="en-US" i="1">
                        <a:latin typeface="Cambria Math" panose="02040503050406030204" pitchFamily="18" charset="0"/>
                      </a:rPr>
                      <m:t>×160</m:t>
                    </m:r>
                    <m:r>
                      <a:rPr lang="en-GB" b="0" i="1" smtClean="0">
                        <a:latin typeface="Cambria Math" panose="02040503050406030204" pitchFamily="18" charset="0"/>
                      </a:rPr>
                      <m:t> </m:t>
                    </m:r>
                    <m:sSup>
                      <m:sSupPr>
                        <m:ctrlPr>
                          <a:rPr lang="en-US">
                            <a:latin typeface="Cambria Math" panose="02040503050406030204" pitchFamily="18" charset="0"/>
                          </a:rPr>
                        </m:ctrlPr>
                      </m:sSupPr>
                      <m:e>
                        <m:r>
                          <m:rPr>
                            <m:sty m:val="p"/>
                          </m:rPr>
                          <a:rPr lang="en-US">
                            <a:latin typeface="Cambria Math" panose="02040503050406030204" pitchFamily="18" charset="0"/>
                          </a:rPr>
                          <m:t>m</m:t>
                        </m:r>
                      </m:e>
                      <m:sup>
                        <m:r>
                          <a:rPr lang="en-US" i="1">
                            <a:latin typeface="Cambria Math" panose="02040503050406030204" pitchFamily="18" charset="0"/>
                          </a:rPr>
                          <m:t>2</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15</m:t>
                        </m:r>
                        <m:r>
                          <m:rPr>
                            <m:sty m:val="p"/>
                          </m:rPr>
                          <a:rPr lang="en-US" i="1">
                            <a:latin typeface="Cambria Math" panose="02040503050406030204" pitchFamily="18" charset="0"/>
                            <a:ea typeface="Cambria Math" panose="02040503050406030204" pitchFamily="18" charset="0"/>
                          </a:rPr>
                          <m:t>℃</m:t>
                        </m:r>
                      </m:e>
                    </m:d>
                  </m:oMath>
                </a14:m>
                <a:endParaRPr lang="en-US" dirty="0">
                  <a:ea typeface="Cambria Math" panose="02040503050406030204" pitchFamily="18" charset="0"/>
                </a:endParaRPr>
              </a:p>
              <a:p>
                <a:pPr>
                  <a:lnSpc>
                    <a:spcPct val="100000"/>
                  </a:lnSpc>
                  <a:spcBef>
                    <a:spcPts val="0"/>
                  </a:spcBef>
                  <a:buClr>
                    <a:schemeClr val="bg1"/>
                  </a:buClr>
                </a:pPr>
                <a:r>
                  <a:rPr lang="en-US" dirty="0"/>
                  <a:t> </a:t>
                </a:r>
                <a14:m>
                  <m:oMath xmlns:m="http://schemas.openxmlformats.org/officeDocument/2006/math">
                    <m:r>
                      <a:rPr lang="en-US" b="0" i="0" smtClean="0">
                        <a:latin typeface="Cambria Math" panose="02040503050406030204" pitchFamily="18" charset="0"/>
                      </a:rPr>
                      <m:t>    </m:t>
                    </m:r>
                    <m:r>
                      <a:rPr lang="ar-AE" i="1">
                        <a:latin typeface="Cambria Math" panose="02040503050406030204" pitchFamily="18" charset="0"/>
                      </a:rPr>
                      <m:t>=</m:t>
                    </m:r>
                    <m:r>
                      <a:rPr lang="en-US" b="1" i="0" smtClean="0">
                        <a:latin typeface="Cambria Math" panose="02040503050406030204" pitchFamily="18" charset="0"/>
                      </a:rPr>
                      <m:t>𝟒𝟑𝟐</m:t>
                    </m:r>
                    <m:r>
                      <a:rPr lang="en-US" b="1" i="0" smtClean="0">
                        <a:latin typeface="Cambria Math" panose="02040503050406030204" pitchFamily="18" charset="0"/>
                      </a:rPr>
                      <m:t> </m:t>
                    </m:r>
                    <m:r>
                      <a:rPr lang="en-US" b="1" i="0" smtClean="0">
                        <a:latin typeface="Cambria Math" panose="02040503050406030204" pitchFamily="18" charset="0"/>
                      </a:rPr>
                      <m:t>𝐖</m:t>
                    </m:r>
                  </m:oMath>
                </a14:m>
                <a:endParaRPr lang="en-US" b="1" dirty="0">
                  <a:ea typeface="Cambria Math" panose="02040503050406030204" pitchFamily="18" charset="0"/>
                </a:endParaRPr>
              </a:p>
              <a:p>
                <a:pPr>
                  <a:lnSpc>
                    <a:spcPct val="100000"/>
                  </a:lnSpc>
                  <a:spcBef>
                    <a:spcPts val="0"/>
                  </a:spcBef>
                  <a:buClr>
                    <a:schemeClr val="bg1"/>
                  </a:buClr>
                </a:pPr>
                <a:endParaRPr lang="ar-AE" dirty="0"/>
              </a:p>
              <a:p>
                <a:pPr>
                  <a:lnSpc>
                    <a:spcPct val="100000"/>
                  </a:lnSpc>
                  <a:spcBef>
                    <a:spcPts val="0"/>
                  </a:spcBef>
                  <a:buClr>
                    <a:schemeClr val="bg1"/>
                  </a:buClr>
                </a:pPr>
                <a:endParaRPr lang="ar-AE" dirty="0"/>
              </a:p>
              <a:p>
                <a:pPr>
                  <a:lnSpc>
                    <a:spcPct val="100000"/>
                  </a:lnSpc>
                  <a:spcBef>
                    <a:spcPts val="0"/>
                  </a:spcBef>
                  <a:buClr>
                    <a:schemeClr val="bg1"/>
                  </a:buClr>
                </a:pPr>
                <a:endParaRPr lang="ar-AE" dirty="0"/>
              </a:p>
              <a:p>
                <a:pPr marL="0" indent="0" algn="ctr">
                  <a:buFont typeface="Arial" panose="020B0604020202020204" pitchFamily="34" charset="0"/>
                  <a:buNone/>
                </a:pPr>
                <a:endParaRPr lang="ar-AE" dirty="0"/>
              </a:p>
              <a:p>
                <a:pPr marL="0" indent="0" algn="ctr">
                  <a:buFont typeface="Arial" panose="020B0604020202020204" pitchFamily="34" charset="0"/>
                  <a:buNone/>
                </a:pPr>
                <a:endParaRPr lang="en-US" dirty="0"/>
              </a:p>
            </p:txBody>
          </p:sp>
        </mc:Choice>
        <mc:Fallback xmlns="">
          <p:sp>
            <p:nvSpPr>
              <p:cNvPr id="13" name="Content Placeholder 4">
                <a:extLst>
                  <a:ext uri="{FF2B5EF4-FFF2-40B4-BE49-F238E27FC236}">
                    <a16:creationId xmlns:a16="http://schemas.microsoft.com/office/drawing/2014/main" id="{77B7B20D-009E-4CB6-4701-0E85F7B3974A}"/>
                  </a:ext>
                </a:extLst>
              </p:cNvPr>
              <p:cNvSpPr txBox="1">
                <a:spLocks noRot="1" noChangeAspect="1" noMove="1" noResize="1" noEditPoints="1" noAdjustHandles="1" noChangeArrowheads="1" noChangeShapeType="1" noTextEdit="1"/>
              </p:cNvSpPr>
              <p:nvPr/>
            </p:nvSpPr>
            <p:spPr>
              <a:xfrm>
                <a:off x="6240026" y="1481559"/>
                <a:ext cx="5951974" cy="2154578"/>
              </a:xfrm>
              <a:prstGeom prst="rect">
                <a:avLst/>
              </a:prstGeom>
              <a:blipFill>
                <a:blip r:embed="rId3"/>
                <a:stretch>
                  <a:fillRect/>
                </a:stretch>
              </a:blipFill>
            </p:spPr>
            <p:txBody>
              <a:bodyPr/>
              <a:lstStyle/>
              <a:p>
                <a:r>
                  <a:rPr lang="en-GB">
                    <a:noFill/>
                  </a:rPr>
                  <a:t> </a:t>
                </a:r>
              </a:p>
            </p:txBody>
          </p:sp>
        </mc:Fallback>
      </mc:AlternateContent>
      <p:sp>
        <p:nvSpPr>
          <p:cNvPr id="2" name="Content Placeholder 4">
            <a:extLst>
              <a:ext uri="{FF2B5EF4-FFF2-40B4-BE49-F238E27FC236}">
                <a16:creationId xmlns:a16="http://schemas.microsoft.com/office/drawing/2014/main" id="{199EC729-0644-D86B-827E-2056315A7399}"/>
              </a:ext>
            </a:extLst>
          </p:cNvPr>
          <p:cNvSpPr txBox="1">
            <a:spLocks/>
          </p:cNvSpPr>
          <p:nvPr/>
        </p:nvSpPr>
        <p:spPr>
          <a:xfrm>
            <a:off x="671650" y="1976537"/>
            <a:ext cx="5668860" cy="3417266"/>
          </a:xfrm>
          <a:prstGeom prst="rect">
            <a:avLst/>
          </a:prstGeom>
          <a:solidFill>
            <a:srgbClr val="EBDDF4"/>
          </a:solidFill>
        </p:spPr>
        <p:txBody>
          <a:bodyPr vert="horz" lIns="180000" tIns="180000" rIns="180000" bIns="180000" rtlCol="0" anchor="ctr">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t>A </a:t>
            </a:r>
            <a:r>
              <a:rPr lang="en-US" dirty="0"/>
              <a:t>workshop</a:t>
            </a:r>
            <a:r>
              <a:rPr lang="en-GB" dirty="0"/>
              <a:t> has a flat roof </a:t>
            </a:r>
            <a:r>
              <a:rPr lang="en-US" dirty="0"/>
              <a:t>of area</a:t>
            </a:r>
            <a:br>
              <a:rPr lang="en-US" dirty="0"/>
            </a:br>
            <a:r>
              <a:rPr lang="en-US" dirty="0"/>
              <a:t>160 m</a:t>
            </a:r>
            <a:r>
              <a:rPr lang="en-US" baseline="30000" dirty="0"/>
              <a:t>2</a:t>
            </a:r>
            <a:r>
              <a:rPr lang="en-US" dirty="0"/>
              <a:t> that has</a:t>
            </a:r>
            <a:r>
              <a:rPr lang="en-GB" dirty="0"/>
              <a:t> a U-value 0.18 W/m</a:t>
            </a:r>
            <a:r>
              <a:rPr lang="en-GB" baseline="30000" dirty="0"/>
              <a:t>2</a:t>
            </a:r>
            <a:r>
              <a:rPr lang="en-GB" dirty="0"/>
              <a:t>K</a:t>
            </a:r>
            <a:r>
              <a:rPr lang="en-US" dirty="0"/>
              <a:t>.</a:t>
            </a:r>
          </a:p>
          <a:p>
            <a:pPr marL="0" indent="0">
              <a:buNone/>
            </a:pPr>
            <a:r>
              <a:rPr lang="en-GB" dirty="0"/>
              <a:t>The indoor temperature is set to </a:t>
            </a:r>
            <a:r>
              <a:rPr lang="en-US" dirty="0"/>
              <a:t>21</a:t>
            </a:r>
            <a:r>
              <a:rPr lang="en-GB" dirty="0"/>
              <a:t>°C</a:t>
            </a:r>
            <a:r>
              <a:rPr lang="en-US" dirty="0"/>
              <a:t>.</a:t>
            </a:r>
          </a:p>
          <a:p>
            <a:pPr marL="0" indent="0">
              <a:buNone/>
            </a:pPr>
            <a:r>
              <a:rPr lang="en-GB" b="1" dirty="0"/>
              <a:t>Calculate the </a:t>
            </a:r>
            <a:r>
              <a:rPr lang="en-US" b="1" dirty="0"/>
              <a:t>rate of </a:t>
            </a:r>
            <a:r>
              <a:rPr lang="en-GB" b="1" dirty="0"/>
              <a:t>heat loss through the roof </a:t>
            </a:r>
            <a:r>
              <a:rPr lang="en-US" b="1" dirty="0"/>
              <a:t>when the external temperature is 6</a:t>
            </a:r>
            <a:r>
              <a:rPr lang="en-GB" b="1" dirty="0"/>
              <a:t>°C</a:t>
            </a:r>
            <a:r>
              <a:rPr lang="en-US" b="1" dirty="0"/>
              <a:t>.</a:t>
            </a:r>
            <a:endParaRPr lang="en-US" dirty="0"/>
          </a:p>
        </p:txBody>
      </p:sp>
      <p:sp>
        <p:nvSpPr>
          <p:cNvPr id="6" name="TextBox 5">
            <a:extLst>
              <a:ext uri="{FF2B5EF4-FFF2-40B4-BE49-F238E27FC236}">
                <a16:creationId xmlns:a16="http://schemas.microsoft.com/office/drawing/2014/main" id="{760A372E-036D-548E-9B2B-74E2A05CD5EB}"/>
              </a:ext>
            </a:extLst>
          </p:cNvPr>
          <p:cNvSpPr txBox="1"/>
          <p:nvPr/>
        </p:nvSpPr>
        <p:spPr>
          <a:xfrm>
            <a:off x="6826373" y="3685170"/>
            <a:ext cx="5090613" cy="2554545"/>
          </a:xfrm>
          <a:prstGeom prst="rect">
            <a:avLst/>
          </a:prstGeom>
          <a:noFill/>
        </p:spPr>
        <p:txBody>
          <a:bodyPr wrap="square">
            <a:spAutoFit/>
          </a:bodyPr>
          <a:lstStyle/>
          <a:p>
            <a:pPr marL="0" marR="0">
              <a:buNone/>
            </a:pPr>
            <a:r>
              <a:rPr lang="en-US" sz="2000" kern="100" dirty="0">
                <a:effectLst/>
                <a:latin typeface="Arial" panose="020B0604020202020204" pitchFamily="34" charset="0"/>
                <a:ea typeface="Calibri" panose="020F0502020204030204" pitchFamily="34" charset="0"/>
                <a:cs typeface="Arial" panose="020B0604020202020204" pitchFamily="34" charset="0"/>
              </a:rPr>
              <a:t>Heat loss is power: rate of losing heat.</a:t>
            </a:r>
          </a:p>
          <a:p>
            <a:pPr marL="0" marR="0">
              <a:buNone/>
            </a:pPr>
            <a:endParaRPr lang="en-US" sz="2000" kern="100" dirty="0">
              <a:effectLst/>
              <a:latin typeface="Arial" panose="020B0604020202020204" pitchFamily="34" charset="0"/>
              <a:ea typeface="Calibri" panose="020F0502020204030204" pitchFamily="34" charset="0"/>
              <a:cs typeface="Arial" panose="020B0604020202020204" pitchFamily="34" charset="0"/>
            </a:endParaRPr>
          </a:p>
          <a:p>
            <a:pPr marL="0" marR="0">
              <a:buNone/>
            </a:pPr>
            <a:r>
              <a:rPr lang="en-US" sz="2000" kern="100" dirty="0">
                <a:effectLst/>
                <a:latin typeface="Arial" panose="020B0604020202020204" pitchFamily="34" charset="0"/>
                <a:ea typeface="Calibri" panose="020F0502020204030204" pitchFamily="34" charset="0"/>
                <a:cs typeface="Arial" panose="020B0604020202020204" pitchFamily="34" charset="0"/>
              </a:rPr>
              <a:t>You don’t need to convert to K because it’s a temperature difference.</a:t>
            </a:r>
          </a:p>
          <a:p>
            <a:pPr marL="0" marR="0">
              <a:buNone/>
            </a:pPr>
            <a:endParaRPr lang="en-US" sz="2000" kern="100" dirty="0">
              <a:effectLst/>
              <a:latin typeface="Arial" panose="020B0604020202020204" pitchFamily="34" charset="0"/>
              <a:ea typeface="Calibri" panose="020F0502020204030204" pitchFamily="34" charset="0"/>
              <a:cs typeface="Arial" panose="020B0604020202020204" pitchFamily="34" charset="0"/>
            </a:endParaRPr>
          </a:p>
          <a:p>
            <a:pPr marL="0" marR="0">
              <a:buNone/>
            </a:pPr>
            <a:r>
              <a:rPr lang="en-US" sz="2000" kern="100" dirty="0">
                <a:effectLst/>
                <a:latin typeface="Arial" panose="020B0604020202020204" pitchFamily="34" charset="0"/>
                <a:ea typeface="Calibri" panose="020F0502020204030204" pitchFamily="34" charset="0"/>
                <a:cs typeface="Arial" panose="020B0604020202020204" pitchFamily="34" charset="0"/>
              </a:rPr>
              <a:t>The U-value gives heat loss as proportional to area and temperature difference. Thickness is built into the U-value.</a:t>
            </a:r>
          </a:p>
        </p:txBody>
      </p:sp>
      <p:sp>
        <p:nvSpPr>
          <p:cNvPr id="7" name="Text Placeholder 15">
            <a:extLst>
              <a:ext uri="{FF2B5EF4-FFF2-40B4-BE49-F238E27FC236}">
                <a16:creationId xmlns:a16="http://schemas.microsoft.com/office/drawing/2014/main" id="{144BB9D6-4D56-39BD-32E6-402460B111CC}"/>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3" name="Text Placeholder 5">
            <a:extLst>
              <a:ext uri="{FF2B5EF4-FFF2-40B4-BE49-F238E27FC236}">
                <a16:creationId xmlns:a16="http://schemas.microsoft.com/office/drawing/2014/main" id="{AAC97E18-7DC5-D523-1885-74F2DF9DB8D3}"/>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3274254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3F3FD-1504-744E-66BD-6050CE36FD1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8983F10-5AE9-9F9C-63E1-F357E0BE8704}"/>
              </a:ext>
            </a:extLst>
          </p:cNvPr>
          <p:cNvSpPr>
            <a:spLocks noGrp="1"/>
          </p:cNvSpPr>
          <p:nvPr>
            <p:ph type="title"/>
          </p:nvPr>
        </p:nvSpPr>
        <p:spPr>
          <a:xfrm>
            <a:off x="838200" y="365125"/>
            <a:ext cx="10515600" cy="1325563"/>
          </a:xfrm>
        </p:spPr>
        <p:txBody>
          <a:bodyPr>
            <a:normAutofit/>
          </a:bodyPr>
          <a:lstStyle/>
          <a:p>
            <a:r>
              <a:rPr lang="en-GB" dirty="0"/>
              <a:t>Question 5</a:t>
            </a:r>
            <a:endParaRPr lang="en-GB" dirty="0">
              <a:solidFill>
                <a:schemeClr val="accent1"/>
              </a:solidFill>
            </a:endParaRPr>
          </a:p>
        </p:txBody>
      </p:sp>
      <p:sp>
        <p:nvSpPr>
          <p:cNvPr id="3" name="Content Placeholder 4">
            <a:extLst>
              <a:ext uri="{FF2B5EF4-FFF2-40B4-BE49-F238E27FC236}">
                <a16:creationId xmlns:a16="http://schemas.microsoft.com/office/drawing/2014/main" id="{EE22A0AC-B3B3-25D0-E0A4-5DB34B9DE295}"/>
              </a:ext>
            </a:extLst>
          </p:cNvPr>
          <p:cNvSpPr txBox="1">
            <a:spLocks/>
          </p:cNvSpPr>
          <p:nvPr/>
        </p:nvSpPr>
        <p:spPr>
          <a:xfrm>
            <a:off x="671650" y="1721893"/>
            <a:ext cx="5854254" cy="4476465"/>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The window in the living room of a house loses heat at an average rate of 32 W.</a:t>
            </a:r>
          </a:p>
          <a:p>
            <a:pPr marL="0" indent="0">
              <a:buNone/>
            </a:pPr>
            <a:endParaRPr lang="en-US" dirty="0"/>
          </a:p>
          <a:p>
            <a:pPr marL="0" indent="0">
              <a:buNone/>
            </a:pPr>
            <a:r>
              <a:rPr lang="en-US" b="1" dirty="0"/>
              <a:t>Calculate the amount of heat lost in two hours. </a:t>
            </a:r>
          </a:p>
          <a:p>
            <a:pPr marL="0" indent="0">
              <a:buNone/>
            </a:pPr>
            <a:r>
              <a:rPr lang="en-US" b="1" dirty="0"/>
              <a:t>Give your answer in kilojoules correct to three significant figures.</a:t>
            </a:r>
          </a:p>
          <a:p>
            <a:endParaRPr lang="en-US" dirty="0"/>
          </a:p>
        </p:txBody>
      </p:sp>
      <p:sp>
        <p:nvSpPr>
          <p:cNvPr id="6" name="Text Placeholder 15">
            <a:extLst>
              <a:ext uri="{FF2B5EF4-FFF2-40B4-BE49-F238E27FC236}">
                <a16:creationId xmlns:a16="http://schemas.microsoft.com/office/drawing/2014/main" id="{89AC3B69-7660-E0FA-F14E-8BB3A7918CCA}"/>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2" name="Text Placeholder 5">
            <a:extLst>
              <a:ext uri="{FF2B5EF4-FFF2-40B4-BE49-F238E27FC236}">
                <a16:creationId xmlns:a16="http://schemas.microsoft.com/office/drawing/2014/main" id="{0E20A65A-1261-FF9C-22B9-DDBBFEFAF321}"/>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5912067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56437-26E7-B5AE-1665-7F9A6DED29C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09333C6-CECA-5ED0-2A91-7BEB3141B59D}"/>
              </a:ext>
            </a:extLst>
          </p:cNvPr>
          <p:cNvSpPr>
            <a:spLocks noGrp="1"/>
          </p:cNvSpPr>
          <p:nvPr>
            <p:ph type="title"/>
          </p:nvPr>
        </p:nvSpPr>
        <p:spPr>
          <a:xfrm>
            <a:off x="838200" y="365125"/>
            <a:ext cx="10515600" cy="1325563"/>
          </a:xfrm>
        </p:spPr>
        <p:txBody>
          <a:bodyPr>
            <a:normAutofit/>
          </a:bodyPr>
          <a:lstStyle/>
          <a:p>
            <a:r>
              <a:rPr lang="en-GB" dirty="0"/>
              <a:t>Question 5: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4BBAF212-2F9B-A296-A98D-CD97F13CDCBD}"/>
                  </a:ext>
                </a:extLst>
              </p:cNvPr>
              <p:cNvSpPr txBox="1">
                <a:spLocks/>
              </p:cNvSpPr>
              <p:nvPr/>
            </p:nvSpPr>
            <p:spPr>
              <a:xfrm>
                <a:off x="6714698" y="1972149"/>
                <a:ext cx="5202288" cy="4368918"/>
              </a:xfrm>
              <a:prstGeom prst="rect">
                <a:avLst/>
              </a:prstGeom>
              <a:noFill/>
            </p:spPr>
            <p:txBody>
              <a:bodyPr vert="horz" lIns="180000" tIns="180000" rIns="180000" bIns="180000" rtlCol="0" anchor="t">
                <a:normAutofit lnSpcReduction="1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buClr>
                    <a:schemeClr val="bg1"/>
                  </a:buClr>
                </a:pPr>
                <a:r>
                  <a:rPr lang="en-US" dirty="0"/>
                  <a:t>Convert hours into seconds:</a:t>
                </a:r>
                <a:endParaRPr lang="en-US" i="1" dirty="0">
                  <a:latin typeface="Cambria Math" panose="02040503050406030204" pitchFamily="18" charset="0"/>
                </a:endParaRPr>
              </a:p>
              <a:p>
                <a:pPr>
                  <a:lnSpc>
                    <a:spcPct val="120000"/>
                  </a:lnSpc>
                  <a:spcBef>
                    <a:spcPts val="0"/>
                  </a:spcBef>
                  <a:buClr>
                    <a:schemeClr val="bg1"/>
                  </a:buClr>
                </a:pPr>
                <a14:m>
                  <m:oMath xmlns:m="http://schemas.openxmlformats.org/officeDocument/2006/math">
                    <m:r>
                      <a:rPr lang="en-US" i="1" dirty="0" smtClean="0">
                        <a:latin typeface="Cambria Math" panose="02040503050406030204" pitchFamily="18" charset="0"/>
                      </a:rPr>
                      <m:t>2 </m:t>
                    </m:r>
                    <m:r>
                      <m:rPr>
                        <m:sty m:val="p"/>
                      </m:rPr>
                      <a:rPr lang="en-US" i="0" dirty="0" smtClean="0">
                        <a:latin typeface="Cambria Math" panose="02040503050406030204" pitchFamily="18" charset="0"/>
                      </a:rPr>
                      <m:t>h</m:t>
                    </m:r>
                    <m:r>
                      <a:rPr lang="en-US" i="1" dirty="0">
                        <a:latin typeface="Cambria Math" panose="02040503050406030204" pitchFamily="18" charset="0"/>
                      </a:rPr>
                      <m:t>=2×3600 </m:t>
                    </m:r>
                    <m:r>
                      <m:rPr>
                        <m:sty m:val="p"/>
                      </m:rPr>
                      <a:rPr lang="en-US" b="0" i="0" dirty="0" smtClean="0">
                        <a:latin typeface="Cambria Math" panose="02040503050406030204" pitchFamily="18" charset="0"/>
                      </a:rPr>
                      <m:t>s</m:t>
                    </m:r>
                  </m:oMath>
                </a14:m>
                <a:endParaRPr lang="en-US" b="0" dirty="0">
                  <a:latin typeface="Cambria Math" panose="02040503050406030204" pitchFamily="18" charset="0"/>
                </a:endParaRPr>
              </a:p>
              <a:p>
                <a:pPr>
                  <a:lnSpc>
                    <a:spcPct val="120000"/>
                  </a:lnSpc>
                  <a:spcBef>
                    <a:spcPts val="0"/>
                  </a:spcBef>
                  <a:buClr>
                    <a:schemeClr val="bg1"/>
                  </a:buClr>
                </a:pPr>
                <a14:m>
                  <m:oMath xmlns:m="http://schemas.openxmlformats.org/officeDocument/2006/math">
                    <m:r>
                      <a:rPr lang="en-US" i="1" dirty="0" smtClean="0">
                        <a:solidFill>
                          <a:schemeClr val="bg1"/>
                        </a:solidFill>
                        <a:latin typeface="Cambria Math" panose="02040503050406030204" pitchFamily="18" charset="0"/>
                      </a:rPr>
                      <m:t>2 </m:t>
                    </m:r>
                    <m:r>
                      <m:rPr>
                        <m:sty m:val="p"/>
                      </m:rPr>
                      <a:rPr lang="en-US" i="0" dirty="0" smtClean="0">
                        <a:solidFill>
                          <a:schemeClr val="bg1"/>
                        </a:solidFill>
                        <a:latin typeface="Cambria Math" panose="02040503050406030204" pitchFamily="18" charset="0"/>
                      </a:rPr>
                      <m:t>h</m:t>
                    </m:r>
                    <m:r>
                      <a:rPr lang="en-US" i="1" dirty="0" smtClean="0">
                        <a:latin typeface="Cambria Math" panose="02040503050406030204" pitchFamily="18" charset="0"/>
                      </a:rPr>
                      <m:t> =</m:t>
                    </m:r>
                    <m:r>
                      <a:rPr lang="en-US" i="1" dirty="0">
                        <a:latin typeface="Cambria Math" panose="02040503050406030204" pitchFamily="18" charset="0"/>
                      </a:rPr>
                      <m:t>7200 </m:t>
                    </m:r>
                    <m:r>
                      <m:rPr>
                        <m:sty m:val="p"/>
                      </m:rPr>
                      <a:rPr lang="en-US" i="0" dirty="0">
                        <a:latin typeface="Cambria Math" panose="02040503050406030204" pitchFamily="18" charset="0"/>
                      </a:rPr>
                      <m:t>s</m:t>
                    </m:r>
                  </m:oMath>
                </a14:m>
                <a:endParaRPr lang="en-US" b="0" dirty="0">
                  <a:latin typeface="Cambria Math" panose="02040503050406030204" pitchFamily="18" charset="0"/>
                </a:endParaRPr>
              </a:p>
              <a:p>
                <a:pPr>
                  <a:lnSpc>
                    <a:spcPct val="120000"/>
                  </a:lnSpc>
                  <a:spcBef>
                    <a:spcPts val="0"/>
                  </a:spcBef>
                  <a:buClr>
                    <a:schemeClr val="bg1"/>
                  </a:buClr>
                </a:pPr>
                <a:r>
                  <a:rPr lang="en-US" dirty="0"/>
                  <a:t>Rearrange the power formula for heat energy:</a:t>
                </a:r>
                <a:endParaRPr lang="en-US" b="0" dirty="0"/>
              </a:p>
              <a:p>
                <a:pPr>
                  <a:lnSpc>
                    <a:spcPct val="120000"/>
                  </a:lnSpc>
                  <a:spcBef>
                    <a:spcPts val="0"/>
                  </a:spcBef>
                  <a:buClr>
                    <a:schemeClr val="bg1"/>
                  </a:buClr>
                </a:pP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𝑄</m:t>
                        </m:r>
                      </m:num>
                      <m:den>
                        <m:r>
                          <a:rPr lang="en-US" b="0" i="1" smtClean="0">
                            <a:latin typeface="Cambria Math" panose="02040503050406030204" pitchFamily="18" charset="0"/>
                          </a:rPr>
                          <m:t>𝑡</m:t>
                        </m:r>
                      </m:den>
                    </m:f>
                    <m:r>
                      <a:rPr lang="en-US" b="0" i="1" smtClean="0">
                        <a:latin typeface="Cambria Math" panose="02040503050406030204" pitchFamily="18" charset="0"/>
                      </a:rPr>
                      <m:t> →</m:t>
                    </m:r>
                    <m:r>
                      <a:rPr lang="en-US" b="0" i="1" smtClean="0">
                        <a:latin typeface="Cambria Math" panose="02040503050406030204" pitchFamily="18" charset="0"/>
                      </a:rPr>
                      <m:t>𝑄</m:t>
                    </m:r>
                    <m:r>
                      <a:rPr lang="en-US" b="0" i="1" smtClean="0">
                        <a:latin typeface="Cambria Math" panose="02040503050406030204" pitchFamily="18" charset="0"/>
                      </a:rPr>
                      <m:t>=</m:t>
                    </m:r>
                    <m:r>
                      <a:rPr lang="en-US" b="0" i="1" smtClean="0">
                        <a:latin typeface="Cambria Math" panose="02040503050406030204" pitchFamily="18" charset="0"/>
                      </a:rPr>
                      <m:t>𝑃</m:t>
                    </m:r>
                    <m:r>
                      <a:rPr lang="en-US" b="0" i="1" smtClean="0">
                        <a:latin typeface="Cambria Math" panose="02040503050406030204" pitchFamily="18" charset="0"/>
                      </a:rPr>
                      <m:t>×</m:t>
                    </m:r>
                    <m:r>
                      <a:rPr lang="en-US" b="0" i="1" smtClean="0">
                        <a:latin typeface="Cambria Math" panose="02040503050406030204" pitchFamily="18" charset="0"/>
                      </a:rPr>
                      <m:t>𝑡</m:t>
                    </m:r>
                  </m:oMath>
                </a14:m>
                <a:endParaRPr lang="en-US" dirty="0"/>
              </a:p>
              <a:p>
                <a:pPr>
                  <a:lnSpc>
                    <a:spcPct val="120000"/>
                  </a:lnSpc>
                  <a:spcBef>
                    <a:spcPts val="0"/>
                  </a:spcBef>
                  <a:buClr>
                    <a:schemeClr val="bg1"/>
                  </a:buClr>
                </a:pPr>
                <a:r>
                  <a:rPr lang="en-US" dirty="0"/>
                  <a:t>Substitute values:</a:t>
                </a:r>
              </a:p>
              <a:p>
                <a:pPr>
                  <a:lnSpc>
                    <a:spcPct val="120000"/>
                  </a:lnSpc>
                  <a:spcBef>
                    <a:spcPts val="0"/>
                  </a:spcBef>
                  <a:buClr>
                    <a:schemeClr val="bg1"/>
                  </a:buClr>
                </a:pPr>
                <a14:m>
                  <m:oMath xmlns:m="http://schemas.openxmlformats.org/officeDocument/2006/math">
                    <m:r>
                      <a:rPr lang="en-US" i="1">
                        <a:latin typeface="Cambria Math" panose="02040503050406030204" pitchFamily="18" charset="0"/>
                      </a:rPr>
                      <m:t>𝑄</m:t>
                    </m:r>
                    <m:r>
                      <a:rPr lang="en-US" i="1">
                        <a:latin typeface="Cambria Math" panose="02040503050406030204" pitchFamily="18" charset="0"/>
                      </a:rPr>
                      <m:t>=</m:t>
                    </m:r>
                    <m:r>
                      <a:rPr lang="en-US" i="1">
                        <a:latin typeface="Cambria Math" panose="02040503050406030204" pitchFamily="18" charset="0"/>
                      </a:rPr>
                      <m:t>𝑃</m:t>
                    </m:r>
                    <m:r>
                      <a:rPr lang="en-US" i="1">
                        <a:latin typeface="Cambria Math" panose="02040503050406030204" pitchFamily="18" charset="0"/>
                      </a:rPr>
                      <m:t>×</m:t>
                    </m:r>
                    <m:r>
                      <a:rPr lang="en-US" i="1">
                        <a:latin typeface="Cambria Math" panose="02040503050406030204" pitchFamily="18" charset="0"/>
                      </a:rPr>
                      <m:t>𝑡</m:t>
                    </m:r>
                    <m:r>
                      <a:rPr lang="en-US" b="0" i="1" smtClean="0">
                        <a:latin typeface="Cambria Math" panose="02040503050406030204" pitchFamily="18" charset="0"/>
                      </a:rPr>
                      <m:t>=32 </m:t>
                    </m:r>
                    <m:r>
                      <m:rPr>
                        <m:sty m:val="p"/>
                      </m:rPr>
                      <a:rPr lang="en-US" b="0" i="0" smtClean="0">
                        <a:latin typeface="Cambria Math" panose="02040503050406030204" pitchFamily="18" charset="0"/>
                      </a:rPr>
                      <m:t>W</m:t>
                    </m:r>
                    <m:r>
                      <a:rPr lang="en-US" b="0" i="1" smtClean="0">
                        <a:latin typeface="Cambria Math" panose="02040503050406030204" pitchFamily="18" charset="0"/>
                      </a:rPr>
                      <m:t>×7200 </m:t>
                    </m:r>
                    <m:r>
                      <m:rPr>
                        <m:sty m:val="p"/>
                      </m:rPr>
                      <a:rPr lang="en-US" b="0" i="0" smtClean="0">
                        <a:latin typeface="Cambria Math" panose="02040503050406030204" pitchFamily="18" charset="0"/>
                      </a:rPr>
                      <m:t>s</m:t>
                    </m:r>
                  </m:oMath>
                </a14:m>
                <a:br>
                  <a:rPr lang="en-US" b="0" i="0" dirty="0">
                    <a:latin typeface="Cambria Math" panose="02040503050406030204" pitchFamily="18" charset="0"/>
                  </a:rPr>
                </a:br>
                <a:r>
                  <a:rPr lang="en-US" b="0" i="0" dirty="0">
                    <a:latin typeface="Cambria Math" panose="02040503050406030204" pitchFamily="18" charset="0"/>
                  </a:rPr>
                  <a:t>     </a:t>
                </a:r>
                <a14:m>
                  <m:oMath xmlns:m="http://schemas.openxmlformats.org/officeDocument/2006/math">
                    <m:r>
                      <a:rPr lang="en-US" b="0" i="0" smtClean="0">
                        <a:latin typeface="Cambria Math" panose="02040503050406030204" pitchFamily="18" charset="0"/>
                      </a:rPr>
                      <m:t>=230</m:t>
                    </m:r>
                    <m:r>
                      <a:rPr lang="en-GB" b="0" i="0" smtClean="0">
                        <a:latin typeface="Cambria Math" panose="02040503050406030204" pitchFamily="18" charset="0"/>
                      </a:rPr>
                      <m:t> </m:t>
                    </m:r>
                    <m:r>
                      <a:rPr lang="en-US" b="0" i="0" smtClean="0">
                        <a:latin typeface="Cambria Math" panose="02040503050406030204" pitchFamily="18" charset="0"/>
                      </a:rPr>
                      <m:t>400 </m:t>
                    </m:r>
                    <m:r>
                      <m:rPr>
                        <m:sty m:val="p"/>
                      </m:rPr>
                      <a:rPr lang="en-US" b="0" i="0" smtClean="0">
                        <a:latin typeface="Cambria Math" panose="02040503050406030204" pitchFamily="18" charset="0"/>
                      </a:rPr>
                      <m:t>J</m:t>
                    </m:r>
                    <m:r>
                      <a:rPr lang="en-US" b="0" i="0" smtClean="0">
                        <a:latin typeface="Cambria Math" panose="02040503050406030204" pitchFamily="18" charset="0"/>
                      </a:rPr>
                      <m:t>=</m:t>
                    </m:r>
                    <m:r>
                      <a:rPr lang="en-US" b="1" i="0" smtClean="0">
                        <a:latin typeface="Cambria Math" panose="02040503050406030204" pitchFamily="18" charset="0"/>
                      </a:rPr>
                      <m:t>𝟐𝟑𝟎</m:t>
                    </m:r>
                    <m:r>
                      <a:rPr lang="en-US" b="1" i="0" smtClean="0">
                        <a:latin typeface="Cambria Math" panose="02040503050406030204" pitchFamily="18" charset="0"/>
                      </a:rPr>
                      <m:t> </m:t>
                    </m:r>
                    <m:r>
                      <a:rPr lang="en-US" b="1" i="0" smtClean="0">
                        <a:latin typeface="Cambria Math" panose="02040503050406030204" pitchFamily="18" charset="0"/>
                      </a:rPr>
                      <m:t>𝐤𝐉</m:t>
                    </m:r>
                  </m:oMath>
                </a14:m>
                <a:r>
                  <a:rPr lang="en-US" b="1" dirty="0"/>
                  <a:t> </a:t>
                </a:r>
              </a:p>
              <a:p>
                <a:pPr>
                  <a:lnSpc>
                    <a:spcPct val="120000"/>
                  </a:lnSpc>
                  <a:spcBef>
                    <a:spcPts val="0"/>
                  </a:spcBef>
                  <a:buClr>
                    <a:schemeClr val="bg1"/>
                  </a:buClr>
                </a:pPr>
                <a:endParaRPr lang="en-US" dirty="0"/>
              </a:p>
              <a:p>
                <a:pPr marL="0" indent="0">
                  <a:lnSpc>
                    <a:spcPct val="120000"/>
                  </a:lnSpc>
                  <a:spcBef>
                    <a:spcPts val="0"/>
                  </a:spcBef>
                  <a:buClr>
                    <a:schemeClr val="bg1"/>
                  </a:buClr>
                  <a:buNone/>
                </a:pPr>
                <a:endParaRPr lang="en-US" dirty="0"/>
              </a:p>
              <a:p>
                <a:pPr marL="0" indent="0">
                  <a:lnSpc>
                    <a:spcPct val="120000"/>
                  </a:lnSpc>
                  <a:spcBef>
                    <a:spcPts val="0"/>
                  </a:spcBef>
                  <a:buClr>
                    <a:schemeClr val="bg1"/>
                  </a:buClr>
                  <a:buNone/>
                </a:pPr>
                <a:endParaRPr lang="en-US" dirty="0"/>
              </a:p>
            </p:txBody>
          </p:sp>
        </mc:Choice>
        <mc:Fallback xmlns="">
          <p:sp>
            <p:nvSpPr>
              <p:cNvPr id="13" name="Content Placeholder 4">
                <a:extLst>
                  <a:ext uri="{FF2B5EF4-FFF2-40B4-BE49-F238E27FC236}">
                    <a16:creationId xmlns:a16="http://schemas.microsoft.com/office/drawing/2014/main" id="{4BBAF212-2F9B-A296-A98D-CD97F13CDCBD}"/>
                  </a:ext>
                </a:extLst>
              </p:cNvPr>
              <p:cNvSpPr txBox="1">
                <a:spLocks noRot="1" noChangeAspect="1" noMove="1" noResize="1" noEditPoints="1" noAdjustHandles="1" noChangeArrowheads="1" noChangeShapeType="1" noTextEdit="1"/>
              </p:cNvSpPr>
              <p:nvPr/>
            </p:nvSpPr>
            <p:spPr>
              <a:xfrm>
                <a:off x="6714698" y="1972149"/>
                <a:ext cx="5202288" cy="4368918"/>
              </a:xfrm>
              <a:prstGeom prst="rect">
                <a:avLst/>
              </a:prstGeom>
              <a:blipFill>
                <a:blip r:embed="rId3"/>
                <a:stretch>
                  <a:fillRect/>
                </a:stretch>
              </a:blipFill>
            </p:spPr>
            <p:txBody>
              <a:bodyPr/>
              <a:lstStyle/>
              <a:p>
                <a:r>
                  <a:rPr lang="en-GB">
                    <a:noFill/>
                  </a:rPr>
                  <a:t> </a:t>
                </a:r>
              </a:p>
            </p:txBody>
          </p:sp>
        </mc:Fallback>
      </mc:AlternateContent>
      <p:sp>
        <p:nvSpPr>
          <p:cNvPr id="6" name="Content Placeholder 4">
            <a:extLst>
              <a:ext uri="{FF2B5EF4-FFF2-40B4-BE49-F238E27FC236}">
                <a16:creationId xmlns:a16="http://schemas.microsoft.com/office/drawing/2014/main" id="{BE486C73-91BA-5394-24C7-F84652A45E76}"/>
              </a:ext>
            </a:extLst>
          </p:cNvPr>
          <p:cNvSpPr txBox="1">
            <a:spLocks/>
          </p:cNvSpPr>
          <p:nvPr/>
        </p:nvSpPr>
        <p:spPr>
          <a:xfrm>
            <a:off x="671650" y="1721893"/>
            <a:ext cx="5854254" cy="4476465"/>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The window in the living room of a house loses heat at an average rate of 32 W.</a:t>
            </a:r>
          </a:p>
          <a:p>
            <a:pPr marL="0" indent="0">
              <a:buNone/>
            </a:pPr>
            <a:endParaRPr lang="en-US" dirty="0"/>
          </a:p>
          <a:p>
            <a:pPr marL="0" indent="0">
              <a:buNone/>
            </a:pPr>
            <a:r>
              <a:rPr lang="en-US" b="1" dirty="0"/>
              <a:t>Calculate the amount of heat lost in two hours. </a:t>
            </a:r>
          </a:p>
          <a:p>
            <a:pPr marL="0" indent="0">
              <a:buNone/>
            </a:pPr>
            <a:r>
              <a:rPr lang="en-US" b="1" dirty="0"/>
              <a:t>Give your answer in kilojoules correct to three significant figures.</a:t>
            </a:r>
          </a:p>
          <a:p>
            <a:endParaRPr lang="en-US" dirty="0"/>
          </a:p>
        </p:txBody>
      </p:sp>
      <p:sp>
        <p:nvSpPr>
          <p:cNvPr id="5" name="Text Placeholder 15">
            <a:extLst>
              <a:ext uri="{FF2B5EF4-FFF2-40B4-BE49-F238E27FC236}">
                <a16:creationId xmlns:a16="http://schemas.microsoft.com/office/drawing/2014/main" id="{BAFFE4B8-65C5-BB98-ED96-5B5F078F44B8}"/>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2" name="Text Placeholder 5">
            <a:extLst>
              <a:ext uri="{FF2B5EF4-FFF2-40B4-BE49-F238E27FC236}">
                <a16:creationId xmlns:a16="http://schemas.microsoft.com/office/drawing/2014/main" id="{E3933F59-B327-427A-42D4-CC5BF872E399}"/>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1234380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15779-3C57-059F-7CD1-34BFF5DFC78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5016417-784D-F417-57AA-415BC12954B2}"/>
              </a:ext>
            </a:extLst>
          </p:cNvPr>
          <p:cNvSpPr>
            <a:spLocks noGrp="1"/>
          </p:cNvSpPr>
          <p:nvPr>
            <p:ph type="title"/>
          </p:nvPr>
        </p:nvSpPr>
        <p:spPr>
          <a:xfrm>
            <a:off x="838200" y="365125"/>
            <a:ext cx="10515600" cy="1325563"/>
          </a:xfrm>
        </p:spPr>
        <p:txBody>
          <a:bodyPr>
            <a:normAutofit/>
          </a:bodyPr>
          <a:lstStyle/>
          <a:p>
            <a:r>
              <a:rPr lang="en-GB" dirty="0"/>
              <a:t>Question 6</a:t>
            </a:r>
            <a:endParaRPr lang="en-GB" dirty="0">
              <a:solidFill>
                <a:schemeClr val="accent1"/>
              </a:solidFill>
            </a:endParaRPr>
          </a:p>
        </p:txBody>
      </p:sp>
      <p:sp>
        <p:nvSpPr>
          <p:cNvPr id="2" name="Content Placeholder 4">
            <a:extLst>
              <a:ext uri="{FF2B5EF4-FFF2-40B4-BE49-F238E27FC236}">
                <a16:creationId xmlns:a16="http://schemas.microsoft.com/office/drawing/2014/main" id="{12ED07CD-4996-C607-CF99-A8A10F1C39A5}"/>
              </a:ext>
            </a:extLst>
          </p:cNvPr>
          <p:cNvSpPr txBox="1">
            <a:spLocks/>
          </p:cNvSpPr>
          <p:nvPr/>
        </p:nvSpPr>
        <p:spPr>
          <a:xfrm>
            <a:off x="671650" y="1953388"/>
            <a:ext cx="5854254" cy="3417266"/>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rectangular wall has dimensions </a:t>
            </a:r>
            <a:br>
              <a:rPr lang="en-US" dirty="0"/>
            </a:br>
            <a:r>
              <a:rPr lang="en-US" dirty="0"/>
              <a:t>4 m × 8 m. The U-value of the wall is </a:t>
            </a:r>
            <a:r>
              <a:rPr lang="en-GB" dirty="0"/>
              <a:t>0.1</a:t>
            </a:r>
            <a:r>
              <a:rPr lang="en-US" dirty="0"/>
              <a:t>5</a:t>
            </a:r>
            <a:r>
              <a:rPr lang="en-GB" dirty="0"/>
              <a:t> W/m</a:t>
            </a:r>
            <a:r>
              <a:rPr lang="en-GB" baseline="30000" dirty="0"/>
              <a:t>2</a:t>
            </a:r>
            <a:r>
              <a:rPr lang="en-GB" dirty="0"/>
              <a:t>K</a:t>
            </a:r>
            <a:r>
              <a:rPr lang="en-US" dirty="0"/>
              <a:t>.</a:t>
            </a:r>
          </a:p>
          <a:p>
            <a:pPr marL="0" indent="0">
              <a:buNone/>
            </a:pPr>
            <a:r>
              <a:rPr lang="en-US" b="1" dirty="0"/>
              <a:t>Given that the heat loss is 48 W, calculate the difference in temperature between the inside and outside of the wall.</a:t>
            </a:r>
          </a:p>
        </p:txBody>
      </p:sp>
      <p:sp>
        <p:nvSpPr>
          <p:cNvPr id="6" name="Text Placeholder 15">
            <a:extLst>
              <a:ext uri="{FF2B5EF4-FFF2-40B4-BE49-F238E27FC236}">
                <a16:creationId xmlns:a16="http://schemas.microsoft.com/office/drawing/2014/main" id="{A71276F3-79C6-EA91-421A-FDD1BC665FE3}"/>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3" name="Text Placeholder 5">
            <a:extLst>
              <a:ext uri="{FF2B5EF4-FFF2-40B4-BE49-F238E27FC236}">
                <a16:creationId xmlns:a16="http://schemas.microsoft.com/office/drawing/2014/main" id="{8580C944-BB23-5935-9791-CF8412226036}"/>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20340287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244C5-CF23-024B-E889-60895E2FC52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5A471DF-02EB-2888-09E9-40B3E8A6D8B2}"/>
              </a:ext>
            </a:extLst>
          </p:cNvPr>
          <p:cNvSpPr>
            <a:spLocks noGrp="1"/>
          </p:cNvSpPr>
          <p:nvPr>
            <p:ph type="title"/>
          </p:nvPr>
        </p:nvSpPr>
        <p:spPr>
          <a:xfrm>
            <a:off x="838200" y="365125"/>
            <a:ext cx="10515600" cy="1325563"/>
          </a:xfrm>
        </p:spPr>
        <p:txBody>
          <a:bodyPr>
            <a:normAutofit/>
          </a:bodyPr>
          <a:lstStyle/>
          <a:p>
            <a:r>
              <a:rPr lang="en-GB" dirty="0"/>
              <a:t>Question 6: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C0922277-A099-E615-D7D3-2FCCD301C239}"/>
                  </a:ext>
                </a:extLst>
              </p:cNvPr>
              <p:cNvSpPr txBox="1">
                <a:spLocks/>
              </p:cNvSpPr>
              <p:nvPr/>
            </p:nvSpPr>
            <p:spPr>
              <a:xfrm>
                <a:off x="6610525" y="1860645"/>
                <a:ext cx="5477302" cy="4368918"/>
              </a:xfrm>
              <a:prstGeom prst="rect">
                <a:avLst/>
              </a:prstGeom>
              <a:no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bg1"/>
                  </a:buClr>
                </a:pPr>
                <a14:m>
                  <m:oMath xmlns:m="http://schemas.openxmlformats.org/officeDocument/2006/math">
                    <m:r>
                      <m:rPr>
                        <m:sty m:val="p"/>
                      </m:rPr>
                      <a:rPr lang="en-US" i="0" dirty="0" smtClean="0">
                        <a:latin typeface="Cambria Math" panose="02040503050406030204" pitchFamily="18" charset="0"/>
                      </a:rPr>
                      <m:t>area</m:t>
                    </m:r>
                    <m:r>
                      <a:rPr lang="en-US" i="1" dirty="0" smtClean="0">
                        <a:latin typeface="Cambria Math" panose="02040503050406030204" pitchFamily="18" charset="0"/>
                      </a:rPr>
                      <m:t>, </m:t>
                    </m:r>
                    <m:r>
                      <a:rPr lang="en-US" i="1" dirty="0" smtClean="0">
                        <a:latin typeface="Cambria Math" panose="02040503050406030204" pitchFamily="18" charset="0"/>
                      </a:rPr>
                      <m:t>𝐴</m:t>
                    </m:r>
                    <m:r>
                      <a:rPr lang="en-US" i="1" dirty="0" smtClean="0">
                        <a:latin typeface="Cambria Math" panose="02040503050406030204" pitchFamily="18" charset="0"/>
                      </a:rPr>
                      <m:t>=4×8=32 </m:t>
                    </m:r>
                    <m:r>
                      <m:rPr>
                        <m:sty m:val="p"/>
                      </m:rPr>
                      <a:rPr lang="en-US" i="0" dirty="0">
                        <a:latin typeface="Cambria Math" panose="02040503050406030204" pitchFamily="18" charset="0"/>
                      </a:rPr>
                      <m:t>m</m:t>
                    </m:r>
                    <m:r>
                      <a:rPr lang="en-US" i="1" baseline="30000" dirty="0">
                        <a:latin typeface="Cambria Math" panose="02040503050406030204" pitchFamily="18" charset="0"/>
                      </a:rPr>
                      <m:t>2</m:t>
                    </m:r>
                  </m:oMath>
                </a14:m>
                <a:endParaRPr lang="en-US" i="1" baseline="30000" dirty="0">
                  <a:latin typeface="Cambria Math" panose="02040503050406030204" pitchFamily="18" charset="0"/>
                </a:endParaRPr>
              </a:p>
              <a:p>
                <a:pPr>
                  <a:buClr>
                    <a:schemeClr val="bg1"/>
                  </a:buClr>
                </a:pPr>
                <a:r>
                  <a:rPr lang="en-GB" dirty="0"/>
                  <a:t>Rearrange</a:t>
                </a:r>
                <a:r>
                  <a:rPr lang="en-GB" i="1" dirty="0"/>
                  <a:t> </a:t>
                </a:r>
                <a14:m>
                  <m:oMath xmlns:m="http://schemas.openxmlformats.org/officeDocument/2006/math">
                    <m:r>
                      <a:rPr lang="en-GB" i="1" dirty="0" smtClean="0">
                        <a:latin typeface="Cambria Math" panose="02040503050406030204" pitchFamily="18" charset="0"/>
                      </a:rPr>
                      <m:t>𝑄</m:t>
                    </m:r>
                    <m:r>
                      <a:rPr lang="en-GB" i="1" dirty="0" smtClean="0">
                        <a:latin typeface="Cambria Math" panose="02040503050406030204" pitchFamily="18" charset="0"/>
                      </a:rPr>
                      <m:t>=</m:t>
                    </m:r>
                    <m:r>
                      <a:rPr lang="en-GB" i="1" dirty="0">
                        <a:latin typeface="Cambria Math" panose="02040503050406030204" pitchFamily="18" charset="0"/>
                      </a:rPr>
                      <m:t>𝑈𝐴</m:t>
                    </m:r>
                    <m:r>
                      <m:rPr>
                        <m:sty m:val="p"/>
                      </m:rPr>
                      <a:rPr lang="en-GB" i="0" dirty="0">
                        <a:latin typeface="Cambria Math" panose="02040503050406030204" pitchFamily="18" charset="0"/>
                      </a:rPr>
                      <m:t>Δ</m:t>
                    </m:r>
                    <m:r>
                      <a:rPr lang="en-GB" i="1" dirty="0">
                        <a:latin typeface="Cambria Math" panose="02040503050406030204" pitchFamily="18" charset="0"/>
                      </a:rPr>
                      <m:t>𝑇</m:t>
                    </m:r>
                    <m:r>
                      <a:rPr lang="en-GB" i="1" dirty="0">
                        <a:latin typeface="Cambria Math" panose="02040503050406030204" pitchFamily="18" charset="0"/>
                      </a:rPr>
                      <m:t>  </m:t>
                    </m:r>
                  </m:oMath>
                </a14:m>
                <a:r>
                  <a:rPr lang="en-US" dirty="0"/>
                  <a:t>as</a:t>
                </a:r>
              </a:p>
              <a:p>
                <a:pPr>
                  <a:buClr>
                    <a:schemeClr val="bg1"/>
                  </a:buClr>
                </a:pPr>
                <a14:m>
                  <m:oMath xmlns:m="http://schemas.openxmlformats.org/officeDocument/2006/math">
                    <m:r>
                      <m:rPr>
                        <m:sty m:val="p"/>
                      </m:rPr>
                      <a:rPr lang="en-US">
                        <a:latin typeface="Cambria Math" panose="02040503050406030204" pitchFamily="18" charset="0"/>
                      </a:rPr>
                      <m:t>Δ</m:t>
                    </m:r>
                    <m:r>
                      <a:rPr lang="en-US" i="1">
                        <a:latin typeface="Cambria Math" panose="02040503050406030204" pitchFamily="18" charset="0"/>
                      </a:rPr>
                      <m:t>𝑇</m:t>
                    </m:r>
                    <m:r>
                      <a:rPr lang="en-US" i="1">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𝑄</m:t>
                        </m:r>
                      </m:num>
                      <m:den>
                        <m:r>
                          <a:rPr lang="en-US" i="1">
                            <a:latin typeface="Cambria Math" panose="02040503050406030204" pitchFamily="18" charset="0"/>
                          </a:rPr>
                          <m:t>𝑈𝐴</m:t>
                        </m:r>
                      </m:den>
                    </m:f>
                  </m:oMath>
                </a14:m>
                <a:endParaRPr lang="en-US" i="1" dirty="0"/>
              </a:p>
              <a:p>
                <a:pPr>
                  <a:buClr>
                    <a:schemeClr val="bg1"/>
                  </a:buClr>
                </a:pPr>
                <a14:m>
                  <m:oMath xmlns:m="http://schemas.openxmlformats.org/officeDocument/2006/math">
                    <m:r>
                      <a:rPr lang="en-US" b="0" i="1" smtClean="0">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48</m:t>
                        </m:r>
                      </m:num>
                      <m:den>
                        <m:r>
                          <a:rPr lang="en-US" i="1">
                            <a:latin typeface="Cambria Math" panose="02040503050406030204" pitchFamily="18" charset="0"/>
                          </a:rPr>
                          <m:t>0.15</m:t>
                        </m:r>
                        <m:r>
                          <a:rPr lang="en-GB" b="0" i="1" smtClean="0">
                            <a:latin typeface="Cambria Math" panose="02040503050406030204" pitchFamily="18" charset="0"/>
                          </a:rPr>
                          <m:t> </m:t>
                        </m:r>
                        <m:r>
                          <a:rPr lang="en-US" b="0" i="1" smtClean="0">
                            <a:latin typeface="Cambria Math" panose="02040503050406030204" pitchFamily="18" charset="0"/>
                          </a:rPr>
                          <m:t>×</m:t>
                        </m:r>
                        <m:r>
                          <a:rPr lang="en-GB" b="0" i="1" smtClean="0">
                            <a:latin typeface="Cambria Math" panose="02040503050406030204" pitchFamily="18" charset="0"/>
                          </a:rPr>
                          <m:t> </m:t>
                        </m:r>
                        <m:r>
                          <a:rPr lang="en-US" b="0" i="1" smtClean="0">
                            <a:latin typeface="Cambria Math" panose="02040503050406030204" pitchFamily="18" charset="0"/>
                          </a:rPr>
                          <m:t>32</m:t>
                        </m:r>
                      </m:den>
                    </m:f>
                  </m:oMath>
                </a14:m>
                <a:endParaRPr lang="en-US" i="1" dirty="0"/>
              </a:p>
              <a:p>
                <a:pPr>
                  <a:buClr>
                    <a:schemeClr val="bg1"/>
                  </a:buClr>
                </a:pPr>
                <a:r>
                  <a:rPr lang="en-US" b="1" dirty="0"/>
                  <a:t>      </a:t>
                </a:r>
                <a14:m>
                  <m:oMath xmlns:m="http://schemas.openxmlformats.org/officeDocument/2006/math">
                    <m:r>
                      <a:rPr lang="en-US" b="1" i="1" smtClean="0">
                        <a:latin typeface="Cambria Math" panose="02040503050406030204" pitchFamily="18" charset="0"/>
                      </a:rPr>
                      <m:t>=</m:t>
                    </m:r>
                    <m:r>
                      <a:rPr lang="en-US" b="1" i="1">
                        <a:latin typeface="Cambria Math" panose="02040503050406030204" pitchFamily="18" charset="0"/>
                      </a:rPr>
                      <m:t>𝟏𝟎</m:t>
                    </m:r>
                    <m:r>
                      <a:rPr lang="en-US" i="1">
                        <a:latin typeface="Cambria Math" panose="02040503050406030204" pitchFamily="18" charset="0"/>
                      </a:rPr>
                      <m:t> </m:t>
                    </m:r>
                    <m:r>
                      <a:rPr lang="en-US" b="1">
                        <a:latin typeface="Cambria Math" panose="02040503050406030204" pitchFamily="18" charset="0"/>
                      </a:rPr>
                      <m:t>𝐊</m:t>
                    </m:r>
                    <m:r>
                      <a:rPr lang="en-US" b="0" i="1" smtClean="0">
                        <a:latin typeface="Cambria Math" panose="02040503050406030204" pitchFamily="18" charset="0"/>
                      </a:rPr>
                      <m:t> </m:t>
                    </m:r>
                  </m:oMath>
                </a14:m>
                <a:endParaRPr lang="en-US" dirty="0"/>
              </a:p>
            </p:txBody>
          </p:sp>
        </mc:Choice>
        <mc:Fallback xmlns="">
          <p:sp>
            <p:nvSpPr>
              <p:cNvPr id="13" name="Content Placeholder 4">
                <a:extLst>
                  <a:ext uri="{FF2B5EF4-FFF2-40B4-BE49-F238E27FC236}">
                    <a16:creationId xmlns:a16="http://schemas.microsoft.com/office/drawing/2014/main" id="{C0922277-A099-E615-D7D3-2FCCD301C239}"/>
                  </a:ext>
                </a:extLst>
              </p:cNvPr>
              <p:cNvSpPr txBox="1">
                <a:spLocks noRot="1" noChangeAspect="1" noMove="1" noResize="1" noEditPoints="1" noAdjustHandles="1" noChangeArrowheads="1" noChangeShapeType="1" noTextEdit="1"/>
              </p:cNvSpPr>
              <p:nvPr/>
            </p:nvSpPr>
            <p:spPr>
              <a:xfrm>
                <a:off x="6610525" y="1860645"/>
                <a:ext cx="5477302" cy="4368918"/>
              </a:xfrm>
              <a:prstGeom prst="rect">
                <a:avLst/>
              </a:prstGeom>
              <a:blipFill>
                <a:blip r:embed="rId3"/>
                <a:stretch>
                  <a:fillRect/>
                </a:stretch>
              </a:blipFill>
            </p:spPr>
            <p:txBody>
              <a:bodyPr/>
              <a:lstStyle/>
              <a:p>
                <a:r>
                  <a:rPr lang="en-GB">
                    <a:noFill/>
                  </a:rPr>
                  <a:t> </a:t>
                </a:r>
              </a:p>
            </p:txBody>
          </p:sp>
        </mc:Fallback>
      </mc:AlternateContent>
      <p:sp>
        <p:nvSpPr>
          <p:cNvPr id="2" name="Content Placeholder 4">
            <a:extLst>
              <a:ext uri="{FF2B5EF4-FFF2-40B4-BE49-F238E27FC236}">
                <a16:creationId xmlns:a16="http://schemas.microsoft.com/office/drawing/2014/main" id="{84084526-3F50-1075-A2EB-7A48CA4459A6}"/>
              </a:ext>
            </a:extLst>
          </p:cNvPr>
          <p:cNvSpPr txBox="1">
            <a:spLocks/>
          </p:cNvSpPr>
          <p:nvPr/>
        </p:nvSpPr>
        <p:spPr>
          <a:xfrm>
            <a:off x="671650" y="1953388"/>
            <a:ext cx="5854254" cy="3417266"/>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rectangular wall has dimensions </a:t>
            </a:r>
            <a:br>
              <a:rPr lang="en-US" dirty="0"/>
            </a:br>
            <a:r>
              <a:rPr lang="en-US" dirty="0"/>
              <a:t>4 m × 8 m. The U-value of the wall is </a:t>
            </a:r>
            <a:r>
              <a:rPr lang="en-GB" dirty="0"/>
              <a:t>0.1</a:t>
            </a:r>
            <a:r>
              <a:rPr lang="en-US" dirty="0"/>
              <a:t>5</a:t>
            </a:r>
            <a:r>
              <a:rPr lang="en-GB" dirty="0"/>
              <a:t> W/m</a:t>
            </a:r>
            <a:r>
              <a:rPr lang="en-GB" baseline="30000" dirty="0"/>
              <a:t>2</a:t>
            </a:r>
            <a:r>
              <a:rPr lang="en-GB" dirty="0"/>
              <a:t>K</a:t>
            </a:r>
            <a:r>
              <a:rPr lang="en-US" dirty="0"/>
              <a:t>.</a:t>
            </a:r>
          </a:p>
          <a:p>
            <a:pPr marL="0" indent="0">
              <a:buNone/>
            </a:pPr>
            <a:r>
              <a:rPr lang="en-US" b="1" dirty="0"/>
              <a:t>Given that the heat loss is 48 W, calculate the difference in temperature between the inside and outside of the wall.</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1DBB1D26-1AF3-8C46-EF74-E440779B7F80}"/>
                  </a:ext>
                </a:extLst>
              </p:cNvPr>
              <p:cNvSpPr txBox="1"/>
              <p:nvPr/>
            </p:nvSpPr>
            <p:spPr>
              <a:xfrm>
                <a:off x="6898237" y="5131820"/>
                <a:ext cx="4901878" cy="1015663"/>
              </a:xfrm>
              <a:prstGeom prst="rect">
                <a:avLst/>
              </a:prstGeom>
              <a:noFill/>
            </p:spPr>
            <p:txBody>
              <a:bodyPr wrap="square">
                <a:spAutoFit/>
              </a:bodyPr>
              <a:lstStyle/>
              <a:p>
                <a:pPr marL="0" marR="0">
                  <a:buNone/>
                </a:pPr>
                <a:r>
                  <a:rPr lang="en-US" sz="2000" kern="100" dirty="0">
                    <a:effectLst/>
                    <a:latin typeface="Arial" panose="020B0604020202020204" pitchFamily="34" charset="0"/>
                    <a:ea typeface="Times New Roman" panose="02020603050405020304" pitchFamily="18" charset="0"/>
                    <a:cs typeface="Arial" panose="020B0604020202020204" pitchFamily="34" charset="0"/>
                  </a:rPr>
                  <a:t>Because a </a:t>
                </a:r>
                <a:r>
                  <a:rPr lang="en-US" sz="2000" b="1" kern="100" dirty="0">
                    <a:effectLst/>
                    <a:latin typeface="Arial" panose="020B0604020202020204" pitchFamily="34" charset="0"/>
                    <a:ea typeface="Times New Roman" panose="02020603050405020304" pitchFamily="18" charset="0"/>
                    <a:cs typeface="Arial" panose="020B0604020202020204" pitchFamily="34" charset="0"/>
                  </a:rPr>
                  <a:t>temperature</a:t>
                </a:r>
                <a:r>
                  <a:rPr lang="en-US" sz="2000" kern="100" dirty="0">
                    <a:effectLst/>
                    <a:latin typeface="Arial" panose="020B0604020202020204" pitchFamily="34" charset="0"/>
                    <a:ea typeface="Times New Roman" panose="02020603050405020304" pitchFamily="18" charset="0"/>
                    <a:cs typeface="Arial" panose="020B0604020202020204" pitchFamily="34" charset="0"/>
                  </a:rPr>
                  <a:t> </a:t>
                </a:r>
                <a:r>
                  <a:rPr lang="en-US" sz="2000" b="1" kern="100" dirty="0">
                    <a:effectLst/>
                    <a:latin typeface="Arial" panose="020B0604020202020204" pitchFamily="34" charset="0"/>
                    <a:ea typeface="Times New Roman" panose="02020603050405020304" pitchFamily="18" charset="0"/>
                    <a:cs typeface="Arial" panose="020B0604020202020204" pitchFamily="34" charset="0"/>
                  </a:rPr>
                  <a:t>change</a:t>
                </a:r>
                <a:r>
                  <a:rPr lang="en-US" sz="2000" kern="100" dirty="0">
                    <a:effectLst/>
                    <a:latin typeface="Arial" panose="020B0604020202020204" pitchFamily="34" charset="0"/>
                    <a:ea typeface="Times New Roman" panose="02020603050405020304" pitchFamily="18" charset="0"/>
                    <a:cs typeface="Arial" panose="020B0604020202020204" pitchFamily="34" charset="0"/>
                  </a:rPr>
                  <a:t> in K is the same as a </a:t>
                </a:r>
                <a:r>
                  <a:rPr lang="en-US" sz="2000" b="1" kern="100" dirty="0">
                    <a:effectLst/>
                    <a:latin typeface="Arial" panose="020B0604020202020204" pitchFamily="34" charset="0"/>
                    <a:ea typeface="Times New Roman" panose="02020603050405020304" pitchFamily="18" charset="0"/>
                    <a:cs typeface="Arial" panose="020B0604020202020204" pitchFamily="34" charset="0"/>
                  </a:rPr>
                  <a:t>temperature</a:t>
                </a:r>
                <a:r>
                  <a:rPr lang="en-US" sz="2000" kern="100" dirty="0">
                    <a:effectLst/>
                    <a:latin typeface="Arial" panose="020B0604020202020204" pitchFamily="34" charset="0"/>
                    <a:ea typeface="Times New Roman" panose="02020603050405020304" pitchFamily="18" charset="0"/>
                    <a:cs typeface="Arial" panose="020B0604020202020204" pitchFamily="34" charset="0"/>
                  </a:rPr>
                  <a:t> </a:t>
                </a:r>
                <a:r>
                  <a:rPr lang="en-US" sz="2000" b="1" kern="100" dirty="0">
                    <a:effectLst/>
                    <a:latin typeface="Arial" panose="020B0604020202020204" pitchFamily="34" charset="0"/>
                    <a:ea typeface="Times New Roman" panose="02020603050405020304" pitchFamily="18" charset="0"/>
                    <a:cs typeface="Arial" panose="020B0604020202020204" pitchFamily="34" charset="0"/>
                  </a:rPr>
                  <a:t>change</a:t>
                </a:r>
                <a:r>
                  <a:rPr lang="en-US" sz="2000" kern="100" dirty="0">
                    <a:effectLst/>
                    <a:latin typeface="Arial" panose="020B0604020202020204" pitchFamily="34" charset="0"/>
                    <a:ea typeface="Times New Roman" panose="02020603050405020304" pitchFamily="18" charset="0"/>
                    <a:cs typeface="Arial" panose="020B0604020202020204" pitchFamily="34" charset="0"/>
                  </a:rPr>
                  <a:t> in Celsius, you can also say </a:t>
                </a:r>
                <a14:m>
                  <m:oMath xmlns:m="http://schemas.openxmlformats.org/officeDocument/2006/math">
                    <m:r>
                      <m:rPr>
                        <m:sty m:val="p"/>
                      </m:rPr>
                      <a:rPr lang="en-US" sz="2000" kern="100">
                        <a:effectLst/>
                        <a:latin typeface="Cambria Math" panose="02040503050406030204" pitchFamily="18" charset="0"/>
                        <a:ea typeface="Times New Roman" panose="02020603050405020304" pitchFamily="18" charset="0"/>
                        <a:cs typeface="Times New Roman" panose="02020603050405020304" pitchFamily="18" charset="0"/>
                      </a:rPr>
                      <m:t>Δ</m:t>
                    </m:r>
                    <m: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t>𝑇</m:t>
                    </m:r>
                    <m: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t>=10</m:t>
                    </m:r>
                    <m:r>
                      <m:rPr>
                        <m:sty m:val="p"/>
                      </m:rP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en-US" sz="2000" kern="100" dirty="0">
                    <a:effectLst/>
                    <a:latin typeface="Arial" panose="020B0604020202020204" pitchFamily="34" charset="0"/>
                    <a:ea typeface="Times New Roman" panose="02020603050405020304" pitchFamily="18" charset="0"/>
                    <a:cs typeface="Arial" panose="020B0604020202020204" pitchFamily="34" charset="0"/>
                  </a:rPr>
                  <a:t>.</a:t>
                </a:r>
                <a:endParaRPr lang="en-US" sz="2000" kern="1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9" name="TextBox 8">
                <a:extLst>
                  <a:ext uri="{FF2B5EF4-FFF2-40B4-BE49-F238E27FC236}">
                    <a16:creationId xmlns:a16="http://schemas.microsoft.com/office/drawing/2014/main" id="{1DBB1D26-1AF3-8C46-EF74-E440779B7F80}"/>
                  </a:ext>
                </a:extLst>
              </p:cNvPr>
              <p:cNvSpPr txBox="1">
                <a:spLocks noRot="1" noChangeAspect="1" noMove="1" noResize="1" noEditPoints="1" noAdjustHandles="1" noChangeArrowheads="1" noChangeShapeType="1" noTextEdit="1"/>
              </p:cNvSpPr>
              <p:nvPr/>
            </p:nvSpPr>
            <p:spPr>
              <a:xfrm>
                <a:off x="6898237" y="5131820"/>
                <a:ext cx="4901878" cy="1015663"/>
              </a:xfrm>
              <a:prstGeom prst="rect">
                <a:avLst/>
              </a:prstGeom>
              <a:blipFill>
                <a:blip r:embed="rId4"/>
                <a:stretch>
                  <a:fillRect l="-1292" t="-3750" b="-11250"/>
                </a:stretch>
              </a:blipFill>
            </p:spPr>
            <p:txBody>
              <a:bodyPr/>
              <a:lstStyle/>
              <a:p>
                <a:r>
                  <a:rPr lang="en-US">
                    <a:noFill/>
                  </a:rPr>
                  <a:t> </a:t>
                </a:r>
              </a:p>
            </p:txBody>
          </p:sp>
        </mc:Fallback>
      </mc:AlternateContent>
      <p:sp>
        <p:nvSpPr>
          <p:cNvPr id="6" name="Text Placeholder 15">
            <a:extLst>
              <a:ext uri="{FF2B5EF4-FFF2-40B4-BE49-F238E27FC236}">
                <a16:creationId xmlns:a16="http://schemas.microsoft.com/office/drawing/2014/main" id="{EFBB82D6-90BA-929E-187D-64A1124A87EA}"/>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3" name="Text Placeholder 5">
            <a:extLst>
              <a:ext uri="{FF2B5EF4-FFF2-40B4-BE49-F238E27FC236}">
                <a16:creationId xmlns:a16="http://schemas.microsoft.com/office/drawing/2014/main" id="{BC77D719-5C25-7080-DB8B-42CA0BE387C7}"/>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2798397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1357BC3-A920-1744-4378-77EA2C9D1914}"/>
              </a:ext>
            </a:extLst>
          </p:cNvPr>
          <p:cNvSpPr>
            <a:spLocks noGrp="1"/>
          </p:cNvSpPr>
          <p:nvPr>
            <p:ph type="title"/>
          </p:nvPr>
        </p:nvSpPr>
        <p:spPr>
          <a:xfrm>
            <a:off x="838200" y="2766218"/>
            <a:ext cx="10515600" cy="1325563"/>
          </a:xfrm>
        </p:spPr>
        <p:txBody>
          <a:bodyPr/>
          <a:lstStyle/>
          <a:p>
            <a:pPr algn="ctr"/>
            <a:r>
              <a:rPr lang="en-US" b="1" dirty="0"/>
              <a:t>Quiz questions</a:t>
            </a:r>
            <a:endParaRPr lang="en-GB" b="1" dirty="0"/>
          </a:p>
        </p:txBody>
      </p:sp>
      <p:sp>
        <p:nvSpPr>
          <p:cNvPr id="8" name="Text Placeholder 15">
            <a:extLst>
              <a:ext uri="{FF2B5EF4-FFF2-40B4-BE49-F238E27FC236}">
                <a16:creationId xmlns:a16="http://schemas.microsoft.com/office/drawing/2014/main" id="{7239A1D6-8455-2BDF-FB7D-9BCDF12561A2}"/>
              </a:ext>
            </a:extLst>
          </p:cNvPr>
          <p:cNvSpPr>
            <a:spLocks noGrp="1"/>
          </p:cNvSpPr>
          <p:nvPr>
            <p:ph type="body" sz="quarter" idx="11"/>
          </p:nvPr>
        </p:nvSpPr>
        <p:spPr>
          <a:xfrm>
            <a:off x="838200" y="6356349"/>
            <a:ext cx="4532586" cy="365125"/>
          </a:xfrm>
        </p:spPr>
        <p:txBody>
          <a:bodyPr/>
          <a:lstStyle/>
          <a:p>
            <a:r>
              <a:rPr lang="en-US" dirty="0"/>
              <a:t>Resource 4: Key mathematical heat principles</a:t>
            </a:r>
            <a:endParaRPr lang="en-GB" dirty="0"/>
          </a:p>
        </p:txBody>
      </p:sp>
      <p:sp>
        <p:nvSpPr>
          <p:cNvPr id="2" name="Text Placeholder 5">
            <a:extLst>
              <a:ext uri="{FF2B5EF4-FFF2-40B4-BE49-F238E27FC236}">
                <a16:creationId xmlns:a16="http://schemas.microsoft.com/office/drawing/2014/main" id="{D713DB76-8A6B-8DBF-3C18-03C698DDD2F2}"/>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2994206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98DF8AA-D17B-CCC1-4F51-9BF424899A33}"/>
              </a:ext>
            </a:extLst>
          </p:cNvPr>
          <p:cNvSpPr>
            <a:spLocks noGrp="1"/>
          </p:cNvSpPr>
          <p:nvPr>
            <p:ph type="title"/>
          </p:nvPr>
        </p:nvSpPr>
        <p:spPr>
          <a:xfrm>
            <a:off x="838200" y="365125"/>
            <a:ext cx="10515600" cy="1325563"/>
          </a:xfrm>
        </p:spPr>
        <p:txBody>
          <a:bodyPr>
            <a:normAutofit/>
          </a:bodyPr>
          <a:lstStyle/>
          <a:p>
            <a:r>
              <a:rPr lang="en-GB" dirty="0"/>
              <a:t>Question 1</a:t>
            </a:r>
          </a:p>
        </p:txBody>
      </p:sp>
      <p:sp>
        <p:nvSpPr>
          <p:cNvPr id="9" name="Content Placeholder 4">
            <a:extLst>
              <a:ext uri="{FF2B5EF4-FFF2-40B4-BE49-F238E27FC236}">
                <a16:creationId xmlns:a16="http://schemas.microsoft.com/office/drawing/2014/main" id="{08A4407F-7D07-7E7D-1EC3-FDAD4178E19A}"/>
              </a:ext>
            </a:extLst>
          </p:cNvPr>
          <p:cNvSpPr>
            <a:spLocks noGrp="1"/>
          </p:cNvSpPr>
          <p:nvPr>
            <p:ph idx="1"/>
          </p:nvPr>
        </p:nvSpPr>
        <p:spPr>
          <a:xfrm>
            <a:off x="433449" y="1565454"/>
            <a:ext cx="6813880" cy="3799026"/>
          </a:xfrm>
        </p:spPr>
        <p:txBody>
          <a:bodyPr anchor="t">
            <a:normAutofit/>
          </a:bodyPr>
          <a:lstStyle/>
          <a:p>
            <a:pPr marL="0" indent="0">
              <a:buNone/>
            </a:pPr>
            <a:r>
              <a:rPr lang="en-US" dirty="0"/>
              <a:t>You are carrying out commissioning checks on a laboratory climate-control system in a pharmaceutical facility. The environmental monitoring software requires all temperature inputs to be entered in base SI units so the data can integrate correctly with the building management system (BMS). </a:t>
            </a:r>
          </a:p>
          <a:p>
            <a:pPr marL="0" indent="0">
              <a:buNone/>
            </a:pPr>
            <a:r>
              <a:rPr lang="en-US" b="1" dirty="0"/>
              <a:t>State the base SI unit of temperature.</a:t>
            </a:r>
          </a:p>
          <a:p>
            <a:pPr marL="0" indent="0" algn="ctr">
              <a:buNone/>
            </a:pPr>
            <a:endParaRPr lang="en-US" dirty="0"/>
          </a:p>
        </p:txBody>
      </p:sp>
      <p:sp>
        <p:nvSpPr>
          <p:cNvPr id="17" name="TextBox 16">
            <a:extLst>
              <a:ext uri="{FF2B5EF4-FFF2-40B4-BE49-F238E27FC236}">
                <a16:creationId xmlns:a16="http://schemas.microsoft.com/office/drawing/2014/main" id="{FBAA6F9B-F3A3-7F8C-57EB-E705BC1D97C8}"/>
              </a:ext>
            </a:extLst>
          </p:cNvPr>
          <p:cNvSpPr txBox="1"/>
          <p:nvPr/>
        </p:nvSpPr>
        <p:spPr>
          <a:xfrm>
            <a:off x="7652080" y="1666804"/>
            <a:ext cx="4949085" cy="2493952"/>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kelvin (K)</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degrees Fahrenheit (ºF)</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degrees Celsius (ºC)</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degrees (º)</a:t>
            </a:r>
          </a:p>
        </p:txBody>
      </p:sp>
      <p:sp>
        <p:nvSpPr>
          <p:cNvPr id="5" name="Text Placeholder 15">
            <a:extLst>
              <a:ext uri="{FF2B5EF4-FFF2-40B4-BE49-F238E27FC236}">
                <a16:creationId xmlns:a16="http://schemas.microsoft.com/office/drawing/2014/main" id="{E25FD248-219B-6F0C-F16A-B6F190C95CEE}"/>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2" name="Text Placeholder 5">
            <a:extLst>
              <a:ext uri="{FF2B5EF4-FFF2-40B4-BE49-F238E27FC236}">
                <a16:creationId xmlns:a16="http://schemas.microsoft.com/office/drawing/2014/main" id="{286A2783-1869-D25A-F266-8350118FA447}"/>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1316791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EF34A-73E0-6FA7-BCE9-954B7D4365AF}"/>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71E55FCB-A3AC-653E-D99F-DAD3FFB7A21E}"/>
              </a:ext>
            </a:extLst>
          </p:cNvPr>
          <p:cNvSpPr txBox="1"/>
          <p:nvPr/>
        </p:nvSpPr>
        <p:spPr>
          <a:xfrm>
            <a:off x="7652080" y="1666804"/>
            <a:ext cx="4949085" cy="2493952"/>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kelvin (K)</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degrees Fahrenheit (ºF)</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degrees Celsius (ºC)</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degrees (º)</a:t>
            </a:r>
          </a:p>
        </p:txBody>
      </p:sp>
      <p:sp>
        <p:nvSpPr>
          <p:cNvPr id="4" name="Title 3">
            <a:extLst>
              <a:ext uri="{FF2B5EF4-FFF2-40B4-BE49-F238E27FC236}">
                <a16:creationId xmlns:a16="http://schemas.microsoft.com/office/drawing/2014/main" id="{DEB3A7D1-4F50-CBEB-96B1-4C90C9302EA1}"/>
              </a:ext>
            </a:extLst>
          </p:cNvPr>
          <p:cNvSpPr>
            <a:spLocks noGrp="1"/>
          </p:cNvSpPr>
          <p:nvPr>
            <p:ph type="title"/>
          </p:nvPr>
        </p:nvSpPr>
        <p:spPr>
          <a:xfrm>
            <a:off x="838200" y="365125"/>
            <a:ext cx="10515600" cy="1325563"/>
          </a:xfrm>
        </p:spPr>
        <p:txBody>
          <a:bodyPr>
            <a:normAutofit/>
          </a:bodyPr>
          <a:lstStyle/>
          <a:p>
            <a:r>
              <a:rPr lang="en-GB" dirty="0"/>
              <a:t>Question 1: </a:t>
            </a:r>
            <a:r>
              <a:rPr lang="en-GB" dirty="0">
                <a:solidFill>
                  <a:schemeClr val="accent1"/>
                </a:solidFill>
              </a:rPr>
              <a:t>Answer</a:t>
            </a:r>
          </a:p>
        </p:txBody>
      </p:sp>
      <p:sp>
        <p:nvSpPr>
          <p:cNvPr id="26" name="Rectangle 6">
            <a:extLst>
              <a:ext uri="{FF2B5EF4-FFF2-40B4-BE49-F238E27FC236}">
                <a16:creationId xmlns:a16="http://schemas.microsoft.com/office/drawing/2014/main" id="{3E6B5137-1C18-D86C-4A0A-D5F714726BBA}"/>
              </a:ext>
            </a:extLst>
          </p:cNvPr>
          <p:cNvSpPr>
            <a:spLocks noChangeArrowheads="1"/>
          </p:cNvSpPr>
          <p:nvPr/>
        </p:nvSpPr>
        <p:spPr bwMode="auto">
          <a:xfrm>
            <a:off x="7652080" y="4702760"/>
            <a:ext cx="4106471"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Celsius is commonly used, but it is not an SI unit. </a:t>
            </a:r>
            <a:b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b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You may see it with temperature differences because 1ºC = 1K.</a:t>
            </a:r>
            <a:endParaRPr kumimoji="0" lang="en-US" altLang="en-US" sz="2000" b="0" i="0" u="none" strike="noStrike" cap="none" normalizeH="0" baseline="0" dirty="0">
              <a:ln>
                <a:noFill/>
              </a:ln>
              <a:effectLst/>
              <a:latin typeface="Arial" panose="020B0604020202020204" pitchFamily="34" charset="0"/>
            </a:endParaRPr>
          </a:p>
        </p:txBody>
      </p:sp>
      <p:sp>
        <p:nvSpPr>
          <p:cNvPr id="2" name="Oval 1">
            <a:extLst>
              <a:ext uri="{FF2B5EF4-FFF2-40B4-BE49-F238E27FC236}">
                <a16:creationId xmlns:a16="http://schemas.microsoft.com/office/drawing/2014/main" id="{9C7B4580-7CEE-EEA2-ED7F-CEF4BDC49F90}"/>
              </a:ext>
            </a:extLst>
          </p:cNvPr>
          <p:cNvSpPr/>
          <p:nvPr/>
        </p:nvSpPr>
        <p:spPr>
          <a:xfrm>
            <a:off x="7383422" y="1666804"/>
            <a:ext cx="2743200" cy="696036"/>
          </a:xfrm>
          <a:custGeom>
            <a:avLst/>
            <a:gdLst>
              <a:gd name="csX0" fmla="*/ 0 w 2743200"/>
              <a:gd name="csY0" fmla="*/ 348018 h 696036"/>
              <a:gd name="csX1" fmla="*/ 1371600 w 2743200"/>
              <a:gd name="csY1" fmla="*/ 0 h 696036"/>
              <a:gd name="csX2" fmla="*/ 2743200 w 2743200"/>
              <a:gd name="csY2" fmla="*/ 348018 h 696036"/>
              <a:gd name="csX3" fmla="*/ 1371600 w 2743200"/>
              <a:gd name="csY3" fmla="*/ 696036 h 696036"/>
              <a:gd name="csX4" fmla="*/ 0 w 2743200"/>
              <a:gd name="csY4" fmla="*/ 348018 h 696036"/>
            </a:gdLst>
            <a:ahLst/>
            <a:cxnLst>
              <a:cxn ang="0">
                <a:pos x="csX0" y="csY0"/>
              </a:cxn>
              <a:cxn ang="0">
                <a:pos x="csX1" y="csY1"/>
              </a:cxn>
              <a:cxn ang="0">
                <a:pos x="csX2" y="csY2"/>
              </a:cxn>
              <a:cxn ang="0">
                <a:pos x="csX3" y="csY3"/>
              </a:cxn>
              <a:cxn ang="0">
                <a:pos x="csX4" y="csY4"/>
              </a:cxn>
            </a:cxnLst>
            <a:rect l="l" t="t" r="r" b="b"/>
            <a:pathLst>
              <a:path w="2743200" h="696036" extrusionOk="0">
                <a:moveTo>
                  <a:pt x="0" y="348018"/>
                </a:moveTo>
                <a:cubicBezTo>
                  <a:pt x="-28547" y="138204"/>
                  <a:pt x="534533" y="29857"/>
                  <a:pt x="1371600" y="0"/>
                </a:cubicBezTo>
                <a:cubicBezTo>
                  <a:pt x="2150803" y="4566"/>
                  <a:pt x="2731815" y="156175"/>
                  <a:pt x="2743200" y="348018"/>
                </a:cubicBezTo>
                <a:cubicBezTo>
                  <a:pt x="2698383" y="583990"/>
                  <a:pt x="2114868" y="774776"/>
                  <a:pt x="1371600" y="696036"/>
                </a:cubicBezTo>
                <a:cubicBezTo>
                  <a:pt x="592605" y="684283"/>
                  <a:pt x="12175" y="546040"/>
                  <a:pt x="0" y="348018"/>
                </a:cubicBezTo>
                <a:close/>
              </a:path>
            </a:pathLst>
          </a:custGeom>
          <a:noFill/>
          <a:ln w="38100">
            <a:solidFill>
              <a:schemeClr val="accent1"/>
            </a:solidFill>
            <a:extLst>
              <a:ext uri="{C807C97D-BFC1-408E-A445-0C87EB9F89A2}">
                <ask:lineSketchStyleProps xmlns:ask="http://schemas.microsoft.com/office/drawing/2018/sketchyshapes" sd="1219033472">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ontent Placeholder 4">
            <a:extLst>
              <a:ext uri="{FF2B5EF4-FFF2-40B4-BE49-F238E27FC236}">
                <a16:creationId xmlns:a16="http://schemas.microsoft.com/office/drawing/2014/main" id="{6AE3F7F3-1165-51FA-7ED1-34E89FC5B365}"/>
              </a:ext>
            </a:extLst>
          </p:cNvPr>
          <p:cNvSpPr>
            <a:spLocks noGrp="1"/>
          </p:cNvSpPr>
          <p:nvPr>
            <p:ph idx="1"/>
          </p:nvPr>
        </p:nvSpPr>
        <p:spPr>
          <a:xfrm>
            <a:off x="433449" y="1565454"/>
            <a:ext cx="6813880" cy="3799026"/>
          </a:xfrm>
        </p:spPr>
        <p:txBody>
          <a:bodyPr anchor="t">
            <a:normAutofit/>
          </a:bodyPr>
          <a:lstStyle/>
          <a:p>
            <a:pPr marL="0" indent="0">
              <a:buNone/>
            </a:pPr>
            <a:r>
              <a:rPr lang="en-US" dirty="0"/>
              <a:t>You are carrying out commissioning checks on a laboratory climate-control system in a pharmaceutical facility. The environmental monitoring software requires all temperature inputs to be entered in base SI units so the data can integrate correctly with the building management system (BMS). </a:t>
            </a:r>
          </a:p>
          <a:p>
            <a:pPr marL="0" indent="0">
              <a:buNone/>
            </a:pPr>
            <a:r>
              <a:rPr lang="en-US" b="1" dirty="0"/>
              <a:t>State the base SI unit of temperature.</a:t>
            </a:r>
          </a:p>
          <a:p>
            <a:pPr marL="0" indent="0" algn="ctr">
              <a:buNone/>
            </a:pPr>
            <a:endParaRPr lang="en-US" dirty="0"/>
          </a:p>
        </p:txBody>
      </p:sp>
      <p:sp>
        <p:nvSpPr>
          <p:cNvPr id="8" name="Text Placeholder 15">
            <a:extLst>
              <a:ext uri="{FF2B5EF4-FFF2-40B4-BE49-F238E27FC236}">
                <a16:creationId xmlns:a16="http://schemas.microsoft.com/office/drawing/2014/main" id="{5BE0966F-6092-D690-2678-32660582A177}"/>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3" name="Text Placeholder 5">
            <a:extLst>
              <a:ext uri="{FF2B5EF4-FFF2-40B4-BE49-F238E27FC236}">
                <a16:creationId xmlns:a16="http://schemas.microsoft.com/office/drawing/2014/main" id="{D20707A1-65C3-A5FD-2938-014C06E27FC0}"/>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2450651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CE1D4-647E-7775-E45C-99B3725E781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4414D7B-0CD9-AEF7-10BE-59B5B690E34E}"/>
              </a:ext>
            </a:extLst>
          </p:cNvPr>
          <p:cNvSpPr>
            <a:spLocks noGrp="1"/>
          </p:cNvSpPr>
          <p:nvPr>
            <p:ph type="title"/>
          </p:nvPr>
        </p:nvSpPr>
        <p:spPr>
          <a:xfrm>
            <a:off x="838200" y="365125"/>
            <a:ext cx="10515600" cy="1325563"/>
          </a:xfrm>
        </p:spPr>
        <p:txBody>
          <a:bodyPr>
            <a:normAutofit/>
          </a:bodyPr>
          <a:lstStyle/>
          <a:p>
            <a:r>
              <a:rPr lang="en-GB" dirty="0"/>
              <a:t>Question 2</a:t>
            </a:r>
            <a:endParaRPr lang="en-GB" dirty="0">
              <a:solidFill>
                <a:schemeClr val="accent1"/>
              </a:solidFill>
            </a:endParaRPr>
          </a:p>
        </p:txBody>
      </p:sp>
      <p:sp>
        <p:nvSpPr>
          <p:cNvPr id="9" name="Content Placeholder 4">
            <a:extLst>
              <a:ext uri="{FF2B5EF4-FFF2-40B4-BE49-F238E27FC236}">
                <a16:creationId xmlns:a16="http://schemas.microsoft.com/office/drawing/2014/main" id="{6B5566F2-AA56-50AA-3C08-D3D9DAACA15B}"/>
              </a:ext>
            </a:extLst>
          </p:cNvPr>
          <p:cNvSpPr>
            <a:spLocks noGrp="1"/>
          </p:cNvSpPr>
          <p:nvPr>
            <p:ph idx="1"/>
          </p:nvPr>
        </p:nvSpPr>
        <p:spPr>
          <a:xfrm>
            <a:off x="433449" y="1463040"/>
            <a:ext cx="6813880" cy="4429760"/>
          </a:xfrm>
        </p:spPr>
        <p:txBody>
          <a:bodyPr anchor="t">
            <a:normAutofit/>
          </a:bodyPr>
          <a:lstStyle/>
          <a:p>
            <a:pPr marL="0" indent="0">
              <a:buNone/>
            </a:pPr>
            <a:r>
              <a:rPr lang="en-US" dirty="0"/>
              <a:t>You are carrying out commissioning checks on a newly installed underfloor heating system. </a:t>
            </a:r>
            <a:br>
              <a:rPr lang="en-US" dirty="0"/>
            </a:br>
            <a:r>
              <a:rPr lang="en-US" dirty="0"/>
              <a:t>As part of the performance testing, you must confirm that the insulation beneath the floor is adequate by reviewing the rate of heat loss through the slab. The project manager reminds you that all measurements must use SI units.</a:t>
            </a:r>
          </a:p>
          <a:p>
            <a:pPr marL="0" indent="0">
              <a:buNone/>
            </a:pPr>
            <a:r>
              <a:rPr lang="en-US" b="1" dirty="0"/>
              <a:t>State the SI unit used to measure the rate of heat loss.</a:t>
            </a:r>
          </a:p>
          <a:p>
            <a:pPr marL="0" indent="0" algn="ctr">
              <a:buNone/>
            </a:pPr>
            <a:endParaRPr lang="en-US" dirty="0"/>
          </a:p>
          <a:p>
            <a:pPr marL="0" indent="0" algn="ctr">
              <a:buNone/>
            </a:pPr>
            <a:endParaRPr lang="en-US" dirty="0"/>
          </a:p>
        </p:txBody>
      </p:sp>
      <p:sp>
        <p:nvSpPr>
          <p:cNvPr id="3" name="TextBox 2">
            <a:extLst>
              <a:ext uri="{FF2B5EF4-FFF2-40B4-BE49-F238E27FC236}">
                <a16:creationId xmlns:a16="http://schemas.microsoft.com/office/drawing/2014/main" id="{B0E41660-4578-20E4-24F0-6675DF99831B}"/>
              </a:ext>
            </a:extLst>
          </p:cNvPr>
          <p:cNvSpPr txBox="1"/>
          <p:nvPr/>
        </p:nvSpPr>
        <p:spPr>
          <a:xfrm>
            <a:off x="7549941" y="2182056"/>
            <a:ext cx="4208610" cy="2493952"/>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W (watts)</a:t>
            </a:r>
            <a:endParaRPr lang="en-GB" sz="2800" baseline="300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kJ (kilojoules)</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K (kelvin)</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Nm (newton-</a:t>
            </a:r>
            <a:r>
              <a:rPr lang="en-US" sz="2800" dirty="0" err="1">
                <a:latin typeface="Arial" panose="020B0604020202020204" pitchFamily="34" charset="0"/>
                <a:cs typeface="Arial" panose="020B0604020202020204" pitchFamily="34" charset="0"/>
              </a:rPr>
              <a:t>metre</a:t>
            </a:r>
            <a:r>
              <a:rPr lang="en-US" sz="2800" dirty="0">
                <a:latin typeface="Arial" panose="020B0604020202020204" pitchFamily="34" charset="0"/>
                <a:cs typeface="Arial" panose="020B0604020202020204" pitchFamily="34" charset="0"/>
              </a:rPr>
              <a:t>)</a:t>
            </a:r>
            <a:endParaRPr lang="en-GB" sz="2800" dirty="0">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85F7D067-26EC-40B7-634F-77068E70E8E6}"/>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2" name="Text Placeholder 5">
            <a:extLst>
              <a:ext uri="{FF2B5EF4-FFF2-40B4-BE49-F238E27FC236}">
                <a16:creationId xmlns:a16="http://schemas.microsoft.com/office/drawing/2014/main" id="{35C65199-B739-2251-75A3-FE8D819761E6}"/>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3747966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85989-1928-B1F6-CC9E-494A454AE922}"/>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8D94C443-B59C-F9B0-8A37-9A7C9E5983E0}"/>
              </a:ext>
            </a:extLst>
          </p:cNvPr>
          <p:cNvSpPr txBox="1"/>
          <p:nvPr/>
        </p:nvSpPr>
        <p:spPr>
          <a:xfrm>
            <a:off x="7549941" y="2182056"/>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W (watts)</a:t>
            </a:r>
            <a:endParaRPr lang="en-GB" sz="2800" baseline="300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kJ (kilojoules)</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K (kelvin)</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Nm (newton-</a:t>
            </a:r>
            <a:r>
              <a:rPr lang="en-US" sz="2800" dirty="0" err="1">
                <a:latin typeface="Arial" panose="020B0604020202020204" pitchFamily="34" charset="0"/>
                <a:cs typeface="Arial" panose="020B0604020202020204" pitchFamily="34" charset="0"/>
              </a:rPr>
              <a:t>metre</a:t>
            </a:r>
            <a:r>
              <a:rPr lang="en-US" sz="2800" dirty="0">
                <a:latin typeface="Arial" panose="020B0604020202020204" pitchFamily="34" charset="0"/>
                <a:cs typeface="Arial" panose="020B0604020202020204" pitchFamily="34" charset="0"/>
              </a:rPr>
              <a:t>)</a:t>
            </a:r>
            <a:endParaRPr lang="en-GB" sz="2800"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318D0FCD-7150-E106-D736-FF909C2EC1E6}"/>
              </a:ext>
            </a:extLst>
          </p:cNvPr>
          <p:cNvSpPr>
            <a:spLocks noGrp="1"/>
          </p:cNvSpPr>
          <p:nvPr>
            <p:ph type="title"/>
          </p:nvPr>
        </p:nvSpPr>
        <p:spPr>
          <a:xfrm>
            <a:off x="838200" y="365125"/>
            <a:ext cx="10515600" cy="1325563"/>
          </a:xfrm>
        </p:spPr>
        <p:txBody>
          <a:bodyPr>
            <a:normAutofit/>
          </a:bodyPr>
          <a:lstStyle/>
          <a:p>
            <a:r>
              <a:rPr lang="en-GB" dirty="0"/>
              <a:t>Question 2: </a:t>
            </a:r>
            <a:r>
              <a:rPr lang="en-GB" dirty="0">
                <a:solidFill>
                  <a:schemeClr val="accent1"/>
                </a:solidFill>
              </a:rPr>
              <a:t>Answer</a:t>
            </a:r>
          </a:p>
        </p:txBody>
      </p:sp>
      <p:sp>
        <p:nvSpPr>
          <p:cNvPr id="2" name="Oval 1">
            <a:extLst>
              <a:ext uri="{FF2B5EF4-FFF2-40B4-BE49-F238E27FC236}">
                <a16:creationId xmlns:a16="http://schemas.microsoft.com/office/drawing/2014/main" id="{C3B6BE0D-47CD-8A2E-37EC-17190886B527}"/>
              </a:ext>
            </a:extLst>
          </p:cNvPr>
          <p:cNvSpPr/>
          <p:nvPr/>
        </p:nvSpPr>
        <p:spPr>
          <a:xfrm>
            <a:off x="7247329" y="2077879"/>
            <a:ext cx="4511222" cy="820741"/>
          </a:xfrm>
          <a:custGeom>
            <a:avLst/>
            <a:gdLst>
              <a:gd name="csX0" fmla="*/ 0 w 4511222"/>
              <a:gd name="csY0" fmla="*/ 410371 h 820741"/>
              <a:gd name="csX1" fmla="*/ 2255611 w 4511222"/>
              <a:gd name="csY1" fmla="*/ 0 h 820741"/>
              <a:gd name="csX2" fmla="*/ 4511222 w 4511222"/>
              <a:gd name="csY2" fmla="*/ 410371 h 820741"/>
              <a:gd name="csX3" fmla="*/ 2255611 w 4511222"/>
              <a:gd name="csY3" fmla="*/ 820742 h 820741"/>
              <a:gd name="csX4" fmla="*/ 0 w 4511222"/>
              <a:gd name="csY4" fmla="*/ 410371 h 820741"/>
            </a:gdLst>
            <a:ahLst/>
            <a:cxnLst>
              <a:cxn ang="0">
                <a:pos x="csX0" y="csY0"/>
              </a:cxn>
              <a:cxn ang="0">
                <a:pos x="csX1" y="csY1"/>
              </a:cxn>
              <a:cxn ang="0">
                <a:pos x="csX2" y="csY2"/>
              </a:cxn>
              <a:cxn ang="0">
                <a:pos x="csX3" y="csY3"/>
              </a:cxn>
              <a:cxn ang="0">
                <a:pos x="csX4" y="csY4"/>
              </a:cxn>
            </a:cxnLst>
            <a:rect l="l" t="t" r="r" b="b"/>
            <a:pathLst>
              <a:path w="4511222" h="820741" extrusionOk="0">
                <a:moveTo>
                  <a:pt x="0" y="410371"/>
                </a:moveTo>
                <a:cubicBezTo>
                  <a:pt x="-46646" y="154957"/>
                  <a:pt x="987716" y="8315"/>
                  <a:pt x="2255611" y="0"/>
                </a:cubicBezTo>
                <a:cubicBezTo>
                  <a:pt x="3542660" y="8697"/>
                  <a:pt x="4454709" y="185526"/>
                  <a:pt x="4511222" y="410371"/>
                </a:cubicBezTo>
                <a:cubicBezTo>
                  <a:pt x="4475488" y="671909"/>
                  <a:pt x="3483398" y="919975"/>
                  <a:pt x="2255611" y="820742"/>
                </a:cubicBezTo>
                <a:cubicBezTo>
                  <a:pt x="967490" y="797555"/>
                  <a:pt x="15636" y="644484"/>
                  <a:pt x="0" y="410371"/>
                </a:cubicBezTo>
                <a:close/>
              </a:path>
            </a:pathLst>
          </a:custGeom>
          <a:noFill/>
          <a:ln w="38100">
            <a:solidFill>
              <a:schemeClr val="accent1"/>
            </a:solidFill>
            <a:extLst>
              <a:ext uri="{C807C97D-BFC1-408E-A445-0C87EB9F89A2}">
                <ask:lineSketchStyleProps xmlns:ask="http://schemas.microsoft.com/office/drawing/2018/sketchyshapes" sd="1219033472">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4">
            <a:extLst>
              <a:ext uri="{FF2B5EF4-FFF2-40B4-BE49-F238E27FC236}">
                <a16:creationId xmlns:a16="http://schemas.microsoft.com/office/drawing/2014/main" id="{FF5865E9-6D4B-3A36-A1E9-9FCEF2971FD5}"/>
              </a:ext>
            </a:extLst>
          </p:cNvPr>
          <p:cNvSpPr>
            <a:spLocks noGrp="1"/>
          </p:cNvSpPr>
          <p:nvPr>
            <p:ph idx="1"/>
          </p:nvPr>
        </p:nvSpPr>
        <p:spPr>
          <a:xfrm>
            <a:off x="433449" y="1463040"/>
            <a:ext cx="6813880" cy="4429760"/>
          </a:xfrm>
        </p:spPr>
        <p:txBody>
          <a:bodyPr anchor="t">
            <a:normAutofit/>
          </a:bodyPr>
          <a:lstStyle/>
          <a:p>
            <a:pPr marL="0" indent="0">
              <a:buNone/>
            </a:pPr>
            <a:r>
              <a:rPr lang="en-US" dirty="0"/>
              <a:t>You are carrying out commissioning checks on a newly installed underfloor heating system. </a:t>
            </a:r>
            <a:br>
              <a:rPr lang="en-US" dirty="0"/>
            </a:br>
            <a:r>
              <a:rPr lang="en-US" dirty="0"/>
              <a:t>As part of the performance testing, you must confirm that the insulation beneath the floor is adequate by reviewing the rate of heat loss through the slab. The project manager reminds you that all measurements must use SI units.</a:t>
            </a:r>
          </a:p>
          <a:p>
            <a:pPr marL="0" indent="0">
              <a:buNone/>
            </a:pPr>
            <a:r>
              <a:rPr lang="en-US" b="1" dirty="0"/>
              <a:t>State the SI unit used to measure the rate of heat loss.</a:t>
            </a:r>
          </a:p>
          <a:p>
            <a:pPr marL="0" indent="0" algn="ctr">
              <a:buNone/>
            </a:pPr>
            <a:endParaRPr lang="en-US" dirty="0"/>
          </a:p>
          <a:p>
            <a:pPr marL="0" indent="0" algn="ctr">
              <a:buNone/>
            </a:pPr>
            <a:endParaRPr lang="en-US" dirty="0"/>
          </a:p>
        </p:txBody>
      </p:sp>
      <p:sp>
        <p:nvSpPr>
          <p:cNvPr id="7" name="Rectangle 6">
            <a:extLst>
              <a:ext uri="{FF2B5EF4-FFF2-40B4-BE49-F238E27FC236}">
                <a16:creationId xmlns:a16="http://schemas.microsoft.com/office/drawing/2014/main" id="{8A73D8FF-413C-FF27-DF14-15F06EE55E16}"/>
              </a:ext>
            </a:extLst>
          </p:cNvPr>
          <p:cNvSpPr>
            <a:spLocks noChangeArrowheads="1"/>
          </p:cNvSpPr>
          <p:nvPr/>
        </p:nvSpPr>
        <p:spPr bwMode="auto">
          <a:xfrm>
            <a:off x="7652080" y="4905993"/>
            <a:ext cx="410647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sz="2400" dirty="0"/>
              <a:t>Note: Rate of heat loss is a measure of power.</a:t>
            </a:r>
          </a:p>
          <a:p>
            <a:r>
              <a:rPr lang="en-GB" sz="2400" dirty="0"/>
              <a:t>1 W = 1 J/s.</a:t>
            </a:r>
          </a:p>
        </p:txBody>
      </p:sp>
      <p:sp>
        <p:nvSpPr>
          <p:cNvPr id="9" name="Text Placeholder 15">
            <a:extLst>
              <a:ext uri="{FF2B5EF4-FFF2-40B4-BE49-F238E27FC236}">
                <a16:creationId xmlns:a16="http://schemas.microsoft.com/office/drawing/2014/main" id="{E1AC268B-3098-28E2-DF71-5A67F874662B}"/>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6" name="Text Placeholder 5">
            <a:extLst>
              <a:ext uri="{FF2B5EF4-FFF2-40B4-BE49-F238E27FC236}">
                <a16:creationId xmlns:a16="http://schemas.microsoft.com/office/drawing/2014/main" id="{2EFD36D0-3BA1-FB7C-860B-15A38CD4B63C}"/>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1387914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D55CF-90B1-3044-D874-45AD36825BB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CD5DB3F-ACEA-CE21-F235-C2AB388CF0B1}"/>
              </a:ext>
            </a:extLst>
          </p:cNvPr>
          <p:cNvSpPr>
            <a:spLocks noGrp="1"/>
          </p:cNvSpPr>
          <p:nvPr>
            <p:ph type="title"/>
          </p:nvPr>
        </p:nvSpPr>
        <p:spPr>
          <a:xfrm>
            <a:off x="838200" y="365125"/>
            <a:ext cx="10515600" cy="1325563"/>
          </a:xfrm>
        </p:spPr>
        <p:txBody>
          <a:bodyPr>
            <a:normAutofit/>
          </a:bodyPr>
          <a:lstStyle/>
          <a:p>
            <a:r>
              <a:rPr lang="en-GB" dirty="0"/>
              <a:t>Question 3</a:t>
            </a:r>
            <a:endParaRPr lang="en-GB" dirty="0">
              <a:solidFill>
                <a:schemeClr val="accent1"/>
              </a:solidFill>
            </a:endParaRPr>
          </a:p>
        </p:txBody>
      </p:sp>
      <p:sp>
        <p:nvSpPr>
          <p:cNvPr id="3" name="Content Placeholder 4">
            <a:extLst>
              <a:ext uri="{FF2B5EF4-FFF2-40B4-BE49-F238E27FC236}">
                <a16:creationId xmlns:a16="http://schemas.microsoft.com/office/drawing/2014/main" id="{DB96513C-0C55-E952-4104-DE78CB661239}"/>
              </a:ext>
            </a:extLst>
          </p:cNvPr>
          <p:cNvSpPr txBox="1">
            <a:spLocks/>
          </p:cNvSpPr>
          <p:nvPr/>
        </p:nvSpPr>
        <p:spPr>
          <a:xfrm>
            <a:off x="671650" y="1721894"/>
            <a:ext cx="5854254" cy="2317672"/>
          </a:xfrm>
          <a:prstGeom prst="rect">
            <a:avLst/>
          </a:prstGeom>
          <a:solidFill>
            <a:srgbClr val="EBDDF4"/>
          </a:solidFill>
        </p:spPr>
        <p:txBody>
          <a:bodyPr vert="horz" lIns="180000" tIns="180000" rIns="180000" bIns="180000" rtlCol="0" anchor="ctr">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Over a 20-hour period, a house loses 120 </a:t>
            </a:r>
            <a:r>
              <a:rPr lang="en-US" dirty="0" err="1"/>
              <a:t>Wh</a:t>
            </a:r>
            <a:r>
              <a:rPr lang="en-US" dirty="0"/>
              <a:t> of energy.</a:t>
            </a:r>
          </a:p>
          <a:p>
            <a:pPr marL="0" indent="0">
              <a:buNone/>
            </a:pPr>
            <a:r>
              <a:rPr lang="en-US" b="1" dirty="0"/>
              <a:t>State this quantity in joules.</a:t>
            </a:r>
          </a:p>
        </p:txBody>
      </p:sp>
      <p:sp>
        <p:nvSpPr>
          <p:cNvPr id="6" name="Text Placeholder 15">
            <a:extLst>
              <a:ext uri="{FF2B5EF4-FFF2-40B4-BE49-F238E27FC236}">
                <a16:creationId xmlns:a16="http://schemas.microsoft.com/office/drawing/2014/main" id="{03AAE5EF-4901-5AB0-08CB-58FC2D24737A}"/>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2" name="Text Placeholder 5">
            <a:extLst>
              <a:ext uri="{FF2B5EF4-FFF2-40B4-BE49-F238E27FC236}">
                <a16:creationId xmlns:a16="http://schemas.microsoft.com/office/drawing/2014/main" id="{028A0798-67D5-1228-A270-E4D002F4AA5D}"/>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3947547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A84D84-D8B5-7006-B014-D02BD1CEB36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E112144-8770-99F5-E323-81741BAC8147}"/>
              </a:ext>
            </a:extLst>
          </p:cNvPr>
          <p:cNvSpPr>
            <a:spLocks noGrp="1"/>
          </p:cNvSpPr>
          <p:nvPr>
            <p:ph type="title"/>
          </p:nvPr>
        </p:nvSpPr>
        <p:spPr>
          <a:xfrm>
            <a:off x="838200" y="365125"/>
            <a:ext cx="10515600" cy="1325563"/>
          </a:xfrm>
        </p:spPr>
        <p:txBody>
          <a:bodyPr>
            <a:normAutofit/>
          </a:bodyPr>
          <a:lstStyle/>
          <a:p>
            <a:r>
              <a:rPr lang="en-GB" dirty="0"/>
              <a:t>Question 3: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6" name="Content Placeholder 4">
                <a:extLst>
                  <a:ext uri="{FF2B5EF4-FFF2-40B4-BE49-F238E27FC236}">
                    <a16:creationId xmlns:a16="http://schemas.microsoft.com/office/drawing/2014/main" id="{718A3C72-3A14-D2E4-7619-61E3BA0F3100}"/>
                  </a:ext>
                </a:extLst>
              </p:cNvPr>
              <p:cNvSpPr txBox="1">
                <a:spLocks/>
              </p:cNvSpPr>
              <p:nvPr/>
            </p:nvSpPr>
            <p:spPr>
              <a:xfrm>
                <a:off x="6760997" y="3203353"/>
                <a:ext cx="5202288" cy="2817331"/>
              </a:xfrm>
              <a:prstGeom prst="rect">
                <a:avLst/>
              </a:prstGeom>
              <a:no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bg1"/>
                  </a:buClr>
                </a:pPr>
                <a14:m>
                  <m:oMath xmlns:m="http://schemas.openxmlformats.org/officeDocument/2006/math">
                    <m:r>
                      <a:rPr lang="en-US" i="1" smtClean="0">
                        <a:latin typeface="Cambria Math" panose="02040503050406030204" pitchFamily="18" charset="0"/>
                        <a:ea typeface="Cambria Math" panose="02040503050406030204" pitchFamily="18" charset="0"/>
                      </a:rPr>
                      <m:t>1 </m:t>
                    </m:r>
                    <m:r>
                      <m:rPr>
                        <m:nor/>
                      </m:rPr>
                      <a:rPr lang="en-GB" b="0" i="0" smtClean="0">
                        <a:latin typeface="Cambria Math" panose="02040503050406030204" pitchFamily="18" charset="0"/>
                        <a:ea typeface="Cambria Math" panose="02040503050406030204" pitchFamily="18" charset="0"/>
                      </a:rPr>
                      <m:t>W</m:t>
                    </m:r>
                    <m:r>
                      <m:rPr>
                        <m:nor/>
                      </m:rPr>
                      <a:rPr lang="en-US" i="0">
                        <a:latin typeface="Cambria Math" panose="02040503050406030204" pitchFamily="18" charset="0"/>
                        <a:ea typeface="Cambria Math" panose="02040503050406030204" pitchFamily="18" charset="0"/>
                      </a:rPr>
                      <m:t>h</m:t>
                    </m:r>
                    <m:r>
                      <a:rPr lang="en-US" i="1">
                        <a:latin typeface="Cambria Math" panose="02040503050406030204" pitchFamily="18" charset="0"/>
                        <a:ea typeface="Cambria Math" panose="02040503050406030204" pitchFamily="18" charset="0"/>
                      </a:rPr>
                      <m:t>=1</m:t>
                    </m:r>
                    <m:r>
                      <a:rPr lang="en-US">
                        <a:latin typeface="Cambria Math" panose="02040503050406030204" pitchFamily="18" charset="0"/>
                        <a:ea typeface="Cambria Math" panose="02040503050406030204" pitchFamily="18" charset="0"/>
                      </a:rPr>
                      <m:t> </m:t>
                    </m:r>
                    <m:r>
                      <m:rPr>
                        <m:nor/>
                      </m:rPr>
                      <a:rPr lang="en-US" i="0">
                        <a:latin typeface="Cambria Math" panose="02040503050406030204" pitchFamily="18" charset="0"/>
                        <a:ea typeface="Cambria Math" panose="02040503050406030204" pitchFamily="18" charset="0"/>
                      </a:rPr>
                      <m:t>W</m:t>
                    </m:r>
                    <m:r>
                      <a:rPr lang="en-US" i="1">
                        <a:latin typeface="Cambria Math" panose="02040503050406030204" pitchFamily="18" charset="0"/>
                        <a:ea typeface="Cambria Math" panose="02040503050406030204" pitchFamily="18" charset="0"/>
                      </a:rPr>
                      <m:t>×1</m:t>
                    </m:r>
                    <m:r>
                      <a:rPr lang="en-US">
                        <a:latin typeface="Cambria Math" panose="02040503050406030204" pitchFamily="18" charset="0"/>
                        <a:ea typeface="Cambria Math" panose="02040503050406030204" pitchFamily="18" charset="0"/>
                      </a:rPr>
                      <m:t> </m:t>
                    </m:r>
                    <m:r>
                      <m:rPr>
                        <m:nor/>
                      </m:rPr>
                      <a:rPr lang="en-US" i="0">
                        <a:latin typeface="Cambria Math" panose="02040503050406030204" pitchFamily="18" charset="0"/>
                        <a:ea typeface="Cambria Math" panose="02040503050406030204" pitchFamily="18" charset="0"/>
                      </a:rPr>
                      <m:t>h</m:t>
                    </m:r>
                  </m:oMath>
                </a14:m>
                <a:endParaRPr lang="en-US" dirty="0">
                  <a:latin typeface="Cambria Math" panose="02040503050406030204" pitchFamily="18" charset="0"/>
                  <a:ea typeface="Cambria Math" panose="02040503050406030204" pitchFamily="18" charset="0"/>
                </a:endParaRPr>
              </a:p>
              <a:p>
                <a:pPr>
                  <a:buClr>
                    <a:schemeClr val="bg1"/>
                  </a:buClr>
                </a:pPr>
                <a14:m>
                  <m:oMath xmlns:m="http://schemas.openxmlformats.org/officeDocument/2006/math">
                    <m:r>
                      <a:rPr lang="en-US" i="1" smtClean="0">
                        <a:solidFill>
                          <a:schemeClr val="bg1"/>
                        </a:solidFill>
                        <a:latin typeface="Cambria Math" panose="02040503050406030204" pitchFamily="18" charset="0"/>
                        <a:ea typeface="Cambria Math" panose="02040503050406030204" pitchFamily="18" charset="0"/>
                      </a:rPr>
                      <m:t>1 </m:t>
                    </m:r>
                    <m:r>
                      <m:rPr>
                        <m:nor/>
                      </m:rPr>
                      <a:rPr lang="en-US" i="0">
                        <a:solidFill>
                          <a:schemeClr val="bg1"/>
                        </a:solidFill>
                        <a:latin typeface="Cambria Math" panose="02040503050406030204" pitchFamily="18" charset="0"/>
                        <a:ea typeface="Cambria Math" panose="02040503050406030204" pitchFamily="18" charset="0"/>
                      </a:rPr>
                      <m:t>W</m:t>
                    </m:r>
                    <m:r>
                      <a:rPr lang="en-US" i="1">
                        <a:solidFill>
                          <a:schemeClr val="bg1"/>
                        </a:solidFill>
                        <a:latin typeface="Cambria Math" panose="02040503050406030204" pitchFamily="18" charset="0"/>
                        <a:ea typeface="Cambria Math" panose="02040503050406030204" pitchFamily="18" charset="0"/>
                      </a:rPr>
                      <m:t>⋅</m:t>
                    </m:r>
                    <m:r>
                      <m:rPr>
                        <m:nor/>
                      </m:rPr>
                      <a:rPr lang="en-US" i="0">
                        <a:solidFill>
                          <a:schemeClr val="bg1"/>
                        </a:solidFill>
                        <a:latin typeface="Cambria Math" panose="02040503050406030204" pitchFamily="18" charset="0"/>
                        <a:ea typeface="Cambria Math" panose="02040503050406030204" pitchFamily="18" charset="0"/>
                      </a:rPr>
                      <m:t>h</m:t>
                    </m:r>
                    <m:r>
                      <a:rPr lang="en-US" i="1">
                        <a:latin typeface="Cambria Math" panose="02040503050406030204" pitchFamily="18" charset="0"/>
                        <a:ea typeface="Cambria Math" panose="02040503050406030204" pitchFamily="18" charset="0"/>
                      </a:rPr>
                      <m:t>=1</m:t>
                    </m:r>
                    <m:r>
                      <a:rPr lang="en-US">
                        <a:latin typeface="Cambria Math" panose="02040503050406030204" pitchFamily="18" charset="0"/>
                        <a:ea typeface="Cambria Math" panose="02040503050406030204" pitchFamily="18" charset="0"/>
                      </a:rPr>
                      <m:t> </m:t>
                    </m:r>
                    <m:r>
                      <m:rPr>
                        <m:nor/>
                      </m:rPr>
                      <a:rPr lang="en-US" i="0">
                        <a:latin typeface="Cambria Math" panose="02040503050406030204" pitchFamily="18" charset="0"/>
                        <a:ea typeface="Cambria Math" panose="02040503050406030204" pitchFamily="18" charset="0"/>
                      </a:rPr>
                      <m:t>W</m:t>
                    </m:r>
                    <m:r>
                      <a:rPr lang="en-US" i="1">
                        <a:latin typeface="Cambria Math" panose="02040503050406030204" pitchFamily="18" charset="0"/>
                        <a:ea typeface="Cambria Math" panose="02040503050406030204" pitchFamily="18" charset="0"/>
                      </a:rPr>
                      <m:t>×3600</m:t>
                    </m:r>
                    <m:r>
                      <a:rPr lang="en-US">
                        <a:latin typeface="Cambria Math" panose="02040503050406030204" pitchFamily="18" charset="0"/>
                        <a:ea typeface="Cambria Math" panose="02040503050406030204" pitchFamily="18" charset="0"/>
                      </a:rPr>
                      <m:t> </m:t>
                    </m:r>
                    <m:r>
                      <m:rPr>
                        <m:nor/>
                      </m:rPr>
                      <a:rPr lang="en-US" i="0">
                        <a:latin typeface="Cambria Math" panose="02040503050406030204" pitchFamily="18" charset="0"/>
                        <a:ea typeface="Cambria Math" panose="02040503050406030204" pitchFamily="18" charset="0"/>
                      </a:rPr>
                      <m:t>s</m:t>
                    </m:r>
                    <m:r>
                      <a:rPr lang="en-US" i="1">
                        <a:latin typeface="Cambria Math" panose="02040503050406030204" pitchFamily="18" charset="0"/>
                        <a:ea typeface="Cambria Math" panose="02040503050406030204" pitchFamily="18" charset="0"/>
                      </a:rPr>
                      <m:t>= 3600</m:t>
                    </m:r>
                    <m:r>
                      <a:rPr lang="en-US">
                        <a:latin typeface="Cambria Math" panose="02040503050406030204" pitchFamily="18" charset="0"/>
                        <a:ea typeface="Cambria Math" panose="02040503050406030204" pitchFamily="18" charset="0"/>
                      </a:rPr>
                      <m:t> </m:t>
                    </m:r>
                    <m:r>
                      <m:rPr>
                        <m:nor/>
                      </m:rPr>
                      <a:rPr lang="en-US" i="0">
                        <a:latin typeface="Cambria Math" panose="02040503050406030204" pitchFamily="18" charset="0"/>
                        <a:ea typeface="Cambria Math" panose="02040503050406030204" pitchFamily="18" charset="0"/>
                      </a:rPr>
                      <m:t>J</m:t>
                    </m:r>
                  </m:oMath>
                </a14:m>
                <a:r>
                  <a:rPr lang="en-US" dirty="0">
                    <a:latin typeface="Cambria Math" panose="02040503050406030204" pitchFamily="18" charset="0"/>
                    <a:ea typeface="Cambria Math" panose="02040503050406030204" pitchFamily="18" charset="0"/>
                  </a:rPr>
                  <a:t> </a:t>
                </a:r>
              </a:p>
              <a:p>
                <a:pPr marL="0" indent="0">
                  <a:buFont typeface="Arial" panose="020B0604020202020204" pitchFamily="34" charset="0"/>
                  <a:buNone/>
                </a:pPr>
                <a:r>
                  <a:rPr lang="en-US" dirty="0"/>
                  <a:t>so</a:t>
                </a:r>
              </a:p>
              <a:p>
                <a:pPr>
                  <a:buClr>
                    <a:schemeClr val="bg1"/>
                  </a:buClr>
                </a:pPr>
                <a14:m>
                  <m:oMath xmlns:m="http://schemas.openxmlformats.org/officeDocument/2006/math">
                    <m:r>
                      <a:rPr lang="en-US" i="1" dirty="0" smtClean="0">
                        <a:latin typeface="Cambria Math" panose="02040503050406030204" pitchFamily="18" charset="0"/>
                      </a:rPr>
                      <m:t>120 </m:t>
                    </m:r>
                    <m:r>
                      <m:rPr>
                        <m:sty m:val="p"/>
                      </m:rPr>
                      <a:rPr lang="en-GB" b="0" i="0" dirty="0" smtClean="0">
                        <a:latin typeface="Cambria Math" panose="02040503050406030204" pitchFamily="18" charset="0"/>
                      </a:rPr>
                      <m:t>W</m:t>
                    </m:r>
                    <m:r>
                      <m:rPr>
                        <m:sty m:val="p"/>
                      </m:rPr>
                      <a:rPr lang="en-US" i="0" dirty="0" err="1" smtClean="0">
                        <a:latin typeface="Cambria Math" panose="02040503050406030204" pitchFamily="18" charset="0"/>
                      </a:rPr>
                      <m:t>h</m:t>
                    </m:r>
                    <m:r>
                      <a:rPr lang="en-US" i="1" dirty="0" smtClean="0">
                        <a:latin typeface="Cambria Math" panose="02040503050406030204" pitchFamily="18" charset="0"/>
                      </a:rPr>
                      <m:t>=120</m:t>
                    </m:r>
                    <m:r>
                      <a:rPr lang="en-US" b="0" i="1" dirty="0" smtClean="0">
                        <a:latin typeface="Cambria Math" panose="02040503050406030204" pitchFamily="18" charset="0"/>
                      </a:rPr>
                      <m:t> </m:t>
                    </m:r>
                    <m:r>
                      <m:rPr>
                        <m:sty m:val="p"/>
                      </m:rPr>
                      <a:rPr lang="en-US" b="0" i="0" dirty="0" smtClean="0">
                        <a:latin typeface="Cambria Math" panose="02040503050406030204" pitchFamily="18" charset="0"/>
                      </a:rPr>
                      <m:t>Wh</m:t>
                    </m:r>
                    <m:r>
                      <a:rPr lang="en-US" i="1" dirty="0" smtClean="0">
                        <a:latin typeface="Cambria Math" panose="02040503050406030204" pitchFamily="18" charset="0"/>
                      </a:rPr>
                      <m:t>×3600</m:t>
                    </m:r>
                    <m:r>
                      <a:rPr lang="en-GB" b="0" i="1" dirty="0" smtClean="0">
                        <a:latin typeface="Cambria Math" panose="02040503050406030204" pitchFamily="18" charset="0"/>
                      </a:rPr>
                      <m:t> </m:t>
                    </m:r>
                    <m:r>
                      <m:rPr>
                        <m:sty m:val="p"/>
                      </m:rPr>
                      <a:rPr lang="en-GB" b="0" i="0" dirty="0" smtClean="0">
                        <a:latin typeface="Cambria Math" panose="02040503050406030204" pitchFamily="18" charset="0"/>
                      </a:rPr>
                      <m:t>J</m:t>
                    </m:r>
                    <m:r>
                      <a:rPr lang="en-GB" b="0" i="0" dirty="0" smtClean="0">
                        <a:latin typeface="Cambria Math" panose="02040503050406030204" pitchFamily="18" charset="0"/>
                      </a:rPr>
                      <m:t>/</m:t>
                    </m:r>
                    <m:r>
                      <m:rPr>
                        <m:sty m:val="p"/>
                      </m:rPr>
                      <a:rPr lang="en-GB" b="0" i="0" dirty="0" smtClean="0">
                        <a:latin typeface="Cambria Math" panose="02040503050406030204" pitchFamily="18" charset="0"/>
                      </a:rPr>
                      <m:t>Wh</m:t>
                    </m:r>
                  </m:oMath>
                </a14:m>
                <a:br>
                  <a:rPr lang="en-US" i="1" dirty="0">
                    <a:latin typeface="Cambria Math" panose="02040503050406030204" pitchFamily="18" charset="0"/>
                  </a:rPr>
                </a:br>
                <a14:m>
                  <m:oMath xmlns:m="http://schemas.openxmlformats.org/officeDocument/2006/math">
                    <m:r>
                      <a:rPr lang="en-US" i="1" dirty="0" smtClean="0">
                        <a:latin typeface="Cambria Math" panose="02040503050406030204" pitchFamily="18" charset="0"/>
                      </a:rPr>
                      <m:t>=</m:t>
                    </m:r>
                    <m:r>
                      <a:rPr lang="en-US" b="1" i="1" dirty="0" smtClean="0">
                        <a:latin typeface="Cambria Math" panose="02040503050406030204" pitchFamily="18" charset="0"/>
                      </a:rPr>
                      <m:t>𝟒𝟑𝟐</m:t>
                    </m:r>
                    <m:r>
                      <a:rPr lang="en-US" b="1" i="1" dirty="0" smtClean="0">
                        <a:latin typeface="Cambria Math" panose="02040503050406030204" pitchFamily="18" charset="0"/>
                      </a:rPr>
                      <m:t> </m:t>
                    </m:r>
                    <m:r>
                      <a:rPr lang="en-US" b="1" i="1" dirty="0" smtClean="0">
                        <a:latin typeface="Cambria Math" panose="02040503050406030204" pitchFamily="18" charset="0"/>
                      </a:rPr>
                      <m:t>𝟎𝟎𝟎</m:t>
                    </m:r>
                    <m:r>
                      <a:rPr lang="en-US" b="1" i="1" dirty="0" smtClean="0">
                        <a:latin typeface="Cambria Math" panose="02040503050406030204" pitchFamily="18" charset="0"/>
                      </a:rPr>
                      <m:t> </m:t>
                    </m:r>
                    <m:r>
                      <a:rPr lang="en-US" b="1" i="0" dirty="0" smtClean="0">
                        <a:latin typeface="Cambria Math" panose="02040503050406030204" pitchFamily="18" charset="0"/>
                      </a:rPr>
                      <m:t>𝐉</m:t>
                    </m:r>
                  </m:oMath>
                </a14:m>
                <a:endParaRPr lang="en-US" i="1" dirty="0">
                  <a:latin typeface="Cambria Math" panose="02040503050406030204" pitchFamily="18" charset="0"/>
                </a:endParaRPr>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mc:Choice>
        <mc:Fallback xmlns="">
          <p:sp>
            <p:nvSpPr>
              <p:cNvPr id="6" name="Content Placeholder 4">
                <a:extLst>
                  <a:ext uri="{FF2B5EF4-FFF2-40B4-BE49-F238E27FC236}">
                    <a16:creationId xmlns:a16="http://schemas.microsoft.com/office/drawing/2014/main" id="{718A3C72-3A14-D2E4-7619-61E3BA0F3100}"/>
                  </a:ext>
                </a:extLst>
              </p:cNvPr>
              <p:cNvSpPr txBox="1">
                <a:spLocks noRot="1" noChangeAspect="1" noMove="1" noResize="1" noEditPoints="1" noAdjustHandles="1" noChangeArrowheads="1" noChangeShapeType="1" noTextEdit="1"/>
              </p:cNvSpPr>
              <p:nvPr/>
            </p:nvSpPr>
            <p:spPr>
              <a:xfrm>
                <a:off x="6760997" y="3203353"/>
                <a:ext cx="5202288" cy="2817331"/>
              </a:xfrm>
              <a:prstGeom prst="rect">
                <a:avLst/>
              </a:prstGeom>
              <a:blipFill>
                <a:blip r:embed="rId3"/>
                <a:stretch>
                  <a:fillRect l="-11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9CF66DD6-9F1D-4C18-05F9-7D50D015F264}"/>
                  </a:ext>
                </a:extLst>
              </p:cNvPr>
              <p:cNvSpPr>
                <a:spLocks noChangeArrowheads="1"/>
              </p:cNvSpPr>
              <p:nvPr/>
            </p:nvSpPr>
            <p:spPr bwMode="auto">
              <a:xfrm>
                <a:off x="6890007" y="1637158"/>
                <a:ext cx="4106471" cy="140333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14:m>
                  <m:oMathPara xmlns:m="http://schemas.openxmlformats.org/officeDocument/2006/math">
                    <m:oMath>
                      <m:r>
                        <a:rPr lang="en-US" altLang="en-US" sz="2200" b="0" i="1" u="none" smtClean="0">
                          <a:latin typeface="Cambria Math" panose="02040503050406030204" pitchFamily="18" charset="0"/>
                          <a:cs typeface="Lato" panose="020F0502020204030203" pitchFamily="34" charset="0"/>
                        </a:rPr>
                        <m:t>1 </m:t>
                      </m:r>
                      <m:f>
                        <m:fPr>
                          <m:ctrlPr>
                            <a:rPr lang="en-US" altLang="en-US" sz="2200" b="0" i="0" u="none" smtClean="0">
                              <a:latin typeface="Cambria Math" panose="02040503050406030204" pitchFamily="18" charset="0"/>
                              <a:cs typeface="Lato" panose="020F0502020204030203" pitchFamily="34" charset="0"/>
                            </a:rPr>
                          </m:ctrlPr>
                        </m:fPr>
                        <m:num>
                          <m:r>
                            <m:rPr>
                              <m:sty m:val="p"/>
                            </m:rPr>
                            <a:rPr lang="en-US" altLang="en-US" sz="2200" b="0" i="0" u="none" smtClean="0">
                              <a:latin typeface="Cambria Math" panose="02040503050406030204" pitchFamily="18" charset="0"/>
                              <a:cs typeface="Lato" panose="020F0502020204030203" pitchFamily="34" charset="0"/>
                            </a:rPr>
                            <m:t>J</m:t>
                          </m:r>
                        </m:num>
                        <m:den>
                          <m:r>
                            <m:rPr>
                              <m:sty m:val="p"/>
                            </m:rPr>
                            <a:rPr lang="en-US" altLang="en-US" sz="2200" b="0" i="0" u="none" smtClean="0">
                              <a:latin typeface="Cambria Math" panose="02040503050406030204" pitchFamily="18" charset="0"/>
                              <a:cs typeface="Lato" panose="020F0502020204030203" pitchFamily="34" charset="0"/>
                            </a:rPr>
                            <m:t>s</m:t>
                          </m:r>
                        </m:den>
                      </m:f>
                      <m:r>
                        <a:rPr lang="en-US" altLang="en-US" sz="2200" b="0" i="1" u="none" smtClean="0">
                          <a:latin typeface="Cambria Math" panose="02040503050406030204" pitchFamily="18" charset="0"/>
                          <a:cs typeface="Lato" panose="020F0502020204030203" pitchFamily="34" charset="0"/>
                        </a:rPr>
                        <m:t>=1</m:t>
                      </m:r>
                      <m:r>
                        <m:rPr>
                          <m:sty m:val="p"/>
                        </m:rPr>
                        <a:rPr lang="en-US" altLang="en-US" sz="2200" b="0" i="0" u="none" smtClean="0">
                          <a:latin typeface="Cambria Math" panose="02040503050406030204" pitchFamily="18" charset="0"/>
                          <a:cs typeface="Lato" panose="020F0502020204030203" pitchFamily="34" charset="0"/>
                        </a:rPr>
                        <m:t>W</m:t>
                      </m:r>
                      <m:r>
                        <a:rPr lang="en-US" altLang="en-US" sz="2200" b="0" i="0" u="none" smtClean="0">
                          <a:latin typeface="Cambria Math" panose="02040503050406030204" pitchFamily="18" charset="0"/>
                          <a:cs typeface="Lato" panose="020F0502020204030203" pitchFamily="34" charset="0"/>
                        </a:rPr>
                        <m:t>, </m:t>
                      </m:r>
                      <m:r>
                        <m:rPr>
                          <m:sty m:val="p"/>
                        </m:rPr>
                        <a:rPr lang="en-US" altLang="en-US" sz="2200" b="0" i="0" u="none" smtClean="0">
                          <a:latin typeface="Cambria Math" panose="02040503050406030204" pitchFamily="18" charset="0"/>
                          <a:cs typeface="Lato" panose="020F0502020204030203" pitchFamily="34" charset="0"/>
                        </a:rPr>
                        <m:t>so</m:t>
                      </m:r>
                      <m:r>
                        <a:rPr lang="en-US" altLang="en-US" sz="2200" b="0" i="0" u="none" smtClean="0">
                          <a:latin typeface="Cambria Math" panose="02040503050406030204" pitchFamily="18" charset="0"/>
                          <a:cs typeface="Lato" panose="020F0502020204030203" pitchFamily="34" charset="0"/>
                        </a:rPr>
                        <m:t> 1</m:t>
                      </m:r>
                      <m:r>
                        <m:rPr>
                          <m:sty m:val="p"/>
                        </m:rPr>
                        <a:rPr lang="en-US" altLang="en-US" sz="2200" b="0" i="0" u="none" smtClean="0">
                          <a:latin typeface="Cambria Math" panose="02040503050406030204" pitchFamily="18" charset="0"/>
                          <a:cs typeface="Lato" panose="020F0502020204030203" pitchFamily="34" charset="0"/>
                        </a:rPr>
                        <m:t>Ws</m:t>
                      </m:r>
                      <m:r>
                        <a:rPr lang="en-US" altLang="en-US" sz="2200" b="0" i="1" u="none" smtClean="0">
                          <a:latin typeface="Cambria Math" panose="02040503050406030204" pitchFamily="18" charset="0"/>
                          <a:cs typeface="Lato" panose="020F0502020204030203" pitchFamily="34" charset="0"/>
                        </a:rPr>
                        <m:t>=1 </m:t>
                      </m:r>
                      <m:r>
                        <m:rPr>
                          <m:sty m:val="p"/>
                        </m:rPr>
                        <a:rPr lang="en-US" altLang="en-US" sz="2200" b="0" i="0" u="none" smtClean="0">
                          <a:latin typeface="Cambria Math" panose="02040503050406030204" pitchFamily="18" charset="0"/>
                          <a:cs typeface="Lato" panose="020F0502020204030203" pitchFamily="34" charset="0"/>
                        </a:rPr>
                        <m:t>J</m:t>
                      </m:r>
                    </m:oMath>
                  </m:oMathPara>
                </a14:m>
                <a:endParaRPr lang="en-US" altLang="en-US" sz="2200" b="0" u="none" dirty="0">
                  <a:latin typeface="Arial" panose="020B0604020202020204" pitchFamily="34" charset="0"/>
                  <a:cs typeface="Lato" panose="020F0502020204030203"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lang="en-US" altLang="en-US" sz="2200" dirty="0">
                    <a:latin typeface="Arial" panose="020B0604020202020204" pitchFamily="34" charset="0"/>
                    <a:cs typeface="Lato" panose="020F0502020204030203" pitchFamily="34" charset="0"/>
                  </a:rPr>
                  <a:t>and</a:t>
                </a:r>
                <a:endParaRPr lang="en-US" altLang="en-US" sz="2200" b="0" u="none" dirty="0">
                  <a:latin typeface="Arial" panose="020B0604020202020204" pitchFamily="34" charset="0"/>
                  <a:cs typeface="Lato" panose="020F0502020204030203"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14:m>
                  <m:oMathPara xmlns:m="http://schemas.openxmlformats.org/officeDocument/2006/math">
                    <m:oMath>
                      <m:r>
                        <a:rPr kumimoji="0" lang="en-US" altLang="en-US" sz="2200" b="0" i="1" u="none" strike="noStrike" cap="none" normalizeH="0" baseline="0" dirty="0" smtClean="0">
                          <a:ln>
                            <a:noFill/>
                          </a:ln>
                          <a:effectLst/>
                          <a:latin typeface="Cambria Math" panose="02040503050406030204" pitchFamily="18" charset="0"/>
                        </a:rPr>
                        <m:t>1 </m:t>
                      </m:r>
                      <m:r>
                        <m:rPr>
                          <m:sty m:val="p"/>
                        </m:rPr>
                        <a:rPr kumimoji="0" lang="en-US" altLang="en-US" sz="2200" b="0" i="0" u="none" strike="noStrike" cap="none" normalizeH="0" baseline="0" dirty="0" smtClean="0">
                          <a:ln>
                            <a:noFill/>
                          </a:ln>
                          <a:effectLst/>
                          <a:latin typeface="Cambria Math" panose="02040503050406030204" pitchFamily="18" charset="0"/>
                        </a:rPr>
                        <m:t>h</m:t>
                      </m:r>
                      <m:r>
                        <a:rPr kumimoji="0" lang="en-US" altLang="en-US" sz="2200" b="0" i="1" u="none" strike="noStrike" cap="none" normalizeH="0" baseline="0" dirty="0" smtClean="0">
                          <a:ln>
                            <a:noFill/>
                          </a:ln>
                          <a:effectLst/>
                          <a:latin typeface="Cambria Math" panose="02040503050406030204" pitchFamily="18" charset="0"/>
                        </a:rPr>
                        <m:t> = 3600 </m:t>
                      </m:r>
                      <m:r>
                        <m:rPr>
                          <m:sty m:val="p"/>
                        </m:rPr>
                        <a:rPr kumimoji="0" lang="en-US" altLang="en-US" sz="2200" b="0" i="0" u="none" strike="noStrike" cap="none" normalizeH="0" baseline="0" dirty="0" smtClean="0">
                          <a:ln>
                            <a:noFill/>
                          </a:ln>
                          <a:effectLst/>
                          <a:latin typeface="Cambria Math" panose="02040503050406030204" pitchFamily="18" charset="0"/>
                        </a:rPr>
                        <m:t>s</m:t>
                      </m:r>
                    </m:oMath>
                  </m:oMathPara>
                </a14:m>
                <a:endParaRPr kumimoji="0" lang="en-US" altLang="en-US" sz="2200" b="0" u="none" strike="noStrike" cap="none" normalizeH="0" baseline="0" dirty="0">
                  <a:ln>
                    <a:noFill/>
                  </a:ln>
                  <a:effectLst/>
                  <a:latin typeface="Arial" panose="020B0604020202020204" pitchFamily="34" charset="0"/>
                </a:endParaRPr>
              </a:p>
            </p:txBody>
          </p:sp>
        </mc:Choice>
        <mc:Fallback xmlns="">
          <p:sp>
            <p:nvSpPr>
              <p:cNvPr id="11" name="Rectangle 10">
                <a:extLst>
                  <a:ext uri="{FF2B5EF4-FFF2-40B4-BE49-F238E27FC236}">
                    <a16:creationId xmlns:a16="http://schemas.microsoft.com/office/drawing/2014/main" id="{9CF66DD6-9F1D-4C18-05F9-7D50D015F264}"/>
                  </a:ext>
                </a:extLst>
              </p:cNvPr>
              <p:cNvSpPr>
                <a:spLocks noRot="1" noChangeAspect="1" noMove="1" noResize="1" noEditPoints="1" noAdjustHandles="1" noChangeArrowheads="1" noChangeShapeType="1" noTextEdit="1"/>
              </p:cNvSpPr>
              <p:nvPr/>
            </p:nvSpPr>
            <p:spPr bwMode="auto">
              <a:xfrm>
                <a:off x="6890007" y="1637158"/>
                <a:ext cx="4106471" cy="1403333"/>
              </a:xfrm>
              <a:prstGeom prst="rect">
                <a:avLst/>
              </a:prstGeom>
              <a:blipFill>
                <a:blip r:embed="rId4"/>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noFill/>
                  </a:rPr>
                  <a:t> </a:t>
                </a:r>
              </a:p>
            </p:txBody>
          </p:sp>
        </mc:Fallback>
      </mc:AlternateContent>
      <p:sp>
        <p:nvSpPr>
          <p:cNvPr id="12" name="Content Placeholder 4">
            <a:extLst>
              <a:ext uri="{FF2B5EF4-FFF2-40B4-BE49-F238E27FC236}">
                <a16:creationId xmlns:a16="http://schemas.microsoft.com/office/drawing/2014/main" id="{39EA12EC-DF8B-D943-03B9-1FBCE63DDAE4}"/>
              </a:ext>
            </a:extLst>
          </p:cNvPr>
          <p:cNvSpPr txBox="1">
            <a:spLocks/>
          </p:cNvSpPr>
          <p:nvPr/>
        </p:nvSpPr>
        <p:spPr>
          <a:xfrm>
            <a:off x="671650" y="1721894"/>
            <a:ext cx="5854254" cy="2317672"/>
          </a:xfrm>
          <a:prstGeom prst="rect">
            <a:avLst/>
          </a:prstGeom>
          <a:solidFill>
            <a:srgbClr val="EBDDF4"/>
          </a:solidFill>
        </p:spPr>
        <p:txBody>
          <a:bodyPr vert="horz" lIns="180000" tIns="180000" rIns="180000" bIns="180000" rtlCol="0" anchor="ctr">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Over a 20-hour period, a house loses 120 </a:t>
            </a:r>
            <a:r>
              <a:rPr lang="en-US" dirty="0" err="1"/>
              <a:t>Wh</a:t>
            </a:r>
            <a:r>
              <a:rPr lang="en-US" dirty="0"/>
              <a:t> of energy.</a:t>
            </a:r>
          </a:p>
          <a:p>
            <a:pPr marL="0" indent="0">
              <a:buNone/>
            </a:pPr>
            <a:r>
              <a:rPr lang="en-US" b="1" dirty="0"/>
              <a:t>State this quantity in joules.</a:t>
            </a:r>
          </a:p>
        </p:txBody>
      </p:sp>
      <p:sp>
        <p:nvSpPr>
          <p:cNvPr id="5" name="Text Placeholder 15">
            <a:extLst>
              <a:ext uri="{FF2B5EF4-FFF2-40B4-BE49-F238E27FC236}">
                <a16:creationId xmlns:a16="http://schemas.microsoft.com/office/drawing/2014/main" id="{70A07E84-CDD7-069C-519D-D8F401091223}"/>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2" name="Text Placeholder 5">
            <a:extLst>
              <a:ext uri="{FF2B5EF4-FFF2-40B4-BE49-F238E27FC236}">
                <a16:creationId xmlns:a16="http://schemas.microsoft.com/office/drawing/2014/main" id="{E19EF728-7E16-668A-6E3A-768AF8937B31}"/>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3205564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7D53F-C51E-C379-6901-B5D459884BC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8406591-436D-F512-8775-5189C19CB0E9}"/>
              </a:ext>
            </a:extLst>
          </p:cNvPr>
          <p:cNvSpPr>
            <a:spLocks noGrp="1"/>
          </p:cNvSpPr>
          <p:nvPr>
            <p:ph type="title"/>
          </p:nvPr>
        </p:nvSpPr>
        <p:spPr>
          <a:xfrm>
            <a:off x="838200" y="365125"/>
            <a:ext cx="10515600" cy="1325563"/>
          </a:xfrm>
        </p:spPr>
        <p:txBody>
          <a:bodyPr>
            <a:normAutofit/>
          </a:bodyPr>
          <a:lstStyle/>
          <a:p>
            <a:r>
              <a:rPr lang="en-GB" dirty="0"/>
              <a:t>Question 4</a:t>
            </a:r>
            <a:endParaRPr lang="en-GB" dirty="0">
              <a:solidFill>
                <a:schemeClr val="accent1"/>
              </a:solidFill>
            </a:endParaRPr>
          </a:p>
        </p:txBody>
      </p:sp>
      <p:sp>
        <p:nvSpPr>
          <p:cNvPr id="3" name="Content Placeholder 4">
            <a:extLst>
              <a:ext uri="{FF2B5EF4-FFF2-40B4-BE49-F238E27FC236}">
                <a16:creationId xmlns:a16="http://schemas.microsoft.com/office/drawing/2014/main" id="{8B77637F-1C59-3811-E201-758413A7346D}"/>
              </a:ext>
            </a:extLst>
          </p:cNvPr>
          <p:cNvSpPr txBox="1">
            <a:spLocks/>
          </p:cNvSpPr>
          <p:nvPr/>
        </p:nvSpPr>
        <p:spPr>
          <a:xfrm>
            <a:off x="671650" y="1976537"/>
            <a:ext cx="5854254" cy="3417266"/>
          </a:xfrm>
          <a:prstGeom prst="rect">
            <a:avLst/>
          </a:prstGeom>
          <a:solidFill>
            <a:srgbClr val="EBDDF4"/>
          </a:solidFill>
        </p:spPr>
        <p:txBody>
          <a:bodyPr vert="horz" lIns="180000" tIns="180000" rIns="180000" bIns="180000" rtlCol="0" anchor="ctr">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t>A </a:t>
            </a:r>
            <a:r>
              <a:rPr lang="en-US" dirty="0"/>
              <a:t>workshop</a:t>
            </a:r>
            <a:r>
              <a:rPr lang="en-GB" dirty="0"/>
              <a:t> has a flat roof </a:t>
            </a:r>
            <a:r>
              <a:rPr lang="en-US" dirty="0"/>
              <a:t>of area</a:t>
            </a:r>
            <a:br>
              <a:rPr lang="en-US" dirty="0"/>
            </a:br>
            <a:r>
              <a:rPr lang="en-US" dirty="0"/>
              <a:t>160 m</a:t>
            </a:r>
            <a:r>
              <a:rPr lang="en-US" baseline="30000" dirty="0"/>
              <a:t>2</a:t>
            </a:r>
            <a:r>
              <a:rPr lang="en-US" dirty="0"/>
              <a:t> that has</a:t>
            </a:r>
            <a:r>
              <a:rPr lang="en-GB" dirty="0"/>
              <a:t> a U-value 0.18 W/m</a:t>
            </a:r>
            <a:r>
              <a:rPr lang="en-GB" baseline="30000" dirty="0"/>
              <a:t>2</a:t>
            </a:r>
            <a:r>
              <a:rPr lang="en-GB" dirty="0"/>
              <a:t>K</a:t>
            </a:r>
            <a:r>
              <a:rPr lang="en-US" dirty="0"/>
              <a:t>.</a:t>
            </a:r>
          </a:p>
          <a:p>
            <a:pPr marL="0" indent="0">
              <a:buNone/>
            </a:pPr>
            <a:r>
              <a:rPr lang="en-GB" dirty="0"/>
              <a:t>The indoor temperature is set to </a:t>
            </a:r>
            <a:r>
              <a:rPr lang="en-US" dirty="0"/>
              <a:t>21</a:t>
            </a:r>
            <a:r>
              <a:rPr lang="en-GB" dirty="0"/>
              <a:t>°C</a:t>
            </a:r>
            <a:r>
              <a:rPr lang="en-US" dirty="0"/>
              <a:t>.</a:t>
            </a:r>
          </a:p>
          <a:p>
            <a:pPr marL="0" indent="0">
              <a:buNone/>
            </a:pPr>
            <a:r>
              <a:rPr lang="en-GB" b="1" dirty="0"/>
              <a:t>Calculate the </a:t>
            </a:r>
            <a:r>
              <a:rPr lang="en-US" b="1" dirty="0"/>
              <a:t>rate of </a:t>
            </a:r>
            <a:r>
              <a:rPr lang="en-GB" b="1" dirty="0"/>
              <a:t>heat loss through the roof </a:t>
            </a:r>
            <a:r>
              <a:rPr lang="en-US" b="1" dirty="0"/>
              <a:t>when the external temperature is 6</a:t>
            </a:r>
            <a:r>
              <a:rPr lang="en-GB" b="1" dirty="0"/>
              <a:t>°C</a:t>
            </a:r>
            <a:r>
              <a:rPr lang="en-US" b="1" dirty="0"/>
              <a:t>.</a:t>
            </a:r>
            <a:endParaRPr lang="en-US" dirty="0"/>
          </a:p>
        </p:txBody>
      </p:sp>
      <p:sp>
        <p:nvSpPr>
          <p:cNvPr id="6" name="Text Placeholder 15">
            <a:extLst>
              <a:ext uri="{FF2B5EF4-FFF2-40B4-BE49-F238E27FC236}">
                <a16:creationId xmlns:a16="http://schemas.microsoft.com/office/drawing/2014/main" id="{87A2F6FE-6A3B-D471-6723-9D72A703E9BB}"/>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2" name="Text Placeholder 5">
            <a:extLst>
              <a:ext uri="{FF2B5EF4-FFF2-40B4-BE49-F238E27FC236}">
                <a16:creationId xmlns:a16="http://schemas.microsoft.com/office/drawing/2014/main" id="{AFC48981-0FCA-43E8-92B7-EA339DF60510}"/>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12776858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1107</Words>
  <Application>Microsoft Office PowerPoint</Application>
  <PresentationFormat>Widescreen</PresentationFormat>
  <Paragraphs>140</Paragraphs>
  <Slides>14</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Arial Narrow</vt:lpstr>
      <vt:lpstr>Calibri</vt:lpstr>
      <vt:lpstr>Cambria Math</vt:lpstr>
      <vt:lpstr>Office Theme</vt:lpstr>
      <vt:lpstr>Building Services Engineering</vt:lpstr>
      <vt:lpstr>Quiz questions</vt:lpstr>
      <vt:lpstr>Question 1</vt:lpstr>
      <vt:lpstr>Question 1: Answer</vt:lpstr>
      <vt:lpstr>Question 2</vt:lpstr>
      <vt:lpstr>Question 2: Answer</vt:lpstr>
      <vt:lpstr>Question 3</vt:lpstr>
      <vt:lpstr>Question 3: Answer</vt:lpstr>
      <vt:lpstr>Question 4</vt:lpstr>
      <vt:lpstr>Question 4: Answer</vt:lpstr>
      <vt:lpstr>Question 5</vt:lpstr>
      <vt:lpstr>Question 5: Answer</vt:lpstr>
      <vt:lpstr>Question 6</vt:lpstr>
      <vt:lpstr>Question 6: Answer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2026-07-02T13:34:25Z</dcterms:created>
  <dcterms:modified xsi:type="dcterms:W3CDTF">2026-08-28T11:53:09Z</dcterms:modified>
</cp:coreProperties>
</file>