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16"/>
  </p:notesMasterIdLst>
  <p:handoutMasterIdLst>
    <p:handoutMasterId r:id="rId17"/>
  </p:handoutMasterIdLst>
  <p:sldIdLst>
    <p:sldId id="267" r:id="rId2"/>
    <p:sldId id="258" r:id="rId3"/>
    <p:sldId id="272" r:id="rId4"/>
    <p:sldId id="332" r:id="rId5"/>
    <p:sldId id="334" r:id="rId6"/>
    <p:sldId id="333" r:id="rId7"/>
    <p:sldId id="335" r:id="rId8"/>
    <p:sldId id="336" r:id="rId9"/>
    <p:sldId id="337" r:id="rId10"/>
    <p:sldId id="338" r:id="rId11"/>
    <p:sldId id="339" r:id="rId12"/>
    <p:sldId id="340" r:id="rId13"/>
    <p:sldId id="342" r:id="rId14"/>
    <p:sldId id="341"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EBDDF4"/>
    <a:srgbClr val="432673"/>
    <a:srgbClr val="534C29"/>
    <a:srgbClr val="FFF5C4"/>
    <a:srgbClr val="8E53EF"/>
    <a:srgbClr val="FF7575"/>
    <a:srgbClr val="466318"/>
    <a:srgbClr val="E2EEBE"/>
    <a:srgbClr val="F6FAE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270" autoAdjust="0"/>
    <p:restoredTop sz="92945" autoAdjust="0"/>
  </p:normalViewPr>
  <p:slideViewPr>
    <p:cSldViewPr snapToGrid="0">
      <p:cViewPr varScale="1">
        <p:scale>
          <a:sx n="65" d="100"/>
          <a:sy n="65" d="100"/>
        </p:scale>
        <p:origin x="676" y="44"/>
      </p:cViewPr>
      <p:guideLst/>
    </p:cSldViewPr>
  </p:slideViewPr>
  <p:outlineViewPr>
    <p:cViewPr>
      <p:scale>
        <a:sx n="33" d="100"/>
        <a:sy n="33" d="100"/>
      </p:scale>
      <p:origin x="0" y="-1176"/>
    </p:cViewPr>
  </p:outlineViewPr>
  <p:notesTextViewPr>
    <p:cViewPr>
      <p:scale>
        <a:sx n="1" d="1"/>
        <a:sy n="1" d="1"/>
      </p:scale>
      <p:origin x="0" y="0"/>
    </p:cViewPr>
  </p:notesTextViewPr>
  <p:notesViewPr>
    <p:cSldViewPr snapToGrid="0">
      <p:cViewPr varScale="1">
        <p:scale>
          <a:sx n="81" d="100"/>
          <a:sy n="81" d="100"/>
        </p:scale>
        <p:origin x="3072"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A41D0A8-53FF-630C-A836-51A3FCF6790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C02E7DE2-9C0D-6BF3-1161-3FCE11A4D79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1090100-C4EB-4E88-91FA-DBDEB754A07B}" type="datetimeFigureOut">
              <a:rPr lang="en-GB" smtClean="0"/>
              <a:t>28/08/2026</a:t>
            </a:fld>
            <a:endParaRPr lang="en-GB"/>
          </a:p>
        </p:txBody>
      </p:sp>
      <p:sp>
        <p:nvSpPr>
          <p:cNvPr id="4" name="Footer Placeholder 3">
            <a:extLst>
              <a:ext uri="{FF2B5EF4-FFF2-40B4-BE49-F238E27FC236}">
                <a16:creationId xmlns:a16="http://schemas.microsoft.com/office/drawing/2014/main" id="{90F8F44F-3644-328A-AC9D-5615F79C6CC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6" name="Slide Number Placeholder 5">
            <a:extLst>
              <a:ext uri="{FF2B5EF4-FFF2-40B4-BE49-F238E27FC236}">
                <a16:creationId xmlns:a16="http://schemas.microsoft.com/office/drawing/2014/main" id="{719DFE00-70B8-9624-0D12-55AEF16C7C7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CDBE69C-86F9-4AFD-A89E-85F0E027EAC0}" type="slidenum">
              <a:rPr lang="en-GB" smtClean="0"/>
              <a:t>‹#›</a:t>
            </a:fld>
            <a:endParaRPr lang="en-GB"/>
          </a:p>
        </p:txBody>
      </p:sp>
    </p:spTree>
    <p:extLst>
      <p:ext uri="{BB962C8B-B14F-4D97-AF65-F5344CB8AC3E}">
        <p14:creationId xmlns:p14="http://schemas.microsoft.com/office/powerpoint/2010/main" val="15138770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5EAD9E-BB4A-40B0-BE7B-1946AA427F01}" type="datetimeFigureOut">
              <a:rPr lang="en-GB" smtClean="0"/>
              <a:t>28/08/2026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81C7CD-4980-4292-A97E-9E6021FEE908}" type="slidenum">
              <a:rPr lang="en-GB" smtClean="0"/>
              <a:t>‹#›</a:t>
            </a:fld>
            <a:endParaRPr lang="en-GB"/>
          </a:p>
        </p:txBody>
      </p:sp>
    </p:spTree>
    <p:extLst>
      <p:ext uri="{BB962C8B-B14F-4D97-AF65-F5344CB8AC3E}">
        <p14:creationId xmlns:p14="http://schemas.microsoft.com/office/powerpoint/2010/main" val="35677940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 © Shutterstock/</a:t>
            </a:r>
            <a:r>
              <a:rPr lang="en-GB" sz="1200" kern="1200" dirty="0" err="1">
                <a:solidFill>
                  <a:schemeClr val="tx1"/>
                </a:solidFill>
                <a:effectLst/>
                <a:latin typeface="+mn-lt"/>
                <a:ea typeface="+mn-ea"/>
                <a:cs typeface="+mn-cs"/>
              </a:rPr>
              <a:t>Gorodenkoff</a:t>
            </a:r>
            <a:endParaRPr lang="en-GB" dirty="0"/>
          </a:p>
        </p:txBody>
      </p:sp>
      <p:sp>
        <p:nvSpPr>
          <p:cNvPr id="4" name="Slide Number Placeholder 3"/>
          <p:cNvSpPr>
            <a:spLocks noGrp="1"/>
          </p:cNvSpPr>
          <p:nvPr>
            <p:ph type="sldNum" sz="quarter" idx="5"/>
          </p:nvPr>
        </p:nvSpPr>
        <p:spPr/>
        <p:txBody>
          <a:bodyPr/>
          <a:lstStyle/>
          <a:p>
            <a:fld id="{3681C7CD-4980-4292-A97E-9E6021FEE908}" type="slidenum">
              <a:rPr lang="en-GB" smtClean="0"/>
              <a:t>1</a:t>
            </a:fld>
            <a:endParaRPr lang="en-GB"/>
          </a:p>
        </p:txBody>
      </p:sp>
    </p:spTree>
    <p:extLst>
      <p:ext uri="{BB962C8B-B14F-4D97-AF65-F5344CB8AC3E}">
        <p14:creationId xmlns:p14="http://schemas.microsoft.com/office/powerpoint/2010/main" val="669013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B07727-9CB8-BBF3-D4CD-F1FBBBAE5F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6A0E02-104A-2B73-1C1C-04959D0A52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9C82894-BBAD-65BA-F2C0-C13AD398A3F1}"/>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A36BEF7D-74DB-6D44-774C-6F0569CD20E7}"/>
              </a:ext>
            </a:extLst>
          </p:cNvPr>
          <p:cNvSpPr>
            <a:spLocks noGrp="1"/>
          </p:cNvSpPr>
          <p:nvPr>
            <p:ph type="sldNum" sz="quarter" idx="5"/>
          </p:nvPr>
        </p:nvSpPr>
        <p:spPr/>
        <p:txBody>
          <a:bodyPr/>
          <a:lstStyle/>
          <a:p>
            <a:fld id="{3681C7CD-4980-4292-A97E-9E6021FEE908}" type="slidenum">
              <a:rPr lang="en-GB" smtClean="0"/>
              <a:t>11</a:t>
            </a:fld>
            <a:endParaRPr lang="en-GB"/>
          </a:p>
        </p:txBody>
      </p:sp>
    </p:spTree>
    <p:extLst>
      <p:ext uri="{BB962C8B-B14F-4D97-AF65-F5344CB8AC3E}">
        <p14:creationId xmlns:p14="http://schemas.microsoft.com/office/powerpoint/2010/main" val="31483585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AEAC42-0E0D-65DF-A05D-05DCB0CF42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2E8BD2-9B6A-942B-2440-1CC917FE676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3174149-485E-9A56-C2FC-B08DD1246D55}"/>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C120950A-365E-8EA4-586D-1253B96009A1}"/>
              </a:ext>
            </a:extLst>
          </p:cNvPr>
          <p:cNvSpPr>
            <a:spLocks noGrp="1"/>
          </p:cNvSpPr>
          <p:nvPr>
            <p:ph type="sldNum" sz="quarter" idx="5"/>
          </p:nvPr>
        </p:nvSpPr>
        <p:spPr/>
        <p:txBody>
          <a:bodyPr/>
          <a:lstStyle/>
          <a:p>
            <a:fld id="{3681C7CD-4980-4292-A97E-9E6021FEE908}" type="slidenum">
              <a:rPr lang="en-GB" smtClean="0"/>
              <a:t>12</a:t>
            </a:fld>
            <a:endParaRPr lang="en-GB"/>
          </a:p>
        </p:txBody>
      </p:sp>
    </p:spTree>
    <p:extLst>
      <p:ext uri="{BB962C8B-B14F-4D97-AF65-F5344CB8AC3E}">
        <p14:creationId xmlns:p14="http://schemas.microsoft.com/office/powerpoint/2010/main" val="6578369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3DB7CB-F4AD-228F-BD94-FFD6A2EEB9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34B189-E842-B28B-5AE3-E8F65F2AFC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5288FAD-B5EC-9E89-6050-97CA18D075CD}"/>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2CFD1BF3-F818-78B4-096E-009E618C368F}"/>
              </a:ext>
            </a:extLst>
          </p:cNvPr>
          <p:cNvSpPr>
            <a:spLocks noGrp="1"/>
          </p:cNvSpPr>
          <p:nvPr>
            <p:ph type="sldNum" sz="quarter" idx="5"/>
          </p:nvPr>
        </p:nvSpPr>
        <p:spPr/>
        <p:txBody>
          <a:bodyPr/>
          <a:lstStyle/>
          <a:p>
            <a:fld id="{3681C7CD-4980-4292-A97E-9E6021FEE908}" type="slidenum">
              <a:rPr lang="en-GB" smtClean="0"/>
              <a:t>13</a:t>
            </a:fld>
            <a:endParaRPr lang="en-GB"/>
          </a:p>
        </p:txBody>
      </p:sp>
    </p:spTree>
    <p:extLst>
      <p:ext uri="{BB962C8B-B14F-4D97-AF65-F5344CB8AC3E}">
        <p14:creationId xmlns:p14="http://schemas.microsoft.com/office/powerpoint/2010/main" val="6223764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7A75F8-3B57-03A9-378A-BB2CED9C719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B0626A-6A3E-AF33-38B2-7027C0B0FFC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D0007A7-27D3-EA9B-0744-15E55A519B4D}"/>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E1DE124C-FD95-3620-6768-D89F91503A7C}"/>
              </a:ext>
            </a:extLst>
          </p:cNvPr>
          <p:cNvSpPr>
            <a:spLocks noGrp="1"/>
          </p:cNvSpPr>
          <p:nvPr>
            <p:ph type="sldNum" sz="quarter" idx="5"/>
          </p:nvPr>
        </p:nvSpPr>
        <p:spPr/>
        <p:txBody>
          <a:bodyPr/>
          <a:lstStyle/>
          <a:p>
            <a:fld id="{3681C7CD-4980-4292-A97E-9E6021FEE908}" type="slidenum">
              <a:rPr lang="en-GB" smtClean="0"/>
              <a:t>14</a:t>
            </a:fld>
            <a:endParaRPr lang="en-GB"/>
          </a:p>
        </p:txBody>
      </p:sp>
    </p:spTree>
    <p:extLst>
      <p:ext uri="{BB962C8B-B14F-4D97-AF65-F5344CB8AC3E}">
        <p14:creationId xmlns:p14="http://schemas.microsoft.com/office/powerpoint/2010/main" val="146207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p:cNvSpPr>
            <a:spLocks noGrp="1"/>
          </p:cNvSpPr>
          <p:nvPr>
            <p:ph type="sldNum" sz="quarter" idx="5"/>
          </p:nvPr>
        </p:nvSpPr>
        <p:spPr/>
        <p:txBody>
          <a:bodyPr/>
          <a:lstStyle/>
          <a:p>
            <a:fld id="{3681C7CD-4980-4292-A97E-9E6021FEE908}" type="slidenum">
              <a:rPr lang="en-GB" smtClean="0"/>
              <a:t>3</a:t>
            </a:fld>
            <a:endParaRPr lang="en-GB"/>
          </a:p>
        </p:txBody>
      </p:sp>
    </p:spTree>
    <p:extLst>
      <p:ext uri="{BB962C8B-B14F-4D97-AF65-F5344CB8AC3E}">
        <p14:creationId xmlns:p14="http://schemas.microsoft.com/office/powerpoint/2010/main" val="14635142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90DB24-3A9C-2E27-EE14-0D5AEDBD18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EF5BFF-361E-E52F-29F6-DB699E4F917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1AFA50D-05D0-5E21-9423-5CF3AF09E6DB}"/>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21DA3FAB-A6B5-EDAB-FE74-B51B5023D440}"/>
              </a:ext>
            </a:extLst>
          </p:cNvPr>
          <p:cNvSpPr>
            <a:spLocks noGrp="1"/>
          </p:cNvSpPr>
          <p:nvPr>
            <p:ph type="sldNum" sz="quarter" idx="5"/>
          </p:nvPr>
        </p:nvSpPr>
        <p:spPr/>
        <p:txBody>
          <a:bodyPr/>
          <a:lstStyle/>
          <a:p>
            <a:fld id="{3681C7CD-4980-4292-A97E-9E6021FEE908}" type="slidenum">
              <a:rPr lang="en-GB" smtClean="0"/>
              <a:t>4</a:t>
            </a:fld>
            <a:endParaRPr lang="en-GB"/>
          </a:p>
        </p:txBody>
      </p:sp>
    </p:spTree>
    <p:extLst>
      <p:ext uri="{BB962C8B-B14F-4D97-AF65-F5344CB8AC3E}">
        <p14:creationId xmlns:p14="http://schemas.microsoft.com/office/powerpoint/2010/main" val="11839779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AD85BE-7E9A-0902-E4CF-21482C68054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1522A9-3641-291D-BFEF-04F42BE2CC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27E53B4-F21A-A300-F0AC-391ECCD865F4}"/>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E4E19418-374E-B3A9-C3BE-E4DB9CDE963B}"/>
              </a:ext>
            </a:extLst>
          </p:cNvPr>
          <p:cNvSpPr>
            <a:spLocks noGrp="1"/>
          </p:cNvSpPr>
          <p:nvPr>
            <p:ph type="sldNum" sz="quarter" idx="5"/>
          </p:nvPr>
        </p:nvSpPr>
        <p:spPr/>
        <p:txBody>
          <a:bodyPr/>
          <a:lstStyle/>
          <a:p>
            <a:fld id="{3681C7CD-4980-4292-A97E-9E6021FEE908}" type="slidenum">
              <a:rPr lang="en-GB" smtClean="0"/>
              <a:t>5</a:t>
            </a:fld>
            <a:endParaRPr lang="en-GB"/>
          </a:p>
        </p:txBody>
      </p:sp>
    </p:spTree>
    <p:extLst>
      <p:ext uri="{BB962C8B-B14F-4D97-AF65-F5344CB8AC3E}">
        <p14:creationId xmlns:p14="http://schemas.microsoft.com/office/powerpoint/2010/main" val="23451122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B4E519-6638-45D6-6E8A-2273FB40A1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F7607E-41F5-6C9C-0CF8-5883F07D6C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8A3D3B-6331-CB97-4BE9-6931BB4915FA}"/>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4EB795AD-D847-3953-AE28-D302F8E70649}"/>
              </a:ext>
            </a:extLst>
          </p:cNvPr>
          <p:cNvSpPr>
            <a:spLocks noGrp="1"/>
          </p:cNvSpPr>
          <p:nvPr>
            <p:ph type="sldNum" sz="quarter" idx="5"/>
          </p:nvPr>
        </p:nvSpPr>
        <p:spPr/>
        <p:txBody>
          <a:bodyPr/>
          <a:lstStyle/>
          <a:p>
            <a:fld id="{3681C7CD-4980-4292-A97E-9E6021FEE908}" type="slidenum">
              <a:rPr lang="en-GB" smtClean="0"/>
              <a:t>6</a:t>
            </a:fld>
            <a:endParaRPr lang="en-GB"/>
          </a:p>
        </p:txBody>
      </p:sp>
    </p:spTree>
    <p:extLst>
      <p:ext uri="{BB962C8B-B14F-4D97-AF65-F5344CB8AC3E}">
        <p14:creationId xmlns:p14="http://schemas.microsoft.com/office/powerpoint/2010/main" val="26975314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B78CE6-A035-BDC6-C375-B024E002D4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DC494A-7B5B-8385-A95D-1E2C08DAFB2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0A0917E-D787-E5F0-165F-C8702BAB34C6}"/>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36DEB061-9543-FF62-7E67-CAF6F5065F53}"/>
              </a:ext>
            </a:extLst>
          </p:cNvPr>
          <p:cNvSpPr>
            <a:spLocks noGrp="1"/>
          </p:cNvSpPr>
          <p:nvPr>
            <p:ph type="sldNum" sz="quarter" idx="5"/>
          </p:nvPr>
        </p:nvSpPr>
        <p:spPr/>
        <p:txBody>
          <a:bodyPr/>
          <a:lstStyle/>
          <a:p>
            <a:fld id="{3681C7CD-4980-4292-A97E-9E6021FEE908}" type="slidenum">
              <a:rPr lang="en-GB" smtClean="0"/>
              <a:t>7</a:t>
            </a:fld>
            <a:endParaRPr lang="en-GB"/>
          </a:p>
        </p:txBody>
      </p:sp>
    </p:spTree>
    <p:extLst>
      <p:ext uri="{BB962C8B-B14F-4D97-AF65-F5344CB8AC3E}">
        <p14:creationId xmlns:p14="http://schemas.microsoft.com/office/powerpoint/2010/main" val="38252932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9EAAA9-91A1-D3BD-0A93-368105C7E2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B3E25F-F3B7-B2F3-DA79-6B385EC269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269E9A-C1E7-D882-BCE2-2E2D4CFDD5E9}"/>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A7AE9B90-5E89-1EF5-EAB4-2549C354C560}"/>
              </a:ext>
            </a:extLst>
          </p:cNvPr>
          <p:cNvSpPr>
            <a:spLocks noGrp="1"/>
          </p:cNvSpPr>
          <p:nvPr>
            <p:ph type="sldNum" sz="quarter" idx="5"/>
          </p:nvPr>
        </p:nvSpPr>
        <p:spPr/>
        <p:txBody>
          <a:bodyPr/>
          <a:lstStyle/>
          <a:p>
            <a:fld id="{3681C7CD-4980-4292-A97E-9E6021FEE908}" type="slidenum">
              <a:rPr lang="en-GB" smtClean="0"/>
              <a:t>8</a:t>
            </a:fld>
            <a:endParaRPr lang="en-GB"/>
          </a:p>
        </p:txBody>
      </p:sp>
    </p:spTree>
    <p:extLst>
      <p:ext uri="{BB962C8B-B14F-4D97-AF65-F5344CB8AC3E}">
        <p14:creationId xmlns:p14="http://schemas.microsoft.com/office/powerpoint/2010/main" val="39424093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BAEAEA-CE25-FF78-57C6-C1C7A9CD0A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9946790-7336-B32C-4822-6EC244F89BE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2F98DE5-0359-2C55-1174-CCAFA5B802AA}"/>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8913C68D-6E56-CF32-E592-AAA53EA71160}"/>
              </a:ext>
            </a:extLst>
          </p:cNvPr>
          <p:cNvSpPr>
            <a:spLocks noGrp="1"/>
          </p:cNvSpPr>
          <p:nvPr>
            <p:ph type="sldNum" sz="quarter" idx="5"/>
          </p:nvPr>
        </p:nvSpPr>
        <p:spPr/>
        <p:txBody>
          <a:bodyPr/>
          <a:lstStyle/>
          <a:p>
            <a:fld id="{3681C7CD-4980-4292-A97E-9E6021FEE908}" type="slidenum">
              <a:rPr lang="en-GB" smtClean="0"/>
              <a:t>9</a:t>
            </a:fld>
            <a:endParaRPr lang="en-GB"/>
          </a:p>
        </p:txBody>
      </p:sp>
    </p:spTree>
    <p:extLst>
      <p:ext uri="{BB962C8B-B14F-4D97-AF65-F5344CB8AC3E}">
        <p14:creationId xmlns:p14="http://schemas.microsoft.com/office/powerpoint/2010/main" val="39374433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EBEBA5-8326-54AD-719F-736795D37F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AA49CF-221E-4C4B-D236-AD09C696D40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EA55006-8428-365E-712E-0D0A9541E211}"/>
              </a:ext>
            </a:extLst>
          </p:cNvPr>
          <p:cNvSpPr>
            <a:spLocks noGrp="1"/>
          </p:cNvSpPr>
          <p:nvPr>
            <p:ph type="body" idx="1"/>
          </p:nvPr>
        </p:nvSpPr>
        <p:spPr/>
        <p:txBody>
          <a:bodyPr/>
          <a:lstStyle/>
          <a:p>
            <a:pPr marL="0" indent="0" algn="l">
              <a:buNone/>
            </a:pPr>
            <a:endParaRPr lang="pt-BR" sz="1200" dirty="0">
              <a:solidFill>
                <a:srgbClr val="FF0000"/>
              </a:solidFill>
            </a:endParaRPr>
          </a:p>
        </p:txBody>
      </p:sp>
      <p:sp>
        <p:nvSpPr>
          <p:cNvPr id="4" name="Slide Number Placeholder 3">
            <a:extLst>
              <a:ext uri="{FF2B5EF4-FFF2-40B4-BE49-F238E27FC236}">
                <a16:creationId xmlns:a16="http://schemas.microsoft.com/office/drawing/2014/main" id="{B1DBA07B-BF95-AD61-E8D6-D05DA055990D}"/>
              </a:ext>
            </a:extLst>
          </p:cNvPr>
          <p:cNvSpPr>
            <a:spLocks noGrp="1"/>
          </p:cNvSpPr>
          <p:nvPr>
            <p:ph type="sldNum" sz="quarter" idx="5"/>
          </p:nvPr>
        </p:nvSpPr>
        <p:spPr/>
        <p:txBody>
          <a:bodyPr/>
          <a:lstStyle/>
          <a:p>
            <a:fld id="{3681C7CD-4980-4292-A97E-9E6021FEE908}" type="slidenum">
              <a:rPr lang="en-GB" smtClean="0"/>
              <a:t>10</a:t>
            </a:fld>
            <a:endParaRPr lang="en-GB"/>
          </a:p>
        </p:txBody>
      </p:sp>
    </p:spTree>
    <p:extLst>
      <p:ext uri="{BB962C8B-B14F-4D97-AF65-F5344CB8AC3E}">
        <p14:creationId xmlns:p14="http://schemas.microsoft.com/office/powerpoint/2010/main" val="19676254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0AD6862-A2D3-97DC-C371-6F80684068B1}"/>
              </a:ext>
            </a:extLst>
          </p:cNvPr>
          <p:cNvPicPr>
            <a:picLocks noChangeAspect="1"/>
          </p:cNvPicPr>
          <p:nvPr userDrawn="1"/>
        </p:nvPicPr>
        <p:blipFill>
          <a:blip r:embed="rId2"/>
          <a:stretch>
            <a:fillRect/>
          </a:stretch>
        </p:blipFill>
        <p:spPr>
          <a:xfrm>
            <a:off x="-475" y="4318"/>
            <a:ext cx="12192000" cy="3638550"/>
          </a:xfrm>
          <a:prstGeom prst="rect">
            <a:avLst/>
          </a:prstGeom>
        </p:spPr>
      </p:pic>
      <p:pic>
        <p:nvPicPr>
          <p:cNvPr id="6" name="Picture 5">
            <a:extLst>
              <a:ext uri="{FF2B5EF4-FFF2-40B4-BE49-F238E27FC236}">
                <a16:creationId xmlns:a16="http://schemas.microsoft.com/office/drawing/2014/main" id="{CF0436F5-4759-CE02-9A1C-07D30041419E}"/>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475" y="523875"/>
            <a:ext cx="12192000" cy="6858001"/>
          </a:xfrm>
          <a:prstGeom prst="rect">
            <a:avLst/>
          </a:prstGeom>
        </p:spPr>
      </p:pic>
      <p:pic>
        <p:nvPicPr>
          <p:cNvPr id="16" name="Picture 15">
            <a:extLst>
              <a:ext uri="{FF2B5EF4-FFF2-40B4-BE49-F238E27FC236}">
                <a16:creationId xmlns:a16="http://schemas.microsoft.com/office/drawing/2014/main" id="{01A01DBF-6845-8111-1CE3-3D349B59292F}"/>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5190283" y="1705172"/>
            <a:ext cx="1811433" cy="1799998"/>
          </a:xfrm>
          <a:prstGeom prst="rect">
            <a:avLst/>
          </a:prstGeom>
        </p:spPr>
      </p:pic>
      <p:pic>
        <p:nvPicPr>
          <p:cNvPr id="2" name="Picture 1" descr="A purple line art of a hammer and screwdriver&#10;&#10;Description automatically generated">
            <a:extLst>
              <a:ext uri="{FF2B5EF4-FFF2-40B4-BE49-F238E27FC236}">
                <a16:creationId xmlns:a16="http://schemas.microsoft.com/office/drawing/2014/main" id="{F9A2B2EA-5855-63E1-F142-636DF3EEE51B}"/>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624143" y="2121779"/>
            <a:ext cx="975575" cy="949577"/>
          </a:xfrm>
          <a:prstGeom prst="rect">
            <a:avLst/>
          </a:prstGeom>
        </p:spPr>
      </p:pic>
      <p:sp>
        <p:nvSpPr>
          <p:cNvPr id="8" name="Title 1">
            <a:extLst>
              <a:ext uri="{FF2B5EF4-FFF2-40B4-BE49-F238E27FC236}">
                <a16:creationId xmlns:a16="http://schemas.microsoft.com/office/drawing/2014/main" id="{2AE04597-155A-6B3A-1944-370275A2C241}"/>
              </a:ext>
            </a:extLst>
          </p:cNvPr>
          <p:cNvSpPr>
            <a:spLocks noGrp="1"/>
          </p:cNvSpPr>
          <p:nvPr>
            <p:ph type="ctrTitle"/>
          </p:nvPr>
        </p:nvSpPr>
        <p:spPr>
          <a:xfrm>
            <a:off x="1524000" y="3835106"/>
            <a:ext cx="9144000" cy="875845"/>
          </a:xfrm>
        </p:spPr>
        <p:txBody>
          <a:bodyPr anchor="b" anchorCtr="0">
            <a:noAutofit/>
          </a:bodyPr>
          <a:lstStyle>
            <a:lvl1pPr algn="ctr">
              <a:defRPr sz="5200" b="1">
                <a:solidFill>
                  <a:srgbClr val="432673"/>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10" name="Subtitle 2">
            <a:extLst>
              <a:ext uri="{FF2B5EF4-FFF2-40B4-BE49-F238E27FC236}">
                <a16:creationId xmlns:a16="http://schemas.microsoft.com/office/drawing/2014/main" id="{7DDE4753-3D21-8D68-A3C9-DBE0C643A3D7}"/>
              </a:ext>
            </a:extLst>
          </p:cNvPr>
          <p:cNvSpPr>
            <a:spLocks noGrp="1"/>
          </p:cNvSpPr>
          <p:nvPr>
            <p:ph type="subTitle" idx="1"/>
          </p:nvPr>
        </p:nvSpPr>
        <p:spPr>
          <a:xfrm>
            <a:off x="1524000" y="4903189"/>
            <a:ext cx="9144000" cy="583211"/>
          </a:xfrm>
        </p:spPr>
        <p:txBody>
          <a:bodyPr>
            <a:noAutofit/>
          </a:bodyPr>
          <a:lstStyle>
            <a:lvl1pPr marL="0" indent="0" algn="ctr">
              <a:buNone/>
              <a:defRPr sz="2800">
                <a:solidFill>
                  <a:schemeClr val="tx1">
                    <a:lumMod val="65000"/>
                    <a:lumOff val="3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11" name="Footer Placeholder 4">
            <a:extLst>
              <a:ext uri="{FF2B5EF4-FFF2-40B4-BE49-F238E27FC236}">
                <a16:creationId xmlns:a16="http://schemas.microsoft.com/office/drawing/2014/main" id="{E33622E4-CEE5-F34B-4F3F-C30CEBF6A7A0}"/>
              </a:ext>
            </a:extLst>
          </p:cNvPr>
          <p:cNvSpPr txBox="1">
            <a:spLocks/>
          </p:cNvSpPr>
          <p:nvPr userDrawn="1"/>
        </p:nvSpPr>
        <p:spPr>
          <a:xfrm>
            <a:off x="40386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r>
              <a:rPr lang="en-US" dirty="0">
                <a:latin typeface="Arial" panose="020B0604020202020204" pitchFamily="34" charset="0"/>
                <a:cs typeface="Arial" panose="020B0604020202020204" pitchFamily="34" charset="0"/>
              </a:rPr>
              <a:t>Version 1.1, September 2026</a:t>
            </a:r>
            <a:endParaRPr lang="en-GB" dirty="0">
              <a:latin typeface="Arial" panose="020B0604020202020204" pitchFamily="34" charset="0"/>
              <a:cs typeface="Arial" panose="020B0604020202020204" pitchFamily="34" charset="0"/>
            </a:endParaRPr>
          </a:p>
        </p:txBody>
      </p:sp>
      <p:sp>
        <p:nvSpPr>
          <p:cNvPr id="14" name="Text Placeholder 5">
            <a:extLst>
              <a:ext uri="{FF2B5EF4-FFF2-40B4-BE49-F238E27FC236}">
                <a16:creationId xmlns:a16="http://schemas.microsoft.com/office/drawing/2014/main" id="{382D39ED-89CE-10BF-CA4F-114ADD68CA65}"/>
              </a:ext>
            </a:extLst>
          </p:cNvPr>
          <p:cNvSpPr>
            <a:spLocks noGrp="1"/>
          </p:cNvSpPr>
          <p:nvPr>
            <p:ph type="body" sz="quarter" idx="10"/>
          </p:nvPr>
        </p:nvSpPr>
        <p:spPr>
          <a:xfrm>
            <a:off x="6096000" y="2846987"/>
            <a:ext cx="5623668" cy="534189"/>
          </a:xfrm>
        </p:spPr>
        <p:txBody>
          <a:bodyPr>
            <a:noAutofit/>
          </a:bodyPr>
          <a:lstStyle>
            <a:lvl1pPr marL="0" indent="0" algn="r">
              <a:buNone/>
              <a:defRPr sz="2000" b="1" i="0" u="none">
                <a:solidFill>
                  <a:srgbClr val="432673"/>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dirty="0"/>
              <a:t>Click to edit Master text styles</a:t>
            </a:r>
          </a:p>
        </p:txBody>
      </p:sp>
      <p:sp>
        <p:nvSpPr>
          <p:cNvPr id="15" name="Text Placeholder 9">
            <a:extLst>
              <a:ext uri="{FF2B5EF4-FFF2-40B4-BE49-F238E27FC236}">
                <a16:creationId xmlns:a16="http://schemas.microsoft.com/office/drawing/2014/main" id="{46EF1A25-418E-44D5-1531-10C67B17DD48}"/>
              </a:ext>
            </a:extLst>
          </p:cNvPr>
          <p:cNvSpPr>
            <a:spLocks noGrp="1"/>
          </p:cNvSpPr>
          <p:nvPr>
            <p:ph type="body" sz="quarter" idx="11"/>
          </p:nvPr>
        </p:nvSpPr>
        <p:spPr>
          <a:xfrm>
            <a:off x="1524000" y="5625863"/>
            <a:ext cx="9144000" cy="458004"/>
          </a:xfrm>
        </p:spPr>
        <p:txBody>
          <a:bodyPr>
            <a:noAutofit/>
          </a:bodyPr>
          <a:lstStyle>
            <a:lvl1pPr marL="0" indent="0" algn="ctr">
              <a:buNone/>
              <a:defRPr sz="2400">
                <a:solidFill>
                  <a:schemeClr val="tx1">
                    <a:lumMod val="85000"/>
                    <a:lumOff val="15000"/>
                  </a:schemeClr>
                </a:solidFill>
              </a:defRPr>
            </a:lvl1pPr>
          </a:lstStyle>
          <a:p>
            <a:pPr lvl="0"/>
            <a:r>
              <a:rPr lang="en-US" dirty="0"/>
              <a:t>Click to edit Master text styles</a:t>
            </a:r>
          </a:p>
        </p:txBody>
      </p:sp>
      <p:pic>
        <p:nvPicPr>
          <p:cNvPr id="12" name="Picture 11" descr="A picture containing screenshot, graphics, pattern, circle&#10;&#10;Description automatically generated">
            <a:extLst>
              <a:ext uri="{FF2B5EF4-FFF2-40B4-BE49-F238E27FC236}">
                <a16:creationId xmlns:a16="http://schemas.microsoft.com/office/drawing/2014/main" id="{0AB31EAA-B3FD-B9A5-574E-4FE687C7AD57}"/>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03163" y="2281144"/>
            <a:ext cx="2049637" cy="860482"/>
          </a:xfrm>
          <a:prstGeom prst="rect">
            <a:avLst/>
          </a:prstGeom>
        </p:spPr>
      </p:pic>
    </p:spTree>
    <p:extLst>
      <p:ext uri="{BB962C8B-B14F-4D97-AF65-F5344CB8AC3E}">
        <p14:creationId xmlns:p14="http://schemas.microsoft.com/office/powerpoint/2010/main" val="34095073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ctivity_answers">
    <p:spTree>
      <p:nvGrpSpPr>
        <p:cNvPr id="1" name=""/>
        <p:cNvGrpSpPr/>
        <p:nvPr/>
      </p:nvGrpSpPr>
      <p:grpSpPr>
        <a:xfrm>
          <a:off x="0" y="0"/>
          <a:ext cx="0" cy="0"/>
          <a:chOff x="0" y="0"/>
          <a:chExt cx="0" cy="0"/>
        </a:xfrm>
      </p:grpSpPr>
      <p:pic>
        <p:nvPicPr>
          <p:cNvPr id="6" name="Picture 5" descr="A purple and black file folder&#10;&#10;Description automatically generated">
            <a:extLst>
              <a:ext uri="{FF2B5EF4-FFF2-40B4-BE49-F238E27FC236}">
                <a16:creationId xmlns:a16="http://schemas.microsoft.com/office/drawing/2014/main" id="{F16B8672-3324-2BD0-DC4A-76ED051556E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7556311" y="1610866"/>
            <a:ext cx="4635689" cy="5247133"/>
          </a:xfrm>
          <a:prstGeom prst="rect">
            <a:avLst/>
          </a:prstGeom>
        </p:spPr>
      </p:pic>
      <p:sp>
        <p:nvSpPr>
          <p:cNvPr id="2" name="Title 1">
            <a:extLst>
              <a:ext uri="{FF2B5EF4-FFF2-40B4-BE49-F238E27FC236}">
                <a16:creationId xmlns:a16="http://schemas.microsoft.com/office/drawing/2014/main" id="{6F9BF35E-4FF2-56EA-FEEA-82EBBA1503FF}"/>
              </a:ext>
            </a:extLst>
          </p:cNvPr>
          <p:cNvSpPr>
            <a:spLocks noGrp="1"/>
          </p:cNvSpPr>
          <p:nvPr>
            <p:ph type="title"/>
          </p:nvPr>
        </p:nvSpPr>
        <p:spPr/>
        <p:txBody>
          <a:body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EF412059-CE26-DF3F-AEE5-9C0A0884B475}"/>
              </a:ext>
            </a:extLst>
          </p:cNvPr>
          <p:cNvSpPr>
            <a:spLocks noGrp="1"/>
          </p:cNvSpPr>
          <p:nvPr>
            <p:ph sz="half" idx="1"/>
          </p:nvPr>
        </p:nvSpPr>
        <p:spPr>
          <a:xfrm>
            <a:off x="838199" y="1825625"/>
            <a:ext cx="6400801"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FF59635E-39ED-F784-26B0-6A6520D6ADE2}"/>
              </a:ext>
            </a:extLst>
          </p:cNvPr>
          <p:cNvSpPr>
            <a:spLocks noGrp="1"/>
          </p:cNvSpPr>
          <p:nvPr>
            <p:ph type="body" sz="quarter" idx="10"/>
          </p:nvPr>
        </p:nvSpPr>
        <p:spPr>
          <a:xfrm>
            <a:off x="8175008" y="2892829"/>
            <a:ext cx="3507474" cy="3284134"/>
          </a:xfrm>
        </p:spPr>
        <p:txBody>
          <a:bodyPr>
            <a:normAutofit/>
          </a:bodyPr>
          <a:lstStyle>
            <a:lvl1pPr marL="0" indent="0">
              <a:buNone/>
              <a:defRPr sz="2000">
                <a:solidFill>
                  <a:srgbClr val="10283A"/>
                </a:solidFill>
              </a:defRPr>
            </a:lvl1pPr>
            <a:lvl2pPr marL="457200" indent="0">
              <a:buNone/>
              <a:defRPr sz="2000">
                <a:solidFill>
                  <a:srgbClr val="10283A"/>
                </a:solidFill>
              </a:defRPr>
            </a:lvl2pPr>
            <a:lvl3pPr marL="914400" indent="0">
              <a:buNone/>
              <a:defRPr sz="2000">
                <a:solidFill>
                  <a:srgbClr val="10283A"/>
                </a:solidFill>
              </a:defRPr>
            </a:lvl3pPr>
            <a:lvl4pPr marL="1371600" indent="0">
              <a:buNone/>
              <a:defRPr sz="2000">
                <a:solidFill>
                  <a:srgbClr val="10283A"/>
                </a:solidFill>
              </a:defRPr>
            </a:lvl4pPr>
            <a:lvl5pPr marL="1828800" indent="0">
              <a:buNone/>
              <a:defRPr sz="2000">
                <a:solidFill>
                  <a:srgbClr val="10283A"/>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ext Placeholder 4">
            <a:extLst>
              <a:ext uri="{FF2B5EF4-FFF2-40B4-BE49-F238E27FC236}">
                <a16:creationId xmlns:a16="http://schemas.microsoft.com/office/drawing/2014/main" id="{614E3177-C0BC-55FC-4E39-B45CD33145B8}"/>
              </a:ext>
            </a:extLst>
          </p:cNvPr>
          <p:cNvSpPr>
            <a:spLocks noGrp="1"/>
          </p:cNvSpPr>
          <p:nvPr>
            <p:ph type="body" sz="quarter" idx="11"/>
          </p:nvPr>
        </p:nvSpPr>
        <p:spPr>
          <a:xfrm>
            <a:off x="8175008" y="2055812"/>
            <a:ext cx="2689727" cy="620511"/>
          </a:xfrm>
        </p:spPr>
        <p:txBody>
          <a:bodyPr>
            <a:normAutofit/>
          </a:bodyPr>
          <a:lstStyle>
            <a:lvl1pPr marL="0" indent="0">
              <a:buNone/>
              <a:defRPr sz="2800" b="1">
                <a:solidFill>
                  <a:srgbClr val="10283A"/>
                </a:solidFill>
              </a:defRPr>
            </a:lvl1pPr>
            <a:lvl2pPr marL="457200" indent="0">
              <a:buNone/>
              <a:defRPr sz="2000">
                <a:solidFill>
                  <a:srgbClr val="FF0000"/>
                </a:solidFill>
              </a:defRPr>
            </a:lvl2pPr>
            <a:lvl3pPr marL="914400" indent="0">
              <a:buNone/>
              <a:defRPr sz="2000">
                <a:solidFill>
                  <a:srgbClr val="FF0000"/>
                </a:solidFill>
              </a:defRPr>
            </a:lvl3pPr>
            <a:lvl4pPr marL="1371600" indent="0">
              <a:buNone/>
              <a:defRPr sz="2000">
                <a:solidFill>
                  <a:srgbClr val="FF0000"/>
                </a:solidFill>
              </a:defRPr>
            </a:lvl4pPr>
            <a:lvl5pPr marL="1828800" indent="0">
              <a:buNone/>
              <a:defRPr sz="2000">
                <a:solidFill>
                  <a:srgbClr val="FF0000"/>
                </a:solidFill>
              </a:defRPr>
            </a:lvl5pPr>
          </a:lstStyle>
          <a:p>
            <a:pPr lvl="0"/>
            <a:r>
              <a:rPr lang="en-US" dirty="0"/>
              <a:t>Click to edit Master text styles</a:t>
            </a:r>
          </a:p>
        </p:txBody>
      </p:sp>
      <p:sp>
        <p:nvSpPr>
          <p:cNvPr id="8" name="Text Placeholder 5">
            <a:extLst>
              <a:ext uri="{FF2B5EF4-FFF2-40B4-BE49-F238E27FC236}">
                <a16:creationId xmlns:a16="http://schemas.microsoft.com/office/drawing/2014/main" id="{E5E4C997-4AE7-5413-8EBD-5D3A204E8318}"/>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9" name="Text Placeholder 12">
            <a:extLst>
              <a:ext uri="{FF2B5EF4-FFF2-40B4-BE49-F238E27FC236}">
                <a16:creationId xmlns:a16="http://schemas.microsoft.com/office/drawing/2014/main" id="{38E42E70-E1D6-307E-10B0-2F5B246987F6}"/>
              </a:ext>
            </a:extLst>
          </p:cNvPr>
          <p:cNvSpPr>
            <a:spLocks noGrp="1"/>
          </p:cNvSpPr>
          <p:nvPr>
            <p:ph type="body" sz="quarter" idx="15"/>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10" name="Footer Placeholder 4">
            <a:extLst>
              <a:ext uri="{FF2B5EF4-FFF2-40B4-BE49-F238E27FC236}">
                <a16:creationId xmlns:a16="http://schemas.microsoft.com/office/drawing/2014/main" id="{112A64AA-446A-2713-BDA7-81300AD51464}"/>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1.1, September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145814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ctivity_text+image">
    <p:spTree>
      <p:nvGrpSpPr>
        <p:cNvPr id="1" name=""/>
        <p:cNvGrpSpPr/>
        <p:nvPr/>
      </p:nvGrpSpPr>
      <p:grpSpPr>
        <a:xfrm>
          <a:off x="0" y="0"/>
          <a:ext cx="0" cy="0"/>
          <a:chOff x="0" y="0"/>
          <a:chExt cx="0" cy="0"/>
        </a:xfrm>
      </p:grpSpPr>
      <p:sp>
        <p:nvSpPr>
          <p:cNvPr id="9" name="Content Placeholder 3">
            <a:extLst>
              <a:ext uri="{FF2B5EF4-FFF2-40B4-BE49-F238E27FC236}">
                <a16:creationId xmlns:a16="http://schemas.microsoft.com/office/drawing/2014/main" id="{81CF4477-6D3D-2D7E-2E3D-CAC0483B27E4}"/>
              </a:ext>
            </a:extLst>
          </p:cNvPr>
          <p:cNvSpPr>
            <a:spLocks noGrp="1"/>
          </p:cNvSpPr>
          <p:nvPr>
            <p:ph sz="half" idx="10"/>
          </p:nvPr>
        </p:nvSpPr>
        <p:spPr>
          <a:xfrm>
            <a:off x="839788" y="1872343"/>
            <a:ext cx="3932238" cy="398870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 name="Title 1">
            <a:extLst>
              <a:ext uri="{FF2B5EF4-FFF2-40B4-BE49-F238E27FC236}">
                <a16:creationId xmlns:a16="http://schemas.microsoft.com/office/drawing/2014/main" id="{42D7E2D6-6541-EB56-B25E-8362BF154465}"/>
              </a:ext>
            </a:extLst>
          </p:cNvPr>
          <p:cNvSpPr>
            <a:spLocks noGrp="1"/>
          </p:cNvSpPr>
          <p:nvPr>
            <p:ph type="title"/>
          </p:nvPr>
        </p:nvSpPr>
        <p:spPr>
          <a:xfrm>
            <a:off x="839788" y="457200"/>
            <a:ext cx="3932237" cy="1255486"/>
          </a:xfrm>
        </p:spPr>
        <p:txBody>
          <a:bodyPr anchor="b">
            <a:normAutofit/>
          </a:bodyPr>
          <a:lstStyle>
            <a:lvl1pPr>
              <a:defRPr sz="3600"/>
            </a:lvl1pPr>
          </a:lstStyle>
          <a:p>
            <a:r>
              <a:rPr lang="en-US" dirty="0"/>
              <a:t>Click to edit Master title style</a:t>
            </a:r>
            <a:endParaRPr lang="en-GB" dirty="0"/>
          </a:p>
        </p:txBody>
      </p:sp>
      <p:sp>
        <p:nvSpPr>
          <p:cNvPr id="3" name="Picture Placeholder 2">
            <a:extLst>
              <a:ext uri="{FF2B5EF4-FFF2-40B4-BE49-F238E27FC236}">
                <a16:creationId xmlns:a16="http://schemas.microsoft.com/office/drawing/2014/main" id="{FB401A65-36E9-75E7-2C99-A3E54302453D}"/>
              </a:ext>
            </a:extLst>
          </p:cNvPr>
          <p:cNvSpPr>
            <a:spLocks noGrp="1"/>
          </p:cNvSpPr>
          <p:nvPr>
            <p:ph type="pic" idx="1"/>
          </p:nvPr>
        </p:nvSpPr>
        <p:spPr>
          <a:xfrm>
            <a:off x="5183188" y="1284514"/>
            <a:ext cx="5762398" cy="457653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13" name="Text Placeholder 12">
            <a:extLst>
              <a:ext uri="{FF2B5EF4-FFF2-40B4-BE49-F238E27FC236}">
                <a16:creationId xmlns:a16="http://schemas.microsoft.com/office/drawing/2014/main" id="{4B12EA37-2B28-33A5-1D17-A7374800F6F7}"/>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4" name="Text Placeholder 5">
            <a:extLst>
              <a:ext uri="{FF2B5EF4-FFF2-40B4-BE49-F238E27FC236}">
                <a16:creationId xmlns:a16="http://schemas.microsoft.com/office/drawing/2014/main" id="{2B62C6E0-46EF-437B-CFEB-4B65E34ADC21}"/>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5" name="Footer Placeholder 4">
            <a:extLst>
              <a:ext uri="{FF2B5EF4-FFF2-40B4-BE49-F238E27FC236}">
                <a16:creationId xmlns:a16="http://schemas.microsoft.com/office/drawing/2014/main" id="{84D3DE66-A5E4-7A86-5422-46A670E2F54D}"/>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1.1, September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4694834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ctivity_two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5" name="Content Placeholder 2">
            <a:extLst>
              <a:ext uri="{FF2B5EF4-FFF2-40B4-BE49-F238E27FC236}">
                <a16:creationId xmlns:a16="http://schemas.microsoft.com/office/drawing/2014/main" id="{7D15544B-F175-9EAE-3425-9D9811AB2A77}"/>
              </a:ext>
            </a:extLst>
          </p:cNvPr>
          <p:cNvSpPr>
            <a:spLocks noGrp="1"/>
          </p:cNvSpPr>
          <p:nvPr>
            <p:ph idx="10"/>
          </p:nvPr>
        </p:nvSpPr>
        <p:spPr>
          <a:xfrm>
            <a:off x="838200" y="1978025"/>
            <a:ext cx="5196840" cy="4351338"/>
          </a:xfrm>
          <a:noFill/>
          <a:ln w="28575">
            <a:solidFill>
              <a:srgbClr val="EBDDF4"/>
            </a:solidFill>
          </a:ln>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Content Placeholder 2">
            <a:extLst>
              <a:ext uri="{FF2B5EF4-FFF2-40B4-BE49-F238E27FC236}">
                <a16:creationId xmlns:a16="http://schemas.microsoft.com/office/drawing/2014/main" id="{401330FB-8399-C74E-BF60-F600FDC5CC02}"/>
              </a:ext>
            </a:extLst>
          </p:cNvPr>
          <p:cNvSpPr>
            <a:spLocks noGrp="1"/>
          </p:cNvSpPr>
          <p:nvPr>
            <p:ph idx="11"/>
          </p:nvPr>
        </p:nvSpPr>
        <p:spPr>
          <a:xfrm>
            <a:off x="6168046" y="1978025"/>
            <a:ext cx="5196840" cy="4351338"/>
          </a:xfrm>
          <a:noFill/>
          <a:ln w="28575">
            <a:solidFill>
              <a:srgbClr val="EBDDF4"/>
            </a:solidFill>
          </a:ln>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Text Placeholder 12">
            <a:extLst>
              <a:ext uri="{FF2B5EF4-FFF2-40B4-BE49-F238E27FC236}">
                <a16:creationId xmlns:a16="http://schemas.microsoft.com/office/drawing/2014/main" id="{E5148E20-5D43-7AC1-2CBA-646804B0C41F}"/>
              </a:ext>
            </a:extLst>
          </p:cNvPr>
          <p:cNvSpPr>
            <a:spLocks noGrp="1"/>
          </p:cNvSpPr>
          <p:nvPr>
            <p:ph type="body" sz="quarter" idx="12"/>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3" name="Text Placeholder 5">
            <a:extLst>
              <a:ext uri="{FF2B5EF4-FFF2-40B4-BE49-F238E27FC236}">
                <a16:creationId xmlns:a16="http://schemas.microsoft.com/office/drawing/2014/main" id="{DE05CFA6-FB5A-1E49-1F0A-E11C421F4B81}"/>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6" name="Footer Placeholder 4">
            <a:extLst>
              <a:ext uri="{FF2B5EF4-FFF2-40B4-BE49-F238E27FC236}">
                <a16:creationId xmlns:a16="http://schemas.microsoft.com/office/drawing/2014/main" id="{ECE09403-815E-13FD-A8E6-183F5EDCE6AE}"/>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1.1, September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37132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ctivity_text+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200" y="1825625"/>
            <a:ext cx="7083829" cy="4351338"/>
          </a:xfrm>
          <a:solidFill>
            <a:schemeClr val="bg1"/>
          </a:solidFill>
        </p:spPr>
        <p:txBody>
          <a:bodyPr lIns="180000" tIns="180000" rIns="180000" bIns="18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B5360CA8-9563-DFF9-85DA-504D23632949}"/>
              </a:ext>
            </a:extLst>
          </p:cNvPr>
          <p:cNvSpPr>
            <a:spLocks noGrp="1"/>
          </p:cNvSpPr>
          <p:nvPr>
            <p:ph idx="10"/>
          </p:nvPr>
        </p:nvSpPr>
        <p:spPr>
          <a:xfrm>
            <a:off x="8179724" y="1825625"/>
            <a:ext cx="3174076" cy="4351338"/>
          </a:xfrm>
          <a:custGeom>
            <a:avLst/>
            <a:gdLst>
              <a:gd name="connsiteX0" fmla="*/ 0 w 3174076"/>
              <a:gd name="connsiteY0" fmla="*/ 0 h 4351338"/>
              <a:gd name="connsiteX1" fmla="*/ 539593 w 3174076"/>
              <a:gd name="connsiteY1" fmla="*/ 0 h 4351338"/>
              <a:gd name="connsiteX2" fmla="*/ 1079186 w 3174076"/>
              <a:gd name="connsiteY2" fmla="*/ 0 h 4351338"/>
              <a:gd name="connsiteX3" fmla="*/ 1650520 w 3174076"/>
              <a:gd name="connsiteY3" fmla="*/ 0 h 4351338"/>
              <a:gd name="connsiteX4" fmla="*/ 2253594 w 3174076"/>
              <a:gd name="connsiteY4" fmla="*/ 0 h 4351338"/>
              <a:gd name="connsiteX5" fmla="*/ 3174076 w 3174076"/>
              <a:gd name="connsiteY5" fmla="*/ 0 h 4351338"/>
              <a:gd name="connsiteX6" fmla="*/ 3174076 w 3174076"/>
              <a:gd name="connsiteY6" fmla="*/ 708646 h 4351338"/>
              <a:gd name="connsiteX7" fmla="*/ 3174076 w 3174076"/>
              <a:gd name="connsiteY7" fmla="*/ 1199726 h 4351338"/>
              <a:gd name="connsiteX8" fmla="*/ 3174076 w 3174076"/>
              <a:gd name="connsiteY8" fmla="*/ 1734319 h 4351338"/>
              <a:gd name="connsiteX9" fmla="*/ 3174076 w 3174076"/>
              <a:gd name="connsiteY9" fmla="*/ 2312425 h 4351338"/>
              <a:gd name="connsiteX10" fmla="*/ 3174076 w 3174076"/>
              <a:gd name="connsiteY10" fmla="*/ 2890532 h 4351338"/>
              <a:gd name="connsiteX11" fmla="*/ 3174076 w 3174076"/>
              <a:gd name="connsiteY11" fmla="*/ 3425125 h 4351338"/>
              <a:gd name="connsiteX12" fmla="*/ 3174076 w 3174076"/>
              <a:gd name="connsiteY12" fmla="*/ 4351338 h 4351338"/>
              <a:gd name="connsiteX13" fmla="*/ 2475779 w 3174076"/>
              <a:gd name="connsiteY13" fmla="*/ 4351338 h 4351338"/>
              <a:gd name="connsiteX14" fmla="*/ 1809223 w 3174076"/>
              <a:gd name="connsiteY14" fmla="*/ 4351338 h 4351338"/>
              <a:gd name="connsiteX15" fmla="*/ 1206149 w 3174076"/>
              <a:gd name="connsiteY15" fmla="*/ 4351338 h 4351338"/>
              <a:gd name="connsiteX16" fmla="*/ 0 w 3174076"/>
              <a:gd name="connsiteY16" fmla="*/ 4351338 h 4351338"/>
              <a:gd name="connsiteX17" fmla="*/ 0 w 3174076"/>
              <a:gd name="connsiteY17" fmla="*/ 3642692 h 4351338"/>
              <a:gd name="connsiteX18" fmla="*/ 0 w 3174076"/>
              <a:gd name="connsiteY18" fmla="*/ 3151612 h 4351338"/>
              <a:gd name="connsiteX19" fmla="*/ 0 w 3174076"/>
              <a:gd name="connsiteY19" fmla="*/ 2486479 h 4351338"/>
              <a:gd name="connsiteX20" fmla="*/ 0 w 3174076"/>
              <a:gd name="connsiteY20" fmla="*/ 1995399 h 4351338"/>
              <a:gd name="connsiteX21" fmla="*/ 0 w 3174076"/>
              <a:gd name="connsiteY21" fmla="*/ 1286753 h 4351338"/>
              <a:gd name="connsiteX22" fmla="*/ 0 w 3174076"/>
              <a:gd name="connsiteY22" fmla="*/ 665133 h 4351338"/>
              <a:gd name="connsiteX23" fmla="*/ 0 w 3174076"/>
              <a:gd name="connsiteY23" fmla="*/ 0 h 4351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174076" h="4351338" fill="none" extrusionOk="0">
                <a:moveTo>
                  <a:pt x="0" y="0"/>
                </a:moveTo>
                <a:cubicBezTo>
                  <a:pt x="268416" y="-23827"/>
                  <a:pt x="352197" y="24648"/>
                  <a:pt x="539593" y="0"/>
                </a:cubicBezTo>
                <a:cubicBezTo>
                  <a:pt x="726989" y="-24648"/>
                  <a:pt x="971240" y="-20080"/>
                  <a:pt x="1079186" y="0"/>
                </a:cubicBezTo>
                <a:cubicBezTo>
                  <a:pt x="1187132" y="20080"/>
                  <a:pt x="1440798" y="-18762"/>
                  <a:pt x="1650520" y="0"/>
                </a:cubicBezTo>
                <a:cubicBezTo>
                  <a:pt x="1860242" y="18762"/>
                  <a:pt x="2083458" y="-8389"/>
                  <a:pt x="2253594" y="0"/>
                </a:cubicBezTo>
                <a:cubicBezTo>
                  <a:pt x="2423730" y="8389"/>
                  <a:pt x="2941083" y="-37671"/>
                  <a:pt x="3174076" y="0"/>
                </a:cubicBezTo>
                <a:cubicBezTo>
                  <a:pt x="3171503" y="328352"/>
                  <a:pt x="3162404" y="507417"/>
                  <a:pt x="3174076" y="708646"/>
                </a:cubicBezTo>
                <a:cubicBezTo>
                  <a:pt x="3185748" y="909875"/>
                  <a:pt x="3188485" y="1079887"/>
                  <a:pt x="3174076" y="1199726"/>
                </a:cubicBezTo>
                <a:cubicBezTo>
                  <a:pt x="3159667" y="1319565"/>
                  <a:pt x="3151895" y="1579508"/>
                  <a:pt x="3174076" y="1734319"/>
                </a:cubicBezTo>
                <a:cubicBezTo>
                  <a:pt x="3196257" y="1889130"/>
                  <a:pt x="3195829" y="2045705"/>
                  <a:pt x="3174076" y="2312425"/>
                </a:cubicBezTo>
                <a:cubicBezTo>
                  <a:pt x="3152323" y="2579145"/>
                  <a:pt x="3169865" y="2685824"/>
                  <a:pt x="3174076" y="2890532"/>
                </a:cubicBezTo>
                <a:cubicBezTo>
                  <a:pt x="3178287" y="3095240"/>
                  <a:pt x="3171104" y="3213803"/>
                  <a:pt x="3174076" y="3425125"/>
                </a:cubicBezTo>
                <a:cubicBezTo>
                  <a:pt x="3177048" y="3636447"/>
                  <a:pt x="3154403" y="4108609"/>
                  <a:pt x="3174076" y="4351338"/>
                </a:cubicBezTo>
                <a:cubicBezTo>
                  <a:pt x="3031832" y="4321705"/>
                  <a:pt x="2622579" y="4372546"/>
                  <a:pt x="2475779" y="4351338"/>
                </a:cubicBezTo>
                <a:cubicBezTo>
                  <a:pt x="2328979" y="4330130"/>
                  <a:pt x="2072231" y="4349691"/>
                  <a:pt x="1809223" y="4351338"/>
                </a:cubicBezTo>
                <a:cubicBezTo>
                  <a:pt x="1546215" y="4352985"/>
                  <a:pt x="1343102" y="4378518"/>
                  <a:pt x="1206149" y="4351338"/>
                </a:cubicBezTo>
                <a:cubicBezTo>
                  <a:pt x="1069196" y="4324158"/>
                  <a:pt x="376438" y="4330080"/>
                  <a:pt x="0" y="4351338"/>
                </a:cubicBezTo>
                <a:cubicBezTo>
                  <a:pt x="32564" y="4157387"/>
                  <a:pt x="11478" y="3815685"/>
                  <a:pt x="0" y="3642692"/>
                </a:cubicBezTo>
                <a:cubicBezTo>
                  <a:pt x="-11478" y="3469699"/>
                  <a:pt x="-17769" y="3356878"/>
                  <a:pt x="0" y="3151612"/>
                </a:cubicBezTo>
                <a:cubicBezTo>
                  <a:pt x="17769" y="2946346"/>
                  <a:pt x="12578" y="2797666"/>
                  <a:pt x="0" y="2486479"/>
                </a:cubicBezTo>
                <a:cubicBezTo>
                  <a:pt x="-12578" y="2175292"/>
                  <a:pt x="-9907" y="2104087"/>
                  <a:pt x="0" y="1995399"/>
                </a:cubicBezTo>
                <a:cubicBezTo>
                  <a:pt x="9907" y="1886711"/>
                  <a:pt x="11327" y="1512831"/>
                  <a:pt x="0" y="1286753"/>
                </a:cubicBezTo>
                <a:cubicBezTo>
                  <a:pt x="-11327" y="1060675"/>
                  <a:pt x="5859" y="832266"/>
                  <a:pt x="0" y="665133"/>
                </a:cubicBezTo>
                <a:cubicBezTo>
                  <a:pt x="-5859" y="498000"/>
                  <a:pt x="75" y="259686"/>
                  <a:pt x="0" y="0"/>
                </a:cubicBezTo>
                <a:close/>
              </a:path>
              <a:path w="3174076" h="4351338" stroke="0" extrusionOk="0">
                <a:moveTo>
                  <a:pt x="0" y="0"/>
                </a:moveTo>
                <a:cubicBezTo>
                  <a:pt x="238831" y="14723"/>
                  <a:pt x="480051" y="-10538"/>
                  <a:pt x="698297" y="0"/>
                </a:cubicBezTo>
                <a:cubicBezTo>
                  <a:pt x="916543" y="10538"/>
                  <a:pt x="1154726" y="13383"/>
                  <a:pt x="1301371" y="0"/>
                </a:cubicBezTo>
                <a:cubicBezTo>
                  <a:pt x="1448016" y="-13383"/>
                  <a:pt x="1807132" y="-30"/>
                  <a:pt x="1999668" y="0"/>
                </a:cubicBezTo>
                <a:cubicBezTo>
                  <a:pt x="2192204" y="30"/>
                  <a:pt x="2655866" y="13746"/>
                  <a:pt x="3174076" y="0"/>
                </a:cubicBezTo>
                <a:cubicBezTo>
                  <a:pt x="3154416" y="328479"/>
                  <a:pt x="3156727" y="507405"/>
                  <a:pt x="3174076" y="665133"/>
                </a:cubicBezTo>
                <a:cubicBezTo>
                  <a:pt x="3191425" y="822861"/>
                  <a:pt x="3193977" y="1042506"/>
                  <a:pt x="3174076" y="1199726"/>
                </a:cubicBezTo>
                <a:cubicBezTo>
                  <a:pt x="3154175" y="1356946"/>
                  <a:pt x="3183847" y="1517591"/>
                  <a:pt x="3174076" y="1821346"/>
                </a:cubicBezTo>
                <a:cubicBezTo>
                  <a:pt x="3164305" y="2125101"/>
                  <a:pt x="3194528" y="2073601"/>
                  <a:pt x="3174076" y="2312425"/>
                </a:cubicBezTo>
                <a:cubicBezTo>
                  <a:pt x="3153624" y="2551249"/>
                  <a:pt x="3185805" y="2772558"/>
                  <a:pt x="3174076" y="2934045"/>
                </a:cubicBezTo>
                <a:cubicBezTo>
                  <a:pt x="3162347" y="3095532"/>
                  <a:pt x="3155247" y="3369274"/>
                  <a:pt x="3174076" y="3599178"/>
                </a:cubicBezTo>
                <a:cubicBezTo>
                  <a:pt x="3192905" y="3829082"/>
                  <a:pt x="3154199" y="4122520"/>
                  <a:pt x="3174076" y="4351338"/>
                </a:cubicBezTo>
                <a:cubicBezTo>
                  <a:pt x="2875561" y="4332635"/>
                  <a:pt x="2778934" y="4334576"/>
                  <a:pt x="2571002" y="4351338"/>
                </a:cubicBezTo>
                <a:cubicBezTo>
                  <a:pt x="2363070" y="4368100"/>
                  <a:pt x="2267472" y="4359571"/>
                  <a:pt x="2031409" y="4351338"/>
                </a:cubicBezTo>
                <a:cubicBezTo>
                  <a:pt x="1795346" y="4343105"/>
                  <a:pt x="1673628" y="4348935"/>
                  <a:pt x="1396593" y="4351338"/>
                </a:cubicBezTo>
                <a:cubicBezTo>
                  <a:pt x="1119558" y="4353741"/>
                  <a:pt x="1036303" y="4351322"/>
                  <a:pt x="793519" y="4351338"/>
                </a:cubicBezTo>
                <a:cubicBezTo>
                  <a:pt x="550735" y="4351354"/>
                  <a:pt x="330547" y="4384738"/>
                  <a:pt x="0" y="4351338"/>
                </a:cubicBezTo>
                <a:cubicBezTo>
                  <a:pt x="12507" y="4129693"/>
                  <a:pt x="4998" y="4047075"/>
                  <a:pt x="0" y="3860258"/>
                </a:cubicBezTo>
                <a:cubicBezTo>
                  <a:pt x="-4998" y="3673441"/>
                  <a:pt x="3114" y="3407381"/>
                  <a:pt x="0" y="3151612"/>
                </a:cubicBezTo>
                <a:cubicBezTo>
                  <a:pt x="-3114" y="2895843"/>
                  <a:pt x="16768" y="2799560"/>
                  <a:pt x="0" y="2617019"/>
                </a:cubicBezTo>
                <a:cubicBezTo>
                  <a:pt x="-16768" y="2434478"/>
                  <a:pt x="-28652" y="2250010"/>
                  <a:pt x="0" y="1908373"/>
                </a:cubicBezTo>
                <a:cubicBezTo>
                  <a:pt x="28652" y="1566736"/>
                  <a:pt x="-2930" y="1442324"/>
                  <a:pt x="0" y="1199726"/>
                </a:cubicBezTo>
                <a:cubicBezTo>
                  <a:pt x="2930" y="957128"/>
                  <a:pt x="8576" y="401800"/>
                  <a:pt x="0" y="0"/>
                </a:cubicBezTo>
                <a:close/>
              </a:path>
            </a:pathLst>
          </a:custGeom>
          <a:solidFill>
            <a:srgbClr val="EBDDF4"/>
          </a:solidFill>
          <a:ln w="19050" cap="sq">
            <a:solidFill>
              <a:srgbClr val="432673"/>
            </a:solidFill>
            <a:extLst>
              <a:ext uri="{C807C97D-BFC1-408E-A445-0C87EB9F89A2}">
                <ask:lineSketchStyleProps xmlns:ask="http://schemas.microsoft.com/office/drawing/2018/sketchyshapes" sd="809461488">
                  <ask:type>
                    <ask:lineSketchFreehand/>
                  </ask:type>
                </ask:lineSketchStyleProps>
              </a:ext>
            </a:extLst>
          </a:ln>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Text Placeholder 12">
            <a:extLst>
              <a:ext uri="{FF2B5EF4-FFF2-40B4-BE49-F238E27FC236}">
                <a16:creationId xmlns:a16="http://schemas.microsoft.com/office/drawing/2014/main" id="{6EB070F2-6F26-BF10-67CE-69E180ABB023}"/>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8" name="Text Placeholder 5">
            <a:extLst>
              <a:ext uri="{FF2B5EF4-FFF2-40B4-BE49-F238E27FC236}">
                <a16:creationId xmlns:a16="http://schemas.microsoft.com/office/drawing/2014/main" id="{78F13B2F-E75D-A0E3-4CBA-ECA797356F77}"/>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7" name="Footer Placeholder 4">
            <a:extLst>
              <a:ext uri="{FF2B5EF4-FFF2-40B4-BE49-F238E27FC236}">
                <a16:creationId xmlns:a16="http://schemas.microsoft.com/office/drawing/2014/main" id="{D9176D38-DD4B-318E-0650-844AE87CAD2C}"/>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1.1, September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8158071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solida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ext Placeholder 5">
            <a:extLst>
              <a:ext uri="{FF2B5EF4-FFF2-40B4-BE49-F238E27FC236}">
                <a16:creationId xmlns:a16="http://schemas.microsoft.com/office/drawing/2014/main" id="{FF5D3C5C-5B7F-CBEB-FEEC-39FE9832DEA5}"/>
              </a:ext>
            </a:extLst>
          </p:cNvPr>
          <p:cNvSpPr>
            <a:spLocks noGrp="1"/>
          </p:cNvSpPr>
          <p:nvPr>
            <p:ph type="body" sz="quarter" idx="14"/>
          </p:nvPr>
        </p:nvSpPr>
        <p:spPr>
          <a:xfrm>
            <a:off x="9973929" y="162686"/>
            <a:ext cx="2078545" cy="365125"/>
          </a:xfrm>
          <a:prstGeom prst="flowChartAlternateProcess">
            <a:avLst/>
          </a:prstGeom>
          <a:solidFill>
            <a:srgbClr val="8E53E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4" name="Text Placeholder 12">
            <a:extLst>
              <a:ext uri="{FF2B5EF4-FFF2-40B4-BE49-F238E27FC236}">
                <a16:creationId xmlns:a16="http://schemas.microsoft.com/office/drawing/2014/main" id="{EBB2B898-75E4-BA92-0EDE-F8F75E140AC5}"/>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5" name="Footer Placeholder 4">
            <a:extLst>
              <a:ext uri="{FF2B5EF4-FFF2-40B4-BE49-F238E27FC236}">
                <a16:creationId xmlns:a16="http://schemas.microsoft.com/office/drawing/2014/main" id="{B90E7E9B-765A-66AA-C73D-6D6925E46DCC}"/>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1.1, September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2047606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paus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9C12956-E59C-41DF-E0EF-CAF9E24B3F6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603"/>
            <a:ext cx="12192000" cy="6858001"/>
          </a:xfrm>
          <a:prstGeom prst="rect">
            <a:avLst/>
          </a:prstGeom>
        </p:spPr>
      </p:pic>
      <p:sp>
        <p:nvSpPr>
          <p:cNvPr id="7" name="Footer Placeholder 4">
            <a:extLst>
              <a:ext uri="{FF2B5EF4-FFF2-40B4-BE49-F238E27FC236}">
                <a16:creationId xmlns:a16="http://schemas.microsoft.com/office/drawing/2014/main" id="{1FE61FDA-5E2B-208F-5A20-01FC775E7B9F}"/>
              </a:ext>
            </a:extLst>
          </p:cNvPr>
          <p:cNvSpPr txBox="1">
            <a:spLocks/>
          </p:cNvSpPr>
          <p:nvPr userDrawn="1"/>
        </p:nvSpPr>
        <p:spPr>
          <a:xfrm>
            <a:off x="40386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r>
              <a:rPr lang="en-US" dirty="0">
                <a:latin typeface="Arial" panose="020B0604020202020204" pitchFamily="34" charset="0"/>
                <a:cs typeface="Arial" panose="020B0604020202020204" pitchFamily="34" charset="0"/>
              </a:rPr>
              <a:t>Version 1.1, September 2026</a:t>
            </a:r>
            <a:endParaRPr lang="en-GB" dirty="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62A84B42-8716-CE90-6869-48F287E44CE1}"/>
              </a:ext>
            </a:extLst>
          </p:cNvPr>
          <p:cNvSpPr>
            <a:spLocks noGrp="1"/>
          </p:cNvSpPr>
          <p:nvPr>
            <p:ph type="ctrTitle"/>
          </p:nvPr>
        </p:nvSpPr>
        <p:spPr>
          <a:xfrm>
            <a:off x="1524000" y="3835106"/>
            <a:ext cx="9144000" cy="875845"/>
          </a:xfrm>
        </p:spPr>
        <p:txBody>
          <a:bodyPr anchor="b" anchorCtr="0">
            <a:noAutofit/>
          </a:bodyPr>
          <a:lstStyle>
            <a:lvl1pPr algn="ctr">
              <a:defRPr sz="5200" b="1">
                <a:solidFill>
                  <a:srgbClr val="432673"/>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8" name="Subtitle 2">
            <a:extLst>
              <a:ext uri="{FF2B5EF4-FFF2-40B4-BE49-F238E27FC236}">
                <a16:creationId xmlns:a16="http://schemas.microsoft.com/office/drawing/2014/main" id="{CC25522E-F1EB-D453-3C62-8C88FCE29CDD}"/>
              </a:ext>
            </a:extLst>
          </p:cNvPr>
          <p:cNvSpPr>
            <a:spLocks noGrp="1"/>
          </p:cNvSpPr>
          <p:nvPr>
            <p:ph type="subTitle" idx="1"/>
          </p:nvPr>
        </p:nvSpPr>
        <p:spPr>
          <a:xfrm>
            <a:off x="1524000" y="4903189"/>
            <a:ext cx="9144000" cy="1316636"/>
          </a:xfrm>
        </p:spPr>
        <p:txBody>
          <a:bodyPr>
            <a:noAutofit/>
          </a:bodyPr>
          <a:lstStyle>
            <a:lvl1pPr marL="0" indent="0" algn="ctr">
              <a:buNone/>
              <a:defRPr sz="2800">
                <a:solidFill>
                  <a:schemeClr val="tx1">
                    <a:lumMod val="65000"/>
                    <a:lumOff val="3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pic>
        <p:nvPicPr>
          <p:cNvPr id="5" name="Picture 4" descr="A picture containing screenshot, graphics, pattern, circle&#10;&#10;Description automatically generated">
            <a:extLst>
              <a:ext uri="{FF2B5EF4-FFF2-40B4-BE49-F238E27FC236}">
                <a16:creationId xmlns:a16="http://schemas.microsoft.com/office/drawing/2014/main" id="{8437C381-8074-A17F-F687-533B90ACEC0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83453" y="491318"/>
            <a:ext cx="2178305" cy="914500"/>
          </a:xfrm>
          <a:prstGeom prst="rect">
            <a:avLst/>
          </a:prstGeom>
        </p:spPr>
      </p:pic>
    </p:spTree>
    <p:extLst>
      <p:ext uri="{BB962C8B-B14F-4D97-AF65-F5344CB8AC3E}">
        <p14:creationId xmlns:p14="http://schemas.microsoft.com/office/powerpoint/2010/main" val="40934703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ro_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200" y="1825625"/>
            <a:ext cx="64008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Footer Placeholder 4">
            <a:extLst>
              <a:ext uri="{FF2B5EF4-FFF2-40B4-BE49-F238E27FC236}">
                <a16:creationId xmlns:a16="http://schemas.microsoft.com/office/drawing/2014/main" id="{DC2ED04E-677C-C92B-8D41-838378B5328C}"/>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1.1, September 2026</a:t>
            </a:r>
            <a:endParaRPr lang="en-GB" dirty="0">
              <a:latin typeface="Arial" panose="020B0604020202020204" pitchFamily="34" charset="0"/>
              <a:cs typeface="Arial" panose="020B0604020202020204" pitchFamily="34" charset="0"/>
            </a:endParaRPr>
          </a:p>
        </p:txBody>
      </p:sp>
      <p:sp>
        <p:nvSpPr>
          <p:cNvPr id="9" name="Text Placeholder 8">
            <a:extLst>
              <a:ext uri="{FF2B5EF4-FFF2-40B4-BE49-F238E27FC236}">
                <a16:creationId xmlns:a16="http://schemas.microsoft.com/office/drawing/2014/main" id="{A5DD11EB-73B6-9FA1-9358-3BB8241E05F7}"/>
              </a:ext>
            </a:extLst>
          </p:cNvPr>
          <p:cNvSpPr>
            <a:spLocks noGrp="1"/>
          </p:cNvSpPr>
          <p:nvPr>
            <p:ph type="body" sz="quarter" idx="10"/>
          </p:nvPr>
        </p:nvSpPr>
        <p:spPr>
          <a:xfrm>
            <a:off x="7530353" y="1825625"/>
            <a:ext cx="3823447" cy="4351338"/>
          </a:xfrm>
          <a:solidFill>
            <a:schemeClr val="bg1"/>
          </a:solidFill>
          <a:ln w="28575">
            <a:solidFill>
              <a:srgbClr val="88A2FF"/>
            </a:solidFill>
          </a:ln>
        </p:spPr>
        <p:txBody>
          <a:bodyPr lIns="180000" tIns="144000" rIns="180000" bIns="144000">
            <a:noAutofit/>
          </a:bodyPr>
          <a:lstStyle>
            <a:lvl1pPr marL="0" indent="0">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US" dirty="0"/>
              <a:t>Click to edit Master text styles</a:t>
            </a:r>
          </a:p>
        </p:txBody>
      </p:sp>
      <p:sp>
        <p:nvSpPr>
          <p:cNvPr id="10" name="Text Placeholder 5">
            <a:extLst>
              <a:ext uri="{FF2B5EF4-FFF2-40B4-BE49-F238E27FC236}">
                <a16:creationId xmlns:a16="http://schemas.microsoft.com/office/drawing/2014/main" id="{FF5D3C5C-5B7F-CBEB-FEEC-39FE9832DEA5}"/>
              </a:ext>
            </a:extLst>
          </p:cNvPr>
          <p:cNvSpPr>
            <a:spLocks noGrp="1"/>
          </p:cNvSpPr>
          <p:nvPr>
            <p:ph type="body" sz="quarter" idx="14"/>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11" name="Text Placeholder 12">
            <a:extLst>
              <a:ext uri="{FF2B5EF4-FFF2-40B4-BE49-F238E27FC236}">
                <a16:creationId xmlns:a16="http://schemas.microsoft.com/office/drawing/2014/main" id="{35391365-8BD4-3948-009B-4610525006BF}"/>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Tree>
    <p:extLst>
      <p:ext uri="{BB962C8B-B14F-4D97-AF65-F5344CB8AC3E}">
        <p14:creationId xmlns:p14="http://schemas.microsoft.com/office/powerpoint/2010/main" val="294610314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_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solidFill>
            <a:srgbClr val="EBDDF4"/>
          </a:solidFill>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Text Placeholder 5">
            <a:extLst>
              <a:ext uri="{FF2B5EF4-FFF2-40B4-BE49-F238E27FC236}">
                <a16:creationId xmlns:a16="http://schemas.microsoft.com/office/drawing/2014/main" id="{D3389DC1-D122-5083-AC82-273A6F5C1A1E}"/>
              </a:ext>
            </a:extLst>
          </p:cNvPr>
          <p:cNvSpPr>
            <a:spLocks noGrp="1"/>
          </p:cNvSpPr>
          <p:nvPr>
            <p:ph type="body" sz="quarter" idx="14"/>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7" name="Text Placeholder 12">
            <a:extLst>
              <a:ext uri="{FF2B5EF4-FFF2-40B4-BE49-F238E27FC236}">
                <a16:creationId xmlns:a16="http://schemas.microsoft.com/office/drawing/2014/main" id="{927FA953-FAA1-35E6-D6EB-E529BDA03F7B}"/>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5" name="Footer Placeholder 4">
            <a:extLst>
              <a:ext uri="{FF2B5EF4-FFF2-40B4-BE49-F238E27FC236}">
                <a16:creationId xmlns:a16="http://schemas.microsoft.com/office/drawing/2014/main" id="{D96077A1-E8E2-1A0E-EAA2-3C58D28CE76D}"/>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1.1, September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2447036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tro_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xfrm>
            <a:off x="838199" y="1825625"/>
            <a:ext cx="5921829" cy="4351338"/>
          </a:xfrm>
          <a:solidFill>
            <a:srgbClr val="EBDDF4"/>
          </a:solidFill>
        </p:spPr>
        <p:txBody>
          <a:bodyPr lIns="180000" tIns="180000" rIns="180000" bIns="18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Text Placeholder 5">
            <a:extLst>
              <a:ext uri="{FF2B5EF4-FFF2-40B4-BE49-F238E27FC236}">
                <a16:creationId xmlns:a16="http://schemas.microsoft.com/office/drawing/2014/main" id="{D3389DC1-D122-5083-AC82-273A6F5C1A1E}"/>
              </a:ext>
            </a:extLst>
          </p:cNvPr>
          <p:cNvSpPr>
            <a:spLocks noGrp="1"/>
          </p:cNvSpPr>
          <p:nvPr>
            <p:ph type="body" sz="quarter" idx="14"/>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7" name="Picture Placeholder 6">
            <a:extLst>
              <a:ext uri="{FF2B5EF4-FFF2-40B4-BE49-F238E27FC236}">
                <a16:creationId xmlns:a16="http://schemas.microsoft.com/office/drawing/2014/main" id="{42D77770-603A-956D-71F8-59FAB1C35913}"/>
              </a:ext>
            </a:extLst>
          </p:cNvPr>
          <p:cNvSpPr>
            <a:spLocks noGrp="1"/>
          </p:cNvSpPr>
          <p:nvPr>
            <p:ph type="pic" sz="quarter" idx="15"/>
          </p:nvPr>
        </p:nvSpPr>
        <p:spPr>
          <a:xfrm>
            <a:off x="6989083" y="1825625"/>
            <a:ext cx="4364717" cy="4351338"/>
          </a:xfrm>
        </p:spPr>
        <p:txBody>
          <a:bodyPr/>
          <a:lstStyle/>
          <a:p>
            <a:endParaRPr lang="en-GB"/>
          </a:p>
        </p:txBody>
      </p:sp>
      <p:sp>
        <p:nvSpPr>
          <p:cNvPr id="8" name="Text Placeholder 12">
            <a:extLst>
              <a:ext uri="{FF2B5EF4-FFF2-40B4-BE49-F238E27FC236}">
                <a16:creationId xmlns:a16="http://schemas.microsoft.com/office/drawing/2014/main" id="{75581552-1077-6B8E-2257-50FA83522134}"/>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5" name="Footer Placeholder 4">
            <a:extLst>
              <a:ext uri="{FF2B5EF4-FFF2-40B4-BE49-F238E27FC236}">
                <a16:creationId xmlns:a16="http://schemas.microsoft.com/office/drawing/2014/main" id="{95439F6D-5749-A3A1-689B-D14D818B9D35}"/>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1.1, September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2187406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ntro_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71D481-6A8A-F2BA-8418-1DA536508979}"/>
              </a:ext>
            </a:extLst>
          </p:cNvPr>
          <p:cNvSpPr>
            <a:spLocks noGrp="1"/>
          </p:cNvSpPr>
          <p:nvPr>
            <p:ph idx="1"/>
          </p:nvPr>
        </p:nvSpPr>
        <p:spPr>
          <a:noFill/>
          <a:ln w="28575">
            <a:solidFill>
              <a:srgbClr val="EBDDF4"/>
            </a:solidFill>
          </a:ln>
        </p:spPr>
        <p:txBody>
          <a:bodyPr lIns="180000" tIns="180000" rIns="180000" bIns="1800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Text Placeholder 5">
            <a:extLst>
              <a:ext uri="{FF2B5EF4-FFF2-40B4-BE49-F238E27FC236}">
                <a16:creationId xmlns:a16="http://schemas.microsoft.com/office/drawing/2014/main" id="{6456402D-9FD0-4E90-15E7-18D5BE698653}"/>
              </a:ext>
            </a:extLst>
          </p:cNvPr>
          <p:cNvSpPr>
            <a:spLocks noGrp="1"/>
          </p:cNvSpPr>
          <p:nvPr>
            <p:ph type="body" sz="quarter" idx="14"/>
          </p:nvPr>
        </p:nvSpPr>
        <p:spPr>
          <a:xfrm>
            <a:off x="9973929" y="162686"/>
            <a:ext cx="2078545" cy="365125"/>
          </a:xfrm>
          <a:prstGeom prst="flowChartAlternateProcess">
            <a:avLst/>
          </a:prstGeom>
          <a:solidFill>
            <a:srgbClr val="88A2FF"/>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7" name="Text Placeholder 12">
            <a:extLst>
              <a:ext uri="{FF2B5EF4-FFF2-40B4-BE49-F238E27FC236}">
                <a16:creationId xmlns:a16="http://schemas.microsoft.com/office/drawing/2014/main" id="{EB95CEFE-2254-582E-AA71-BEC4140C9FBA}"/>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5" name="Footer Placeholder 4">
            <a:extLst>
              <a:ext uri="{FF2B5EF4-FFF2-40B4-BE49-F238E27FC236}">
                <a16:creationId xmlns:a16="http://schemas.microsoft.com/office/drawing/2014/main" id="{A6D8D520-98E2-5E44-5ADB-2BBDFDEDFAAB}"/>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1.1, September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6210001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ctivity_video">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484CE04A-DDCC-591C-6176-D8C409627AF1}"/>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10" name="Media Placeholder 9">
            <a:extLst>
              <a:ext uri="{FF2B5EF4-FFF2-40B4-BE49-F238E27FC236}">
                <a16:creationId xmlns:a16="http://schemas.microsoft.com/office/drawing/2014/main" id="{0095BD2F-F391-2580-EF45-78A8400DE8A8}"/>
              </a:ext>
            </a:extLst>
          </p:cNvPr>
          <p:cNvSpPr>
            <a:spLocks noGrp="1"/>
          </p:cNvSpPr>
          <p:nvPr>
            <p:ph type="media" sz="quarter" idx="12"/>
          </p:nvPr>
        </p:nvSpPr>
        <p:spPr>
          <a:xfrm>
            <a:off x="1345277" y="1825625"/>
            <a:ext cx="2863468" cy="2014538"/>
          </a:xfrm>
        </p:spPr>
        <p:txBody>
          <a:bodyPr/>
          <a:lstStyle/>
          <a:p>
            <a:endParaRPr lang="en-GB"/>
          </a:p>
        </p:txBody>
      </p:sp>
      <p:sp>
        <p:nvSpPr>
          <p:cNvPr id="7" name="Text Placeholder 12">
            <a:extLst>
              <a:ext uri="{FF2B5EF4-FFF2-40B4-BE49-F238E27FC236}">
                <a16:creationId xmlns:a16="http://schemas.microsoft.com/office/drawing/2014/main" id="{2528ACA5-1D17-0F9C-8E33-B422C18BAE2D}"/>
              </a:ext>
            </a:extLst>
          </p:cNvPr>
          <p:cNvSpPr>
            <a:spLocks noGrp="1"/>
          </p:cNvSpPr>
          <p:nvPr>
            <p:ph type="body" sz="quarter" idx="15"/>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9" name="Media Placeholder 9">
            <a:extLst>
              <a:ext uri="{FF2B5EF4-FFF2-40B4-BE49-F238E27FC236}">
                <a16:creationId xmlns:a16="http://schemas.microsoft.com/office/drawing/2014/main" id="{7C2FE202-B601-6147-0FB5-4AB7192AC6B6}"/>
              </a:ext>
            </a:extLst>
          </p:cNvPr>
          <p:cNvSpPr>
            <a:spLocks noGrp="1"/>
          </p:cNvSpPr>
          <p:nvPr>
            <p:ph type="media" sz="quarter" idx="16"/>
          </p:nvPr>
        </p:nvSpPr>
        <p:spPr>
          <a:xfrm>
            <a:off x="4913252" y="1825625"/>
            <a:ext cx="2868020" cy="2014538"/>
          </a:xfrm>
        </p:spPr>
        <p:txBody>
          <a:bodyPr/>
          <a:lstStyle/>
          <a:p>
            <a:endParaRPr lang="en-GB" dirty="0"/>
          </a:p>
        </p:txBody>
      </p:sp>
      <p:sp>
        <p:nvSpPr>
          <p:cNvPr id="11" name="Media Placeholder 9">
            <a:extLst>
              <a:ext uri="{FF2B5EF4-FFF2-40B4-BE49-F238E27FC236}">
                <a16:creationId xmlns:a16="http://schemas.microsoft.com/office/drawing/2014/main" id="{F0776623-6A70-FD98-13E7-8CFD1D7A8CD8}"/>
              </a:ext>
            </a:extLst>
          </p:cNvPr>
          <p:cNvSpPr>
            <a:spLocks noGrp="1"/>
          </p:cNvSpPr>
          <p:nvPr>
            <p:ph type="media" sz="quarter" idx="17"/>
          </p:nvPr>
        </p:nvSpPr>
        <p:spPr>
          <a:xfrm>
            <a:off x="8485779" y="1825625"/>
            <a:ext cx="2868020" cy="2014538"/>
          </a:xfrm>
        </p:spPr>
        <p:txBody>
          <a:bodyPr/>
          <a:lstStyle/>
          <a:p>
            <a:endParaRPr lang="en-GB"/>
          </a:p>
        </p:txBody>
      </p:sp>
      <p:sp>
        <p:nvSpPr>
          <p:cNvPr id="15" name="Media Placeholder 9">
            <a:extLst>
              <a:ext uri="{FF2B5EF4-FFF2-40B4-BE49-F238E27FC236}">
                <a16:creationId xmlns:a16="http://schemas.microsoft.com/office/drawing/2014/main" id="{80610CF5-9B18-B334-BD20-03A5707860BB}"/>
              </a:ext>
            </a:extLst>
          </p:cNvPr>
          <p:cNvSpPr>
            <a:spLocks noGrp="1"/>
          </p:cNvSpPr>
          <p:nvPr>
            <p:ph type="media" sz="quarter" idx="18"/>
          </p:nvPr>
        </p:nvSpPr>
        <p:spPr>
          <a:xfrm>
            <a:off x="3128522" y="4046026"/>
            <a:ext cx="2869506" cy="2014538"/>
          </a:xfrm>
        </p:spPr>
        <p:txBody>
          <a:bodyPr/>
          <a:lstStyle/>
          <a:p>
            <a:endParaRPr lang="en-GB" dirty="0"/>
          </a:p>
        </p:txBody>
      </p:sp>
      <p:sp>
        <p:nvSpPr>
          <p:cNvPr id="16" name="Media Placeholder 9">
            <a:extLst>
              <a:ext uri="{FF2B5EF4-FFF2-40B4-BE49-F238E27FC236}">
                <a16:creationId xmlns:a16="http://schemas.microsoft.com/office/drawing/2014/main" id="{97A3AAEF-B4B9-1F0C-2696-3B9A63ECF378}"/>
              </a:ext>
            </a:extLst>
          </p:cNvPr>
          <p:cNvSpPr>
            <a:spLocks noGrp="1"/>
          </p:cNvSpPr>
          <p:nvPr>
            <p:ph type="media" sz="quarter" idx="19"/>
          </p:nvPr>
        </p:nvSpPr>
        <p:spPr>
          <a:xfrm>
            <a:off x="6701049" y="4046026"/>
            <a:ext cx="2869506" cy="2014538"/>
          </a:xfrm>
        </p:spPr>
        <p:txBody>
          <a:bodyPr/>
          <a:lstStyle/>
          <a:p>
            <a:endParaRPr lang="en-GB"/>
          </a:p>
        </p:txBody>
      </p:sp>
      <p:sp>
        <p:nvSpPr>
          <p:cNvPr id="17" name="Oval 16">
            <a:extLst>
              <a:ext uri="{FF2B5EF4-FFF2-40B4-BE49-F238E27FC236}">
                <a16:creationId xmlns:a16="http://schemas.microsoft.com/office/drawing/2014/main" id="{3B25DEF2-95E9-AF12-BA85-B95BD95DF635}"/>
              </a:ext>
            </a:extLst>
          </p:cNvPr>
          <p:cNvSpPr/>
          <p:nvPr userDrawn="1"/>
        </p:nvSpPr>
        <p:spPr>
          <a:xfrm>
            <a:off x="838200" y="1825625"/>
            <a:ext cx="507077" cy="507077"/>
          </a:xfrm>
          <a:prstGeom prst="ellipse">
            <a:avLst/>
          </a:prstGeom>
          <a:solidFill>
            <a:srgbClr val="43267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1</a:t>
            </a:r>
          </a:p>
        </p:txBody>
      </p:sp>
      <p:sp>
        <p:nvSpPr>
          <p:cNvPr id="18" name="Oval 17">
            <a:extLst>
              <a:ext uri="{FF2B5EF4-FFF2-40B4-BE49-F238E27FC236}">
                <a16:creationId xmlns:a16="http://schemas.microsoft.com/office/drawing/2014/main" id="{E458A704-8E63-8F81-D087-D63DDA59B5B6}"/>
              </a:ext>
            </a:extLst>
          </p:cNvPr>
          <p:cNvSpPr/>
          <p:nvPr userDrawn="1"/>
        </p:nvSpPr>
        <p:spPr>
          <a:xfrm>
            <a:off x="4406175" y="1825625"/>
            <a:ext cx="507077" cy="507077"/>
          </a:xfrm>
          <a:prstGeom prst="ellipse">
            <a:avLst/>
          </a:prstGeom>
          <a:solidFill>
            <a:srgbClr val="43267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2</a:t>
            </a:r>
          </a:p>
        </p:txBody>
      </p:sp>
      <p:sp>
        <p:nvSpPr>
          <p:cNvPr id="19" name="Oval 18">
            <a:extLst>
              <a:ext uri="{FF2B5EF4-FFF2-40B4-BE49-F238E27FC236}">
                <a16:creationId xmlns:a16="http://schemas.microsoft.com/office/drawing/2014/main" id="{F33E243A-5AF3-2E4C-DF7E-DFCFF2A8F8EF}"/>
              </a:ext>
            </a:extLst>
          </p:cNvPr>
          <p:cNvSpPr/>
          <p:nvPr userDrawn="1"/>
        </p:nvSpPr>
        <p:spPr>
          <a:xfrm>
            <a:off x="7983254" y="1825625"/>
            <a:ext cx="507077" cy="507077"/>
          </a:xfrm>
          <a:prstGeom prst="ellipse">
            <a:avLst/>
          </a:prstGeom>
          <a:solidFill>
            <a:srgbClr val="43267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3</a:t>
            </a:r>
          </a:p>
        </p:txBody>
      </p:sp>
      <p:sp>
        <p:nvSpPr>
          <p:cNvPr id="20" name="Oval 19">
            <a:extLst>
              <a:ext uri="{FF2B5EF4-FFF2-40B4-BE49-F238E27FC236}">
                <a16:creationId xmlns:a16="http://schemas.microsoft.com/office/drawing/2014/main" id="{B7C2A6B0-34D4-2DD9-9C4C-3A414954B402}"/>
              </a:ext>
            </a:extLst>
          </p:cNvPr>
          <p:cNvSpPr/>
          <p:nvPr userDrawn="1"/>
        </p:nvSpPr>
        <p:spPr>
          <a:xfrm>
            <a:off x="2621445" y="4046026"/>
            <a:ext cx="507077" cy="507077"/>
          </a:xfrm>
          <a:prstGeom prst="ellipse">
            <a:avLst/>
          </a:prstGeom>
          <a:solidFill>
            <a:srgbClr val="43267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4</a:t>
            </a:r>
          </a:p>
        </p:txBody>
      </p:sp>
      <p:sp>
        <p:nvSpPr>
          <p:cNvPr id="21" name="Oval 20">
            <a:extLst>
              <a:ext uri="{FF2B5EF4-FFF2-40B4-BE49-F238E27FC236}">
                <a16:creationId xmlns:a16="http://schemas.microsoft.com/office/drawing/2014/main" id="{E5FF401B-B15A-7261-E346-3FFC29F079E8}"/>
              </a:ext>
            </a:extLst>
          </p:cNvPr>
          <p:cNvSpPr/>
          <p:nvPr userDrawn="1"/>
        </p:nvSpPr>
        <p:spPr>
          <a:xfrm>
            <a:off x="6193974" y="4046026"/>
            <a:ext cx="507077" cy="507077"/>
          </a:xfrm>
          <a:prstGeom prst="ellipse">
            <a:avLst/>
          </a:prstGeom>
          <a:solidFill>
            <a:srgbClr val="43267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1" dirty="0">
                <a:latin typeface="Arial" panose="020B0604020202020204" pitchFamily="34" charset="0"/>
                <a:cs typeface="Arial" panose="020B0604020202020204" pitchFamily="34" charset="0"/>
              </a:rPr>
              <a:t>5</a:t>
            </a:r>
          </a:p>
        </p:txBody>
      </p:sp>
      <p:sp>
        <p:nvSpPr>
          <p:cNvPr id="3" name="Footer Placeholder 4">
            <a:extLst>
              <a:ext uri="{FF2B5EF4-FFF2-40B4-BE49-F238E27FC236}">
                <a16:creationId xmlns:a16="http://schemas.microsoft.com/office/drawing/2014/main" id="{0D54498B-C549-9310-13CE-BD16B518878F}"/>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1.1, September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1225646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Activity_video+caption">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484CE04A-DDCC-591C-6176-D8C409627AF1}"/>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2" name="Title 1">
            <a:extLst>
              <a:ext uri="{FF2B5EF4-FFF2-40B4-BE49-F238E27FC236}">
                <a16:creationId xmlns:a16="http://schemas.microsoft.com/office/drawing/2014/main" id="{7AE28D89-88F2-7B76-6175-229131C1038B}"/>
              </a:ext>
            </a:extLst>
          </p:cNvPr>
          <p:cNvSpPr>
            <a:spLocks noGrp="1"/>
          </p:cNvSpPr>
          <p:nvPr>
            <p:ph type="title"/>
          </p:nvPr>
        </p:nvSpPr>
        <p:spPr/>
        <p:txBody>
          <a:bodyPr/>
          <a:lstStyle/>
          <a:p>
            <a:r>
              <a:rPr lang="en-US"/>
              <a:t>Click to edit Master title style</a:t>
            </a:r>
            <a:endParaRPr lang="en-GB"/>
          </a:p>
        </p:txBody>
      </p:sp>
      <p:sp>
        <p:nvSpPr>
          <p:cNvPr id="10" name="Media Placeholder 9">
            <a:extLst>
              <a:ext uri="{FF2B5EF4-FFF2-40B4-BE49-F238E27FC236}">
                <a16:creationId xmlns:a16="http://schemas.microsoft.com/office/drawing/2014/main" id="{0095BD2F-F391-2580-EF45-78A8400DE8A8}"/>
              </a:ext>
            </a:extLst>
          </p:cNvPr>
          <p:cNvSpPr>
            <a:spLocks noGrp="1"/>
          </p:cNvSpPr>
          <p:nvPr>
            <p:ph type="media" sz="quarter" idx="12"/>
          </p:nvPr>
        </p:nvSpPr>
        <p:spPr>
          <a:xfrm>
            <a:off x="838200" y="1825625"/>
            <a:ext cx="10515600" cy="3714142"/>
          </a:xfrm>
        </p:spPr>
        <p:txBody>
          <a:bodyPr/>
          <a:lstStyle/>
          <a:p>
            <a:endParaRPr lang="en-GB"/>
          </a:p>
        </p:txBody>
      </p:sp>
      <p:sp>
        <p:nvSpPr>
          <p:cNvPr id="7" name="Text Placeholder 12">
            <a:extLst>
              <a:ext uri="{FF2B5EF4-FFF2-40B4-BE49-F238E27FC236}">
                <a16:creationId xmlns:a16="http://schemas.microsoft.com/office/drawing/2014/main" id="{2528ACA5-1D17-0F9C-8E33-B422C18BAE2D}"/>
              </a:ext>
            </a:extLst>
          </p:cNvPr>
          <p:cNvSpPr>
            <a:spLocks noGrp="1"/>
          </p:cNvSpPr>
          <p:nvPr>
            <p:ph type="body" sz="quarter" idx="15"/>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3" name="Content Placeholder 2">
            <a:extLst>
              <a:ext uri="{FF2B5EF4-FFF2-40B4-BE49-F238E27FC236}">
                <a16:creationId xmlns:a16="http://schemas.microsoft.com/office/drawing/2014/main" id="{49AF71F1-E160-0253-6C35-1902EF17E141}"/>
              </a:ext>
            </a:extLst>
          </p:cNvPr>
          <p:cNvSpPr>
            <a:spLocks noGrp="1"/>
          </p:cNvSpPr>
          <p:nvPr>
            <p:ph idx="1"/>
          </p:nvPr>
        </p:nvSpPr>
        <p:spPr>
          <a:xfrm>
            <a:off x="838199" y="5744095"/>
            <a:ext cx="10515599" cy="432867"/>
          </a:xfrm>
        </p:spPr>
        <p:txBody>
          <a:bodyPr>
            <a:normAutofit/>
          </a:bodyPr>
          <a:lstStyle>
            <a:lvl1pPr marL="0" indent="0">
              <a:buNone/>
              <a:defRPr sz="1800"/>
            </a:lvl1pPr>
          </a:lstStyle>
          <a:p>
            <a:pPr lvl="0"/>
            <a:r>
              <a:rPr lang="en-US" dirty="0"/>
              <a:t>Click to edit Master text styles</a:t>
            </a:r>
          </a:p>
        </p:txBody>
      </p:sp>
      <p:sp>
        <p:nvSpPr>
          <p:cNvPr id="4" name="Footer Placeholder 4">
            <a:extLst>
              <a:ext uri="{FF2B5EF4-FFF2-40B4-BE49-F238E27FC236}">
                <a16:creationId xmlns:a16="http://schemas.microsoft.com/office/drawing/2014/main" id="{9417A4B4-F6DF-C7D3-B5A6-08847F26FE77}"/>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1.1, September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164837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ctivity_questions">
    <p:spTree>
      <p:nvGrpSpPr>
        <p:cNvPr id="1" name=""/>
        <p:cNvGrpSpPr/>
        <p:nvPr/>
      </p:nvGrpSpPr>
      <p:grpSpPr>
        <a:xfrm>
          <a:off x="0" y="0"/>
          <a:ext cx="0" cy="0"/>
          <a:chOff x="0" y="0"/>
          <a:chExt cx="0" cy="0"/>
        </a:xfrm>
      </p:grpSpPr>
      <p:pic>
        <p:nvPicPr>
          <p:cNvPr id="8" name="Picture 7" descr="A purple and black file folder&#10;&#10;Description automatically generated">
            <a:extLst>
              <a:ext uri="{FF2B5EF4-FFF2-40B4-BE49-F238E27FC236}">
                <a16:creationId xmlns:a16="http://schemas.microsoft.com/office/drawing/2014/main" id="{1A04C1A7-760C-7839-B507-D31074C407A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7556311" y="1610866"/>
            <a:ext cx="4635689" cy="5247133"/>
          </a:xfrm>
          <a:prstGeom prst="rect">
            <a:avLst/>
          </a:prstGeom>
        </p:spPr>
      </p:pic>
      <p:sp>
        <p:nvSpPr>
          <p:cNvPr id="2" name="Title 1">
            <a:extLst>
              <a:ext uri="{FF2B5EF4-FFF2-40B4-BE49-F238E27FC236}">
                <a16:creationId xmlns:a16="http://schemas.microsoft.com/office/drawing/2014/main" id="{6F9BF35E-4FF2-56EA-FEEA-82EBBA1503FF}"/>
              </a:ext>
            </a:extLst>
          </p:cNvPr>
          <p:cNvSpPr>
            <a:spLocks noGrp="1"/>
          </p:cNvSpPr>
          <p:nvPr>
            <p:ph type="title"/>
          </p:nvPr>
        </p:nvSpPr>
        <p:spPr/>
        <p:txBody>
          <a:body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EF412059-CE26-DF3F-AEE5-9C0A0884B475}"/>
              </a:ext>
            </a:extLst>
          </p:cNvPr>
          <p:cNvSpPr>
            <a:spLocks noGrp="1"/>
          </p:cNvSpPr>
          <p:nvPr>
            <p:ph sz="half" idx="1"/>
          </p:nvPr>
        </p:nvSpPr>
        <p:spPr>
          <a:xfrm>
            <a:off x="838199" y="1825625"/>
            <a:ext cx="6400801"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5">
            <a:extLst>
              <a:ext uri="{FF2B5EF4-FFF2-40B4-BE49-F238E27FC236}">
                <a16:creationId xmlns:a16="http://schemas.microsoft.com/office/drawing/2014/main" id="{56F986DF-3D2A-678C-B7BA-42B8340E3DC4}"/>
              </a:ext>
            </a:extLst>
          </p:cNvPr>
          <p:cNvSpPr>
            <a:spLocks noGrp="1"/>
          </p:cNvSpPr>
          <p:nvPr>
            <p:ph type="body" sz="quarter" idx="14"/>
          </p:nvPr>
        </p:nvSpPr>
        <p:spPr>
          <a:xfrm>
            <a:off x="9973929" y="162686"/>
            <a:ext cx="2078545" cy="365125"/>
          </a:xfrm>
          <a:prstGeom prst="flowChartAlternateProcess">
            <a:avLst/>
          </a:prstGeom>
          <a:solidFill>
            <a:srgbClr val="F1995D"/>
          </a:solidFill>
        </p:spPr>
        <p:txBody>
          <a:bodyPr>
            <a:noAutofit/>
          </a:bodyPr>
          <a:lstStyle>
            <a:lvl1pPr marL="0" indent="0">
              <a:buNone/>
              <a:defRPr sz="1400" b="1">
                <a:solidFill>
                  <a:srgbClr val="FFFFFF"/>
                </a:solidFill>
                <a:latin typeface="Arial Narrow" panose="020B0606020202030204" pitchFamily="34" charset="0"/>
              </a:defRPr>
            </a:lvl1pPr>
            <a:lvl2pPr marL="457200" indent="0">
              <a:buNone/>
              <a:defRPr sz="1400" b="1">
                <a:solidFill>
                  <a:srgbClr val="FFFFFF"/>
                </a:solidFill>
                <a:latin typeface="Arial Narrow" panose="020B0606020202030204" pitchFamily="34" charset="0"/>
              </a:defRPr>
            </a:lvl2pPr>
            <a:lvl3pPr marL="914400" indent="0">
              <a:buNone/>
              <a:defRPr sz="1400" b="1">
                <a:solidFill>
                  <a:srgbClr val="FFFFFF"/>
                </a:solidFill>
                <a:latin typeface="Arial Narrow" panose="020B0606020202030204" pitchFamily="34" charset="0"/>
              </a:defRPr>
            </a:lvl3pPr>
            <a:lvl4pPr marL="1371600" indent="0">
              <a:buNone/>
              <a:defRPr sz="1400" b="1">
                <a:solidFill>
                  <a:srgbClr val="FFFFFF"/>
                </a:solidFill>
                <a:latin typeface="Arial Narrow" panose="020B0606020202030204" pitchFamily="34" charset="0"/>
              </a:defRPr>
            </a:lvl4pPr>
            <a:lvl5pPr marL="1828800" indent="0">
              <a:buNone/>
              <a:defRPr sz="1400" b="1">
                <a:solidFill>
                  <a:srgbClr val="FFFFFF"/>
                </a:solidFill>
                <a:latin typeface="Arial Narrow" panose="020B0606020202030204" pitchFamily="34" charset="0"/>
              </a:defRPr>
            </a:lvl5pPr>
          </a:lstStyle>
          <a:p>
            <a:pPr lvl="0"/>
            <a:r>
              <a:rPr lang="en-US" dirty="0"/>
              <a:t>Click to edit Master text styles</a:t>
            </a:r>
          </a:p>
        </p:txBody>
      </p:sp>
      <p:sp>
        <p:nvSpPr>
          <p:cNvPr id="5" name="Text Placeholder 12">
            <a:extLst>
              <a:ext uri="{FF2B5EF4-FFF2-40B4-BE49-F238E27FC236}">
                <a16:creationId xmlns:a16="http://schemas.microsoft.com/office/drawing/2014/main" id="{1F936F32-0F00-143C-23D0-72E9A6BD48BA}"/>
              </a:ext>
            </a:extLst>
          </p:cNvPr>
          <p:cNvSpPr>
            <a:spLocks noGrp="1"/>
          </p:cNvSpPr>
          <p:nvPr>
            <p:ph type="body" sz="quarter" idx="11"/>
          </p:nvPr>
        </p:nvSpPr>
        <p:spPr>
          <a:xfrm>
            <a:off x="838200" y="6356349"/>
            <a:ext cx="4210050" cy="365125"/>
          </a:xfrm>
        </p:spPr>
        <p:txBody>
          <a:bodyPr anchor="ctr" anchorCtr="0">
            <a:noAutofit/>
          </a:bodyPr>
          <a:lstStyle>
            <a:lvl1pPr marL="0" indent="0">
              <a:buNone/>
              <a:defRPr sz="1200">
                <a:solidFill>
                  <a:srgbClr val="898989"/>
                </a:solidFill>
              </a:defRPr>
            </a:lvl1pPr>
            <a:lvl2pPr marL="457200" indent="0">
              <a:buNone/>
              <a:defRPr sz="1200">
                <a:solidFill>
                  <a:srgbClr val="898989"/>
                </a:solidFill>
              </a:defRPr>
            </a:lvl2pPr>
            <a:lvl3pPr marL="914400" indent="0">
              <a:buNone/>
              <a:defRPr sz="1200">
                <a:solidFill>
                  <a:srgbClr val="898989"/>
                </a:solidFill>
              </a:defRPr>
            </a:lvl3pPr>
            <a:lvl4pPr marL="1371600" indent="0">
              <a:buNone/>
              <a:defRPr sz="1200">
                <a:solidFill>
                  <a:srgbClr val="898989"/>
                </a:solidFill>
              </a:defRPr>
            </a:lvl4pPr>
            <a:lvl5pPr marL="1828800" indent="0">
              <a:buNone/>
              <a:defRPr sz="1200">
                <a:solidFill>
                  <a:srgbClr val="898989"/>
                </a:solidFill>
              </a:defRPr>
            </a:lvl5pPr>
          </a:lstStyle>
          <a:p>
            <a:pPr lvl="0"/>
            <a:r>
              <a:rPr lang="en-US" dirty="0"/>
              <a:t>Click to edit Master text styles</a:t>
            </a:r>
          </a:p>
        </p:txBody>
      </p:sp>
      <p:sp>
        <p:nvSpPr>
          <p:cNvPr id="6" name="Footer Placeholder 4">
            <a:extLst>
              <a:ext uri="{FF2B5EF4-FFF2-40B4-BE49-F238E27FC236}">
                <a16:creationId xmlns:a16="http://schemas.microsoft.com/office/drawing/2014/main" id="{99112244-DEF1-8543-0950-A8C91765982D}"/>
              </a:ext>
            </a:extLst>
          </p:cNvPr>
          <p:cNvSpPr txBox="1">
            <a:spLocks/>
          </p:cNvSpPr>
          <p:nvPr userDrawn="1"/>
        </p:nvSpPr>
        <p:spPr>
          <a:xfrm>
            <a:off x="72390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Gatsby Technical Education Projects 2026</a:t>
            </a:r>
          </a:p>
          <a:p>
            <a:pPr algn="r"/>
            <a:r>
              <a:rPr lang="en-US" dirty="0">
                <a:latin typeface="Arial" panose="020B0604020202020204" pitchFamily="34" charset="0"/>
                <a:cs typeface="Arial" panose="020B0604020202020204" pitchFamily="34" charset="0"/>
              </a:rPr>
              <a:t>Version 1.1, September 2026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47574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D72BFA8-2D39-244F-4F2A-031D91E2EEA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FDD84677-D669-F58E-69CC-70B9AE12C16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975293567"/>
      </p:ext>
    </p:extLst>
  </p:cSld>
  <p:clrMap bg1="lt1" tx1="dk1" bg2="lt2" tx2="dk2" accent1="accent1" accent2="accent2" accent3="accent3" accent4="accent4" accent5="accent5" accent6="accent6" hlink="hlink" folHlink="folHlink"/>
  <p:sldLayoutIdLst>
    <p:sldLayoutId id="2147483666" r:id="rId1"/>
    <p:sldLayoutId id="2147483660" r:id="rId2"/>
    <p:sldLayoutId id="2147483650" r:id="rId3"/>
    <p:sldLayoutId id="2147483661" r:id="rId4"/>
    <p:sldLayoutId id="2147483670" r:id="rId5"/>
    <p:sldLayoutId id="2147483665" r:id="rId6"/>
    <p:sldLayoutId id="2147483662" r:id="rId7"/>
    <p:sldLayoutId id="2147483671" r:id="rId8"/>
    <p:sldLayoutId id="2147483652" r:id="rId9"/>
    <p:sldLayoutId id="2147483664" r:id="rId10"/>
    <p:sldLayoutId id="2147483657" r:id="rId11"/>
    <p:sldLayoutId id="2147483667" r:id="rId12"/>
    <p:sldLayoutId id="2147483668" r:id="rId13"/>
    <p:sldLayoutId id="2147483669" r:id="rId14"/>
  </p:sldLayoutIdLst>
  <p:txStyles>
    <p:titleStyle>
      <a:lvl1pPr algn="l" defTabSz="914400" rtl="0" eaLnBrk="1" latinLnBrk="0" hangingPunct="1">
        <a:lnSpc>
          <a:spcPct val="90000"/>
        </a:lnSpc>
        <a:spcBef>
          <a:spcPct val="0"/>
        </a:spcBef>
        <a:buNone/>
        <a:defRPr sz="4000" kern="1200">
          <a:solidFill>
            <a:schemeClr val="tx1">
              <a:lumMod val="85000"/>
              <a:lumOff val="15000"/>
            </a:schemeClr>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DCE04C9-F46F-4224-A880-738B1633B564}"/>
              </a:ext>
            </a:extLst>
          </p:cNvPr>
          <p:cNvSpPr>
            <a:spLocks noGrp="1"/>
          </p:cNvSpPr>
          <p:nvPr>
            <p:ph type="ctrTitle"/>
          </p:nvPr>
        </p:nvSpPr>
        <p:spPr>
          <a:xfrm>
            <a:off x="1524000" y="3754070"/>
            <a:ext cx="9144000" cy="875845"/>
          </a:xfrm>
        </p:spPr>
        <p:txBody>
          <a:bodyPr>
            <a:normAutofit fontScale="90000"/>
          </a:bodyPr>
          <a:lstStyle/>
          <a:p>
            <a:r>
              <a:rPr lang="en-US" dirty="0"/>
              <a:t>Building Services Engineering</a:t>
            </a:r>
            <a:endParaRPr lang="en-GB" dirty="0"/>
          </a:p>
        </p:txBody>
      </p:sp>
      <p:sp>
        <p:nvSpPr>
          <p:cNvPr id="7" name="Subtitle 6">
            <a:extLst>
              <a:ext uri="{FF2B5EF4-FFF2-40B4-BE49-F238E27FC236}">
                <a16:creationId xmlns:a16="http://schemas.microsoft.com/office/drawing/2014/main" id="{1F5EADF3-A590-4AFE-1185-A6960C9D1B6A}"/>
              </a:ext>
            </a:extLst>
          </p:cNvPr>
          <p:cNvSpPr>
            <a:spLocks noGrp="1"/>
          </p:cNvSpPr>
          <p:nvPr>
            <p:ph type="subTitle" idx="1"/>
          </p:nvPr>
        </p:nvSpPr>
        <p:spPr>
          <a:xfrm>
            <a:off x="1524000" y="4903189"/>
            <a:ext cx="9144000" cy="583211"/>
          </a:xfrm>
        </p:spPr>
        <p:txBody>
          <a:bodyPr>
            <a:normAutofit/>
          </a:bodyPr>
          <a:lstStyle/>
          <a:p>
            <a:r>
              <a:rPr lang="en-US" dirty="0"/>
              <a:t>Topic: Practical mathematics</a:t>
            </a:r>
          </a:p>
        </p:txBody>
      </p:sp>
      <p:sp>
        <p:nvSpPr>
          <p:cNvPr id="4" name="Text Placeholder 3">
            <a:extLst>
              <a:ext uri="{FF2B5EF4-FFF2-40B4-BE49-F238E27FC236}">
                <a16:creationId xmlns:a16="http://schemas.microsoft.com/office/drawing/2014/main" id="{47867F5A-5A0F-C526-6E2A-AC6C470A9D34}"/>
              </a:ext>
            </a:extLst>
          </p:cNvPr>
          <p:cNvSpPr>
            <a:spLocks noGrp="1"/>
          </p:cNvSpPr>
          <p:nvPr>
            <p:ph type="body" sz="quarter" idx="10"/>
          </p:nvPr>
        </p:nvSpPr>
        <p:spPr>
          <a:xfrm>
            <a:off x="6096000" y="2894811"/>
            <a:ext cx="5623668" cy="534189"/>
          </a:xfrm>
        </p:spPr>
        <p:txBody>
          <a:bodyPr/>
          <a:lstStyle/>
          <a:p>
            <a:r>
              <a:rPr lang="en-GB" dirty="0"/>
              <a:t>Route: </a:t>
            </a:r>
            <a:r>
              <a:rPr lang="en-US" dirty="0"/>
              <a:t>Construction</a:t>
            </a:r>
            <a:endParaRPr lang="en-GB" dirty="0"/>
          </a:p>
        </p:txBody>
      </p:sp>
      <p:sp>
        <p:nvSpPr>
          <p:cNvPr id="5" name="Text Placeholder 4">
            <a:extLst>
              <a:ext uri="{FF2B5EF4-FFF2-40B4-BE49-F238E27FC236}">
                <a16:creationId xmlns:a16="http://schemas.microsoft.com/office/drawing/2014/main" id="{47751806-CAEB-6B9E-B21F-4278168228FD}"/>
              </a:ext>
            </a:extLst>
          </p:cNvPr>
          <p:cNvSpPr>
            <a:spLocks noGrp="1"/>
          </p:cNvSpPr>
          <p:nvPr>
            <p:ph type="body" sz="quarter" idx="11"/>
          </p:nvPr>
        </p:nvSpPr>
        <p:spPr>
          <a:xfrm>
            <a:off x="1524000" y="5625862"/>
            <a:ext cx="9842500" cy="583211"/>
          </a:xfrm>
        </p:spPr>
        <p:txBody>
          <a:bodyPr/>
          <a:lstStyle/>
          <a:p>
            <a:r>
              <a:rPr lang="en-GB" dirty="0"/>
              <a:t>Resource 2: Key mathematical mechanics principles</a:t>
            </a:r>
          </a:p>
        </p:txBody>
      </p:sp>
    </p:spTree>
    <p:extLst>
      <p:ext uri="{BB962C8B-B14F-4D97-AF65-F5344CB8AC3E}">
        <p14:creationId xmlns:p14="http://schemas.microsoft.com/office/powerpoint/2010/main" val="19240754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05D466-DDAA-FBFD-53BA-898B3D105E1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F133F8D-0868-3BAD-47D5-50753A6483EC}"/>
              </a:ext>
            </a:extLst>
          </p:cNvPr>
          <p:cNvSpPr>
            <a:spLocks noGrp="1"/>
          </p:cNvSpPr>
          <p:nvPr>
            <p:ph type="title"/>
          </p:nvPr>
        </p:nvSpPr>
        <p:spPr>
          <a:xfrm>
            <a:off x="838200" y="365125"/>
            <a:ext cx="10515600" cy="1325563"/>
          </a:xfrm>
        </p:spPr>
        <p:txBody>
          <a:bodyPr>
            <a:normAutofit/>
          </a:bodyPr>
          <a:lstStyle/>
          <a:p>
            <a:r>
              <a:rPr lang="en-GB" dirty="0"/>
              <a:t>Question 4: </a:t>
            </a:r>
            <a:r>
              <a:rPr lang="en-GB" dirty="0">
                <a:solidFill>
                  <a:schemeClr val="accent1"/>
                </a:solidFill>
              </a:rPr>
              <a:t>Answer</a:t>
            </a:r>
          </a:p>
        </p:txBody>
      </p:sp>
      <mc:AlternateContent xmlns:mc="http://schemas.openxmlformats.org/markup-compatibility/2006" xmlns:a14="http://schemas.microsoft.com/office/drawing/2010/main">
        <mc:Choice Requires="a14">
          <p:sp>
            <p:nvSpPr>
              <p:cNvPr id="13" name="Content Placeholder 4">
                <a:extLst>
                  <a:ext uri="{FF2B5EF4-FFF2-40B4-BE49-F238E27FC236}">
                    <a16:creationId xmlns:a16="http://schemas.microsoft.com/office/drawing/2014/main" id="{77B7B20D-009E-4CB6-4701-0E85F7B3974A}"/>
                  </a:ext>
                </a:extLst>
              </p:cNvPr>
              <p:cNvSpPr txBox="1">
                <a:spLocks/>
              </p:cNvSpPr>
              <p:nvPr/>
            </p:nvSpPr>
            <p:spPr>
              <a:xfrm>
                <a:off x="6814748" y="2472301"/>
                <a:ext cx="5202288" cy="2562688"/>
              </a:xfrm>
              <a:prstGeom prst="rect">
                <a:avLst/>
              </a:prstGeom>
              <a:noFill/>
            </p:spPr>
            <p:txBody>
              <a:bodyPr vert="horz" lIns="180000" tIns="180000" rIns="180000" bIns="180000" rtlCol="0" anchor="t">
                <a:normAutofit/>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chemeClr val="bg1"/>
                  </a:buClr>
                </a:pPr>
                <a14:m>
                  <m:oMath xmlns:m="http://schemas.openxmlformats.org/officeDocument/2006/math">
                    <m:r>
                      <a:rPr lang="en-US" i="1" smtClean="0">
                        <a:latin typeface="Cambria Math" panose="02040503050406030204" pitchFamily="18" charset="0"/>
                        <a:ea typeface="Cambria Math" panose="02040503050406030204" pitchFamily="18" charset="0"/>
                      </a:rPr>
                      <m:t>𝑀</m:t>
                    </m:r>
                    <m:r>
                      <a:rPr lang="en-US" i="1" smtClean="0">
                        <a:latin typeface="Cambria Math" panose="02040503050406030204" pitchFamily="18" charset="0"/>
                        <a:ea typeface="Cambria Math" panose="02040503050406030204" pitchFamily="18" charset="0"/>
                      </a:rPr>
                      <m:t> = </m:t>
                    </m:r>
                    <m:r>
                      <a:rPr lang="en-US" i="1" smtClean="0">
                        <a:latin typeface="Cambria Math" panose="02040503050406030204" pitchFamily="18" charset="0"/>
                        <a:ea typeface="Cambria Math" panose="02040503050406030204" pitchFamily="18" charset="0"/>
                      </a:rPr>
                      <m:t>𝐹𝑑</m:t>
                    </m:r>
                  </m:oMath>
                </a14:m>
                <a:endParaRPr lang="en-US" dirty="0">
                  <a:latin typeface="Cambria Math" panose="02040503050406030204" pitchFamily="18" charset="0"/>
                  <a:ea typeface="Cambria Math" panose="02040503050406030204" pitchFamily="18" charset="0"/>
                </a:endParaRPr>
              </a:p>
              <a:p>
                <a:pPr>
                  <a:buClr>
                    <a:schemeClr val="bg1"/>
                  </a:buClr>
                </a:pPr>
                <a14:m>
                  <m:oMath xmlns:m="http://schemas.openxmlformats.org/officeDocument/2006/math">
                    <m:r>
                      <a:rPr lang="en-US" i="1" smtClean="0">
                        <a:solidFill>
                          <a:schemeClr val="bg1"/>
                        </a:solidFill>
                        <a:latin typeface="Cambria Math" panose="02040503050406030204" pitchFamily="18" charset="0"/>
                        <a:ea typeface="Cambria Math" panose="02040503050406030204" pitchFamily="18" charset="0"/>
                      </a:rPr>
                      <m:t>𝑀</m:t>
                    </m:r>
                    <m:r>
                      <a:rPr lang="en-US" i="1">
                        <a:latin typeface="Cambria Math" panose="02040503050406030204" pitchFamily="18" charset="0"/>
                        <a:ea typeface="Cambria Math" panose="02040503050406030204" pitchFamily="18" charset="0"/>
                      </a:rPr>
                      <m:t> = 40 </m:t>
                    </m:r>
                    <m:r>
                      <m:rPr>
                        <m:sty m:val="p"/>
                      </m:rPr>
                      <a:rPr lang="en-US" i="0">
                        <a:latin typeface="Cambria Math" panose="02040503050406030204" pitchFamily="18" charset="0"/>
                        <a:ea typeface="Cambria Math" panose="02040503050406030204" pitchFamily="18" charset="0"/>
                      </a:rPr>
                      <m:t>N</m:t>
                    </m:r>
                    <m:r>
                      <a:rPr lang="en-US" i="1">
                        <a:latin typeface="Cambria Math" panose="02040503050406030204" pitchFamily="18" charset="0"/>
                        <a:ea typeface="Cambria Math" panose="02040503050406030204" pitchFamily="18" charset="0"/>
                      </a:rPr>
                      <m:t>×1.5 </m:t>
                    </m:r>
                    <m:r>
                      <m:rPr>
                        <m:nor/>
                      </m:rPr>
                      <a:rPr lang="en-US" i="0">
                        <a:latin typeface="Cambria Math" panose="02040503050406030204" pitchFamily="18" charset="0"/>
                        <a:ea typeface="Cambria Math" panose="02040503050406030204" pitchFamily="18" charset="0"/>
                      </a:rPr>
                      <m:t>m</m:t>
                    </m:r>
                  </m:oMath>
                </a14:m>
                <a:endParaRPr lang="en-US" dirty="0">
                  <a:latin typeface="Cambria Math" panose="02040503050406030204" pitchFamily="18" charset="0"/>
                  <a:ea typeface="Cambria Math" panose="02040503050406030204" pitchFamily="18" charset="0"/>
                </a:endParaRPr>
              </a:p>
              <a:p>
                <a:pPr>
                  <a:buClr>
                    <a:schemeClr val="bg1"/>
                  </a:buClr>
                </a:pPr>
                <a14:m>
                  <m:oMath xmlns:m="http://schemas.openxmlformats.org/officeDocument/2006/math">
                    <m:r>
                      <a:rPr lang="en-US" i="1" smtClean="0">
                        <a:solidFill>
                          <a:schemeClr val="bg1"/>
                        </a:solidFill>
                        <a:latin typeface="Cambria Math" panose="02040503050406030204" pitchFamily="18" charset="0"/>
                        <a:ea typeface="Cambria Math" panose="02040503050406030204" pitchFamily="18" charset="0"/>
                      </a:rPr>
                      <m:t>𝑀</m:t>
                    </m:r>
                    <m:r>
                      <a:rPr lang="en-US" b="1" i="1">
                        <a:latin typeface="Cambria Math" panose="02040503050406030204" pitchFamily="18" charset="0"/>
                        <a:ea typeface="Cambria Math" panose="02040503050406030204" pitchFamily="18" charset="0"/>
                      </a:rPr>
                      <m:t> = </m:t>
                    </m:r>
                    <m:r>
                      <a:rPr lang="en-US" b="1" i="1">
                        <a:latin typeface="Cambria Math" panose="02040503050406030204" pitchFamily="18" charset="0"/>
                        <a:ea typeface="Cambria Math" panose="02040503050406030204" pitchFamily="18" charset="0"/>
                      </a:rPr>
                      <m:t>𝟔𝟎</m:t>
                    </m:r>
                    <m:r>
                      <a:rPr lang="en-US" b="1" i="1">
                        <a:latin typeface="Cambria Math" panose="02040503050406030204" pitchFamily="18" charset="0"/>
                        <a:ea typeface="Cambria Math" panose="02040503050406030204" pitchFamily="18" charset="0"/>
                      </a:rPr>
                      <m:t> </m:t>
                    </m:r>
                    <m:r>
                      <m:rPr>
                        <m:nor/>
                      </m:rPr>
                      <a:rPr lang="en-US" b="0" i="0">
                        <a:latin typeface="Cambria Math" panose="02040503050406030204" pitchFamily="18" charset="0"/>
                        <a:ea typeface="Cambria Math" panose="02040503050406030204" pitchFamily="18" charset="0"/>
                      </a:rPr>
                      <m:t>Nm </m:t>
                    </m:r>
                  </m:oMath>
                </a14:m>
                <a:br>
                  <a:rPr lang="en-US" b="1" i="1" dirty="0">
                    <a:latin typeface="Cambria Math" panose="02040503050406030204" pitchFamily="18" charset="0"/>
                    <a:ea typeface="Cambria Math" panose="02040503050406030204" pitchFamily="18" charset="0"/>
                  </a:rPr>
                </a:br>
                <a14:m>
                  <m:oMath xmlns:m="http://schemas.openxmlformats.org/officeDocument/2006/math">
                    <m:r>
                      <m:rPr>
                        <m:nor/>
                      </m:rPr>
                      <a:rPr lang="en-US" b="0" i="0">
                        <a:latin typeface="Cambria Math" panose="02040503050406030204" pitchFamily="18" charset="0"/>
                        <a:ea typeface="Cambria Math" panose="02040503050406030204" pitchFamily="18" charset="0"/>
                      </a:rPr>
                      <m:t>acting in the clockwise</m:t>
                    </m:r>
                    <m:r>
                      <m:rPr>
                        <m:nor/>
                      </m:rPr>
                      <a:rPr lang="en-US" b="0" i="0" smtClean="0">
                        <a:latin typeface="Cambria Math" panose="02040503050406030204" pitchFamily="18" charset="0"/>
                        <a:ea typeface="Cambria Math" panose="02040503050406030204" pitchFamily="18" charset="0"/>
                      </a:rPr>
                      <m:t> direction</m:t>
                    </m:r>
                  </m:oMath>
                </a14:m>
                <a:endParaRPr lang="en-US" dirty="0"/>
              </a:p>
              <a:p>
                <a:pPr marL="0" indent="0" algn="ctr">
                  <a:buFont typeface="Arial" panose="020B0604020202020204" pitchFamily="34" charset="0"/>
                  <a:buNone/>
                </a:pPr>
                <a:endParaRPr lang="en-US" dirty="0"/>
              </a:p>
              <a:p>
                <a:pPr marL="0" indent="0" algn="ctr">
                  <a:buFont typeface="Arial" panose="020B0604020202020204" pitchFamily="34" charset="0"/>
                  <a:buNone/>
                </a:pPr>
                <a:endParaRPr lang="en-US" dirty="0"/>
              </a:p>
            </p:txBody>
          </p:sp>
        </mc:Choice>
        <mc:Fallback xmlns="">
          <p:sp>
            <p:nvSpPr>
              <p:cNvPr id="13" name="Content Placeholder 4">
                <a:extLst>
                  <a:ext uri="{FF2B5EF4-FFF2-40B4-BE49-F238E27FC236}">
                    <a16:creationId xmlns:a16="http://schemas.microsoft.com/office/drawing/2014/main" id="{77B7B20D-009E-4CB6-4701-0E85F7B3974A}"/>
                  </a:ext>
                </a:extLst>
              </p:cNvPr>
              <p:cNvSpPr txBox="1">
                <a:spLocks noRot="1" noChangeAspect="1" noMove="1" noResize="1" noEditPoints="1" noAdjustHandles="1" noChangeArrowheads="1" noChangeShapeType="1" noTextEdit="1"/>
              </p:cNvSpPr>
              <p:nvPr/>
            </p:nvSpPr>
            <p:spPr>
              <a:xfrm>
                <a:off x="6814748" y="2472301"/>
                <a:ext cx="5202288" cy="2562688"/>
              </a:xfrm>
              <a:prstGeom prst="rect">
                <a:avLst/>
              </a:prstGeom>
              <a:blipFill>
                <a:blip r:embed="rId3"/>
                <a:stretch>
                  <a:fillRect/>
                </a:stretch>
              </a:blipFill>
            </p:spPr>
            <p:txBody>
              <a:bodyPr/>
              <a:lstStyle/>
              <a:p>
                <a:r>
                  <a:rPr lang="en-GB">
                    <a:noFill/>
                  </a:rPr>
                  <a:t> </a:t>
                </a:r>
              </a:p>
            </p:txBody>
          </p:sp>
        </mc:Fallback>
      </mc:AlternateContent>
      <p:sp>
        <p:nvSpPr>
          <p:cNvPr id="2" name="Content Placeholder 4">
            <a:extLst>
              <a:ext uri="{FF2B5EF4-FFF2-40B4-BE49-F238E27FC236}">
                <a16:creationId xmlns:a16="http://schemas.microsoft.com/office/drawing/2014/main" id="{CA3AB623-DB2E-E3E1-1046-49DFDAEA4C4C}"/>
              </a:ext>
            </a:extLst>
          </p:cNvPr>
          <p:cNvSpPr txBox="1">
            <a:spLocks/>
          </p:cNvSpPr>
          <p:nvPr/>
        </p:nvSpPr>
        <p:spPr>
          <a:xfrm>
            <a:off x="660075" y="2833063"/>
            <a:ext cx="5854254" cy="3380167"/>
          </a:xfrm>
          <a:prstGeom prst="rect">
            <a:avLst/>
          </a:prstGeom>
          <a:solidFill>
            <a:srgbClr val="EBDDF4"/>
          </a:solidFill>
        </p:spPr>
        <p:txBody>
          <a:bodyPr vert="horz" lIns="180000" tIns="180000" rIns="180000" bIns="180000" rtlCol="0" anchor="t">
            <a:normAutofit/>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A scaffold board rests on two putlogs as shown in the diagram.</a:t>
            </a:r>
          </a:p>
          <a:p>
            <a:pPr marL="0" indent="0">
              <a:buNone/>
            </a:pPr>
            <a:r>
              <a:rPr lang="en-US" dirty="0"/>
              <a:t>A weight of 40 N is placed 1.5 m to the right pivot B.</a:t>
            </a:r>
          </a:p>
          <a:p>
            <a:pPr marL="0" indent="0">
              <a:buNone/>
            </a:pPr>
            <a:r>
              <a:rPr lang="en-US" b="1" dirty="0"/>
              <a:t>Calculate the value and direction of the moment, clearly stating the units.</a:t>
            </a:r>
          </a:p>
          <a:p>
            <a:pPr marL="0" indent="0">
              <a:buNone/>
            </a:pPr>
            <a:endParaRPr lang="en-US" dirty="0"/>
          </a:p>
          <a:p>
            <a:pPr marL="0" indent="0" algn="ctr">
              <a:buFont typeface="Arial" panose="020B0604020202020204" pitchFamily="34" charset="0"/>
              <a:buNone/>
            </a:pPr>
            <a:endParaRPr lang="en-US" dirty="0"/>
          </a:p>
          <a:p>
            <a:pPr marL="0" indent="0" algn="ctr">
              <a:buFont typeface="Arial" panose="020B0604020202020204" pitchFamily="34" charset="0"/>
              <a:buNone/>
            </a:pPr>
            <a:endParaRPr lang="en-US" dirty="0"/>
          </a:p>
          <a:p>
            <a:pPr marL="0" indent="0" algn="ctr">
              <a:buFont typeface="Arial" panose="020B0604020202020204" pitchFamily="34" charset="0"/>
              <a:buNone/>
            </a:pPr>
            <a:endParaRPr lang="en-US" dirty="0"/>
          </a:p>
        </p:txBody>
      </p:sp>
      <p:pic>
        <p:nvPicPr>
          <p:cNvPr id="5" name="image5.png" descr="A horizontal line on two triangles, one labelled A and one labelled B.">
            <a:extLst>
              <a:ext uri="{FF2B5EF4-FFF2-40B4-BE49-F238E27FC236}">
                <a16:creationId xmlns:a16="http://schemas.microsoft.com/office/drawing/2014/main" id="{20EDF2FB-F936-C88C-B1B5-C4358F14EDA2}"/>
              </a:ext>
            </a:extLst>
          </p:cNvPr>
          <p:cNvPicPr/>
          <p:nvPr/>
        </p:nvPicPr>
        <p:blipFill>
          <a:blip r:embed="rId4"/>
          <a:srcRect/>
          <a:stretch>
            <a:fillRect/>
          </a:stretch>
        </p:blipFill>
        <p:spPr>
          <a:xfrm>
            <a:off x="1138619" y="1305678"/>
            <a:ext cx="4897166" cy="1527385"/>
          </a:xfrm>
          <a:prstGeom prst="rect">
            <a:avLst/>
          </a:prstGeom>
          <a:ln/>
        </p:spPr>
      </p:pic>
      <p:sp>
        <p:nvSpPr>
          <p:cNvPr id="7" name="Rectangle 6">
            <a:extLst>
              <a:ext uri="{FF2B5EF4-FFF2-40B4-BE49-F238E27FC236}">
                <a16:creationId xmlns:a16="http://schemas.microsoft.com/office/drawing/2014/main" id="{6ABC285F-B54A-1354-CD0E-4764A8CB4FE0}"/>
              </a:ext>
            </a:extLst>
          </p:cNvPr>
          <p:cNvSpPr>
            <a:spLocks noChangeArrowheads="1"/>
          </p:cNvSpPr>
          <p:nvPr/>
        </p:nvSpPr>
        <p:spPr bwMode="auto">
          <a:xfrm>
            <a:off x="7193242" y="4734716"/>
            <a:ext cx="4160558"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kumimoji="0" lang="en-US" altLang="en-US" sz="2000" b="0" i="0" strike="noStrike" cap="none" normalizeH="0" baseline="0" dirty="0">
                <a:ln>
                  <a:noFill/>
                </a:ln>
                <a:effectLst/>
                <a:latin typeface="Arial" panose="020B0604020202020204" pitchFamily="34" charset="0"/>
                <a:ea typeface="Times New Roman" panose="02020603050405020304" pitchFamily="18" charset="0"/>
                <a:cs typeface="Lato" panose="020F0502020204030203" pitchFamily="34" charset="0"/>
              </a:rPr>
              <a:t>Moments have units Nm, not J.</a:t>
            </a:r>
            <a:br>
              <a:rPr kumimoji="0" lang="en-US" altLang="en-US" sz="2000" b="0" i="0" strike="noStrike" cap="none" normalizeH="0" baseline="0" dirty="0">
                <a:ln>
                  <a:noFill/>
                </a:ln>
                <a:effectLst/>
                <a:latin typeface="Arial" panose="020B0604020202020204" pitchFamily="34" charset="0"/>
                <a:ea typeface="Times New Roman" panose="02020603050405020304" pitchFamily="18" charset="0"/>
                <a:cs typeface="Lato" panose="020F0502020204030203" pitchFamily="34" charset="0"/>
              </a:rPr>
            </a:br>
            <a:r>
              <a:rPr kumimoji="0" lang="en-US" altLang="en-US" sz="2000" b="0" i="0" strike="noStrike" cap="none" normalizeH="0" baseline="0" dirty="0">
                <a:ln>
                  <a:noFill/>
                </a:ln>
                <a:effectLst/>
                <a:latin typeface="Arial" panose="020B0604020202020204" pitchFamily="34" charset="0"/>
                <a:ea typeface="Times New Roman" panose="02020603050405020304" pitchFamily="18" charset="0"/>
                <a:cs typeface="Lato" panose="020F0502020204030203" pitchFamily="34" charset="0"/>
              </a:rPr>
              <a:t>Joules are for work done.</a:t>
            </a:r>
            <a:br>
              <a:rPr kumimoji="0" lang="en-US" altLang="en-US" sz="2000" b="0" i="0" strike="noStrike" cap="none" normalizeH="0" baseline="0" dirty="0">
                <a:ln>
                  <a:noFill/>
                </a:ln>
                <a:effectLst/>
                <a:latin typeface="Arial" panose="020B0604020202020204" pitchFamily="34" charset="0"/>
                <a:ea typeface="Times New Roman" panose="02020603050405020304" pitchFamily="18" charset="0"/>
                <a:cs typeface="Lato" panose="020F0502020204030203" pitchFamily="34" charset="0"/>
              </a:rPr>
            </a:br>
            <a:r>
              <a:rPr kumimoji="0" lang="en-US" altLang="en-US" sz="2000" b="0" i="0" strike="noStrike" cap="none" normalizeH="0" baseline="0" dirty="0">
                <a:ln>
                  <a:noFill/>
                </a:ln>
                <a:effectLst/>
                <a:latin typeface="Arial" panose="020B0604020202020204" pitchFamily="34" charset="0"/>
                <a:ea typeface="Times New Roman" panose="02020603050405020304" pitchFamily="18" charset="0"/>
                <a:cs typeface="Lato" panose="020F0502020204030203" pitchFamily="34" charset="0"/>
              </a:rPr>
              <a:t>State the direction of the moment.</a:t>
            </a:r>
          </a:p>
        </p:txBody>
      </p:sp>
      <p:sp>
        <p:nvSpPr>
          <p:cNvPr id="8" name="Text Placeholder 15">
            <a:extLst>
              <a:ext uri="{FF2B5EF4-FFF2-40B4-BE49-F238E27FC236}">
                <a16:creationId xmlns:a16="http://schemas.microsoft.com/office/drawing/2014/main" id="{6F3D0071-7F2F-41EC-5EA7-A1A4ED6BA40D}"/>
              </a:ext>
            </a:extLst>
          </p:cNvPr>
          <p:cNvSpPr txBox="1">
            <a:spLocks/>
          </p:cNvSpPr>
          <p:nvPr/>
        </p:nvSpPr>
        <p:spPr>
          <a:xfrm>
            <a:off x="838199" y="6356349"/>
            <a:ext cx="4941277" cy="396143"/>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Resource 2: Key mathematical mechanics principles</a:t>
            </a:r>
            <a:endParaRPr lang="en-GB" dirty="0"/>
          </a:p>
        </p:txBody>
      </p:sp>
      <p:sp>
        <p:nvSpPr>
          <p:cNvPr id="3" name="Text Placeholder 5">
            <a:extLst>
              <a:ext uri="{FF2B5EF4-FFF2-40B4-BE49-F238E27FC236}">
                <a16:creationId xmlns:a16="http://schemas.microsoft.com/office/drawing/2014/main" id="{E8798EE1-68A7-32C8-DC56-663978800237}"/>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32742540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43F3FD-1504-744E-66BD-6050CE36FD1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8983F10-5AE9-9F9C-63E1-F357E0BE8704}"/>
              </a:ext>
            </a:extLst>
          </p:cNvPr>
          <p:cNvSpPr>
            <a:spLocks noGrp="1"/>
          </p:cNvSpPr>
          <p:nvPr>
            <p:ph type="title"/>
          </p:nvPr>
        </p:nvSpPr>
        <p:spPr>
          <a:xfrm>
            <a:off x="838200" y="365125"/>
            <a:ext cx="10515600" cy="1325563"/>
          </a:xfrm>
        </p:spPr>
        <p:txBody>
          <a:bodyPr>
            <a:normAutofit/>
          </a:bodyPr>
          <a:lstStyle/>
          <a:p>
            <a:r>
              <a:rPr lang="en-GB" dirty="0"/>
              <a:t>Question 5</a:t>
            </a:r>
            <a:endParaRPr lang="en-GB" dirty="0">
              <a:solidFill>
                <a:schemeClr val="accent1"/>
              </a:solidFill>
            </a:endParaRPr>
          </a:p>
        </p:txBody>
      </p:sp>
      <p:sp>
        <p:nvSpPr>
          <p:cNvPr id="3" name="Content Placeholder 4">
            <a:extLst>
              <a:ext uri="{FF2B5EF4-FFF2-40B4-BE49-F238E27FC236}">
                <a16:creationId xmlns:a16="http://schemas.microsoft.com/office/drawing/2014/main" id="{EE22A0AC-B3B3-25D0-E0A4-5DB34B9DE295}"/>
              </a:ext>
            </a:extLst>
          </p:cNvPr>
          <p:cNvSpPr txBox="1">
            <a:spLocks/>
          </p:cNvSpPr>
          <p:nvPr/>
        </p:nvSpPr>
        <p:spPr>
          <a:xfrm>
            <a:off x="671650" y="1721893"/>
            <a:ext cx="5854254" cy="4476465"/>
          </a:xfrm>
          <a:prstGeom prst="rect">
            <a:avLst/>
          </a:prstGeom>
          <a:solidFill>
            <a:srgbClr val="EBDDF4"/>
          </a:solidFill>
        </p:spPr>
        <p:txBody>
          <a:bodyPr vert="horz" lIns="180000" tIns="180000" rIns="180000" bIns="180000" rtlCol="0" anchor="t">
            <a:normAutofit lnSpcReduction="10000"/>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A builder pushes a heavy wheelbarrow across level ground. The worker supplies an input power of 200 W. Due to rolling resistance, only 160 W is transferred into useful forward motion.</a:t>
            </a:r>
          </a:p>
          <a:p>
            <a:pPr marL="0" indent="0">
              <a:buNone/>
            </a:pPr>
            <a:endParaRPr lang="en-US" dirty="0"/>
          </a:p>
          <a:p>
            <a:pPr marL="0" indent="0">
              <a:buNone/>
            </a:pPr>
            <a:r>
              <a:rPr lang="en-US" b="1" dirty="0"/>
              <a:t>Calculate the mechanical efficiency of the task.</a:t>
            </a:r>
          </a:p>
          <a:p>
            <a:pPr marL="0" indent="0">
              <a:buNone/>
            </a:pPr>
            <a:r>
              <a:rPr lang="en-US" b="1" dirty="0"/>
              <a:t>State one reason why the efficiency is less than 100%.</a:t>
            </a:r>
          </a:p>
          <a:p>
            <a:pPr marL="0" indent="0">
              <a:buNone/>
            </a:pPr>
            <a:endParaRPr lang="en-US" dirty="0"/>
          </a:p>
        </p:txBody>
      </p:sp>
      <p:sp>
        <p:nvSpPr>
          <p:cNvPr id="6" name="Text Placeholder 15">
            <a:extLst>
              <a:ext uri="{FF2B5EF4-FFF2-40B4-BE49-F238E27FC236}">
                <a16:creationId xmlns:a16="http://schemas.microsoft.com/office/drawing/2014/main" id="{10063558-D556-FE88-6F41-41176E1F904E}"/>
              </a:ext>
            </a:extLst>
          </p:cNvPr>
          <p:cNvSpPr txBox="1">
            <a:spLocks/>
          </p:cNvSpPr>
          <p:nvPr/>
        </p:nvSpPr>
        <p:spPr>
          <a:xfrm>
            <a:off x="838199" y="6356349"/>
            <a:ext cx="4941277" cy="396143"/>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Resource 2: Key mathematical mechanics principles</a:t>
            </a:r>
            <a:endParaRPr lang="en-GB" dirty="0"/>
          </a:p>
        </p:txBody>
      </p:sp>
      <p:sp>
        <p:nvSpPr>
          <p:cNvPr id="2" name="Text Placeholder 5">
            <a:extLst>
              <a:ext uri="{FF2B5EF4-FFF2-40B4-BE49-F238E27FC236}">
                <a16:creationId xmlns:a16="http://schemas.microsoft.com/office/drawing/2014/main" id="{BF7D9FE9-E9E8-B219-8935-5A9EC8AEF8C2}"/>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5912067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F56437-26E7-B5AE-1665-7F9A6DED29C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709333C6-CECA-5ED0-2A91-7BEB3141B59D}"/>
              </a:ext>
            </a:extLst>
          </p:cNvPr>
          <p:cNvSpPr>
            <a:spLocks noGrp="1"/>
          </p:cNvSpPr>
          <p:nvPr>
            <p:ph type="title"/>
          </p:nvPr>
        </p:nvSpPr>
        <p:spPr>
          <a:xfrm>
            <a:off x="838200" y="365125"/>
            <a:ext cx="10515600" cy="1325563"/>
          </a:xfrm>
        </p:spPr>
        <p:txBody>
          <a:bodyPr>
            <a:normAutofit/>
          </a:bodyPr>
          <a:lstStyle/>
          <a:p>
            <a:r>
              <a:rPr lang="en-GB" dirty="0"/>
              <a:t>Question 5: </a:t>
            </a:r>
            <a:r>
              <a:rPr lang="en-GB" dirty="0">
                <a:solidFill>
                  <a:schemeClr val="accent1"/>
                </a:solidFill>
              </a:rPr>
              <a:t>Answer</a:t>
            </a:r>
          </a:p>
        </p:txBody>
      </p:sp>
      <mc:AlternateContent xmlns:mc="http://schemas.openxmlformats.org/markup-compatibility/2006" xmlns:a14="http://schemas.microsoft.com/office/drawing/2010/main">
        <mc:Choice Requires="a14">
          <p:sp>
            <p:nvSpPr>
              <p:cNvPr id="13" name="Content Placeholder 4">
                <a:extLst>
                  <a:ext uri="{FF2B5EF4-FFF2-40B4-BE49-F238E27FC236}">
                    <a16:creationId xmlns:a16="http://schemas.microsoft.com/office/drawing/2014/main" id="{4BBAF212-2F9B-A296-A98D-CD97F13CDCBD}"/>
                  </a:ext>
                </a:extLst>
              </p:cNvPr>
              <p:cNvSpPr txBox="1">
                <a:spLocks/>
              </p:cNvSpPr>
              <p:nvPr/>
            </p:nvSpPr>
            <p:spPr>
              <a:xfrm>
                <a:off x="6691548" y="1690688"/>
                <a:ext cx="5346122" cy="2993390"/>
              </a:xfrm>
              <a:prstGeom prst="rect">
                <a:avLst/>
              </a:prstGeom>
              <a:noFill/>
            </p:spPr>
            <p:txBody>
              <a:bodyPr vert="horz" lIns="180000" tIns="180000" rIns="180000" bIns="180000" rtlCol="0" anchor="t">
                <a:normAutofit fontScale="92500"/>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buClr>
                    <a:schemeClr val="bg1"/>
                  </a:buClr>
                </a:pPr>
                <a14:m>
                  <m:oMath xmlns:m="http://schemas.openxmlformats.org/officeDocument/2006/math">
                    <m:r>
                      <m:rPr>
                        <m:sty m:val="p"/>
                      </m:rPr>
                      <a:rPr lang="en-US" i="0" smtClean="0">
                        <a:latin typeface="Cambria Math" panose="02040503050406030204" pitchFamily="18" charset="0"/>
                        <a:ea typeface="Cambria Math" panose="02040503050406030204" pitchFamily="18" charset="0"/>
                      </a:rPr>
                      <m:t>mechanical</m:t>
                    </m:r>
                    <m:r>
                      <a:rPr lang="en-US" i="0" smtClean="0">
                        <a:latin typeface="Cambria Math" panose="02040503050406030204" pitchFamily="18" charset="0"/>
                        <a:ea typeface="Cambria Math" panose="02040503050406030204" pitchFamily="18" charset="0"/>
                      </a:rPr>
                      <m:t> </m:t>
                    </m:r>
                    <m:r>
                      <m:rPr>
                        <m:sty m:val="p"/>
                      </m:rPr>
                      <a:rPr lang="en-US" i="0" smtClean="0">
                        <a:latin typeface="Cambria Math" panose="02040503050406030204" pitchFamily="18" charset="0"/>
                        <a:ea typeface="Cambria Math" panose="02040503050406030204" pitchFamily="18" charset="0"/>
                      </a:rPr>
                      <m:t>efficiency</m:t>
                    </m:r>
                    <m:r>
                      <a:rPr lang="en-US" i="0" smtClean="0">
                        <a:latin typeface="Cambria Math" panose="02040503050406030204" pitchFamily="18" charset="0"/>
                        <a:ea typeface="Cambria Math" panose="02040503050406030204" pitchFamily="18" charset="0"/>
                      </a:rPr>
                      <m:t> =</m:t>
                    </m:r>
                    <m:f>
                      <m:fPr>
                        <m:ctrlPr>
                          <a:rPr lang="en-US" i="0">
                            <a:latin typeface="Cambria Math" panose="02040503050406030204" pitchFamily="18" charset="0"/>
                            <a:ea typeface="Cambria Math" panose="02040503050406030204" pitchFamily="18" charset="0"/>
                          </a:rPr>
                        </m:ctrlPr>
                      </m:fPr>
                      <m:num>
                        <m:r>
                          <m:rPr>
                            <m:sty m:val="p"/>
                          </m:rPr>
                          <a:rPr lang="en-US" i="0">
                            <a:latin typeface="Cambria Math" panose="02040503050406030204" pitchFamily="18" charset="0"/>
                            <a:ea typeface="Cambria Math" panose="02040503050406030204" pitchFamily="18" charset="0"/>
                          </a:rPr>
                          <m:t>power</m:t>
                        </m:r>
                        <m:r>
                          <a:rPr lang="en-US" i="0">
                            <a:latin typeface="Cambria Math" panose="02040503050406030204" pitchFamily="18" charset="0"/>
                            <a:ea typeface="Cambria Math" panose="02040503050406030204" pitchFamily="18" charset="0"/>
                          </a:rPr>
                          <m:t> </m:t>
                        </m:r>
                        <m:r>
                          <m:rPr>
                            <m:sty m:val="p"/>
                          </m:rPr>
                          <a:rPr lang="en-US" i="0">
                            <a:latin typeface="Cambria Math" panose="02040503050406030204" pitchFamily="18" charset="0"/>
                            <a:ea typeface="Cambria Math" panose="02040503050406030204" pitchFamily="18" charset="0"/>
                          </a:rPr>
                          <m:t>out</m:t>
                        </m:r>
                      </m:num>
                      <m:den>
                        <m:r>
                          <m:rPr>
                            <m:sty m:val="p"/>
                          </m:rPr>
                          <a:rPr lang="en-US" i="0">
                            <a:latin typeface="Cambria Math" panose="02040503050406030204" pitchFamily="18" charset="0"/>
                            <a:ea typeface="Cambria Math" panose="02040503050406030204" pitchFamily="18" charset="0"/>
                          </a:rPr>
                          <m:t>power</m:t>
                        </m:r>
                        <m:r>
                          <a:rPr lang="en-US" i="0">
                            <a:latin typeface="Cambria Math" panose="02040503050406030204" pitchFamily="18" charset="0"/>
                            <a:ea typeface="Cambria Math" panose="02040503050406030204" pitchFamily="18" charset="0"/>
                          </a:rPr>
                          <m:t> </m:t>
                        </m:r>
                        <m:r>
                          <m:rPr>
                            <m:sty m:val="p"/>
                          </m:rPr>
                          <a:rPr lang="en-US" i="0">
                            <a:latin typeface="Cambria Math" panose="02040503050406030204" pitchFamily="18" charset="0"/>
                            <a:ea typeface="Cambria Math" panose="02040503050406030204" pitchFamily="18" charset="0"/>
                          </a:rPr>
                          <m:t>in</m:t>
                        </m:r>
                      </m:den>
                    </m:f>
                  </m:oMath>
                </a14:m>
                <a:endParaRPr lang="en-US" dirty="0">
                  <a:latin typeface="Cambria Math" panose="02040503050406030204" pitchFamily="18" charset="0"/>
                  <a:ea typeface="Cambria Math" panose="02040503050406030204" pitchFamily="18" charset="0"/>
                </a:endParaRPr>
              </a:p>
              <a:p>
                <a:pPr>
                  <a:lnSpc>
                    <a:spcPct val="100000"/>
                  </a:lnSpc>
                  <a:spcBef>
                    <a:spcPts val="0"/>
                  </a:spcBef>
                  <a:buClr>
                    <a:schemeClr val="bg1"/>
                  </a:buClr>
                </a:pPr>
                <a14:m>
                  <m:oMath xmlns:m="http://schemas.openxmlformats.org/officeDocument/2006/math">
                    <m:f>
                      <m:fPr>
                        <m:ctrlPr>
                          <a:rPr lang="en-US" i="0">
                            <a:latin typeface="Cambria Math" panose="02040503050406030204" pitchFamily="18" charset="0"/>
                            <a:ea typeface="Cambria Math" panose="02040503050406030204" pitchFamily="18" charset="0"/>
                          </a:rPr>
                        </m:ctrlPr>
                      </m:fPr>
                      <m:num>
                        <m:r>
                          <m:rPr>
                            <m:sty m:val="p"/>
                          </m:rPr>
                          <a:rPr lang="en-US" i="0">
                            <a:latin typeface="Cambria Math" panose="02040503050406030204" pitchFamily="18" charset="0"/>
                            <a:ea typeface="Cambria Math" panose="02040503050406030204" pitchFamily="18" charset="0"/>
                          </a:rPr>
                          <m:t>power</m:t>
                        </m:r>
                        <m:r>
                          <a:rPr lang="en-US" i="0">
                            <a:latin typeface="Cambria Math" panose="02040503050406030204" pitchFamily="18" charset="0"/>
                            <a:ea typeface="Cambria Math" panose="02040503050406030204" pitchFamily="18" charset="0"/>
                          </a:rPr>
                          <m:t> </m:t>
                        </m:r>
                        <m:r>
                          <m:rPr>
                            <m:sty m:val="p"/>
                          </m:rPr>
                          <a:rPr lang="en-US" i="0">
                            <a:latin typeface="Cambria Math" panose="02040503050406030204" pitchFamily="18" charset="0"/>
                            <a:ea typeface="Cambria Math" panose="02040503050406030204" pitchFamily="18" charset="0"/>
                          </a:rPr>
                          <m:t>out</m:t>
                        </m:r>
                      </m:num>
                      <m:den>
                        <m:r>
                          <m:rPr>
                            <m:sty m:val="p"/>
                          </m:rPr>
                          <a:rPr lang="en-US" i="0">
                            <a:latin typeface="Cambria Math" panose="02040503050406030204" pitchFamily="18" charset="0"/>
                            <a:ea typeface="Cambria Math" panose="02040503050406030204" pitchFamily="18" charset="0"/>
                          </a:rPr>
                          <m:t>power</m:t>
                        </m:r>
                        <m:r>
                          <a:rPr lang="en-US" i="0">
                            <a:latin typeface="Cambria Math" panose="02040503050406030204" pitchFamily="18" charset="0"/>
                            <a:ea typeface="Cambria Math" panose="02040503050406030204" pitchFamily="18" charset="0"/>
                          </a:rPr>
                          <m:t> </m:t>
                        </m:r>
                        <m:r>
                          <m:rPr>
                            <m:sty m:val="p"/>
                          </m:rPr>
                          <a:rPr lang="en-US" i="0">
                            <a:latin typeface="Cambria Math" panose="02040503050406030204" pitchFamily="18" charset="0"/>
                            <a:ea typeface="Cambria Math" panose="02040503050406030204" pitchFamily="18" charset="0"/>
                          </a:rPr>
                          <m:t>in</m:t>
                        </m:r>
                      </m:den>
                    </m:f>
                    <m:r>
                      <a:rPr lang="en-US" i="1">
                        <a:latin typeface="Cambria Math" panose="02040503050406030204" pitchFamily="18" charset="0"/>
                        <a:ea typeface="Cambria Math" panose="02040503050406030204" pitchFamily="18" charset="0"/>
                      </a:rPr>
                      <m:t>=</m:t>
                    </m:r>
                    <m:f>
                      <m:fPr>
                        <m:ctrlPr>
                          <a:rPr lang="en-US" b="0" i="1" smtClean="0">
                            <a:latin typeface="Cambria Math" panose="02040503050406030204" pitchFamily="18" charset="0"/>
                            <a:ea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160 </m:t>
                        </m:r>
                        <m:r>
                          <m:rPr>
                            <m:sty m:val="p"/>
                          </m:rPr>
                          <a:rPr lang="en-US" b="0" i="0" smtClean="0">
                            <a:latin typeface="Cambria Math" panose="02040503050406030204" pitchFamily="18" charset="0"/>
                            <a:ea typeface="Cambria Math" panose="02040503050406030204" pitchFamily="18" charset="0"/>
                          </a:rPr>
                          <m:t>W</m:t>
                        </m:r>
                      </m:num>
                      <m:den>
                        <m:r>
                          <a:rPr lang="en-US" b="0" i="1" smtClean="0">
                            <a:latin typeface="Cambria Math" panose="02040503050406030204" pitchFamily="18" charset="0"/>
                            <a:ea typeface="Cambria Math" panose="02040503050406030204" pitchFamily="18" charset="0"/>
                          </a:rPr>
                          <m:t>200 </m:t>
                        </m:r>
                        <m:r>
                          <m:rPr>
                            <m:sty m:val="p"/>
                          </m:rPr>
                          <a:rPr lang="en-US" b="0" i="0" smtClean="0">
                            <a:latin typeface="Cambria Math" panose="02040503050406030204" pitchFamily="18" charset="0"/>
                            <a:ea typeface="Cambria Math" panose="02040503050406030204" pitchFamily="18" charset="0"/>
                          </a:rPr>
                          <m:t>W</m:t>
                        </m:r>
                      </m:den>
                    </m:f>
                  </m:oMath>
                </a14:m>
                <a:endParaRPr lang="en-US" i="1" dirty="0">
                  <a:latin typeface="Cambria Math" panose="02040503050406030204" pitchFamily="18" charset="0"/>
                  <a:ea typeface="Cambria Math" panose="02040503050406030204" pitchFamily="18" charset="0"/>
                </a:endParaRPr>
              </a:p>
              <a:p>
                <a:pPr>
                  <a:lnSpc>
                    <a:spcPct val="100000"/>
                  </a:lnSpc>
                  <a:spcBef>
                    <a:spcPts val="0"/>
                  </a:spcBef>
                  <a:buClr>
                    <a:schemeClr val="bg1"/>
                  </a:buClr>
                </a:pPr>
                <a14:m>
                  <m:oMath xmlns:m="http://schemas.openxmlformats.org/officeDocument/2006/math">
                    <m:f>
                      <m:fPr>
                        <m:ctrlPr>
                          <a:rPr lang="en-US" i="0">
                            <a:solidFill>
                              <a:schemeClr val="bg1"/>
                            </a:solidFill>
                            <a:latin typeface="Cambria Math" panose="02040503050406030204" pitchFamily="18" charset="0"/>
                            <a:ea typeface="Cambria Math" panose="02040503050406030204" pitchFamily="18" charset="0"/>
                          </a:rPr>
                        </m:ctrlPr>
                      </m:fPr>
                      <m:num>
                        <m:r>
                          <m:rPr>
                            <m:sty m:val="p"/>
                          </m:rPr>
                          <a:rPr lang="en-US" i="0">
                            <a:solidFill>
                              <a:schemeClr val="bg1"/>
                            </a:solidFill>
                            <a:latin typeface="Cambria Math" panose="02040503050406030204" pitchFamily="18" charset="0"/>
                            <a:ea typeface="Cambria Math" panose="02040503050406030204" pitchFamily="18" charset="0"/>
                          </a:rPr>
                          <m:t>power</m:t>
                        </m:r>
                        <m:r>
                          <a:rPr lang="en-US" i="0">
                            <a:solidFill>
                              <a:schemeClr val="bg1"/>
                            </a:solidFill>
                            <a:latin typeface="Cambria Math" panose="02040503050406030204" pitchFamily="18" charset="0"/>
                            <a:ea typeface="Cambria Math" panose="02040503050406030204" pitchFamily="18" charset="0"/>
                          </a:rPr>
                          <m:t> </m:t>
                        </m:r>
                        <m:r>
                          <m:rPr>
                            <m:sty m:val="p"/>
                          </m:rPr>
                          <a:rPr lang="en-US" i="0">
                            <a:solidFill>
                              <a:schemeClr val="bg1"/>
                            </a:solidFill>
                            <a:latin typeface="Cambria Math" panose="02040503050406030204" pitchFamily="18" charset="0"/>
                            <a:ea typeface="Cambria Math" panose="02040503050406030204" pitchFamily="18" charset="0"/>
                          </a:rPr>
                          <m:t>out</m:t>
                        </m:r>
                      </m:num>
                      <m:den>
                        <m:r>
                          <m:rPr>
                            <m:sty m:val="p"/>
                          </m:rPr>
                          <a:rPr lang="en-US" i="0">
                            <a:solidFill>
                              <a:schemeClr val="bg1"/>
                            </a:solidFill>
                            <a:latin typeface="Cambria Math" panose="02040503050406030204" pitchFamily="18" charset="0"/>
                            <a:ea typeface="Cambria Math" panose="02040503050406030204" pitchFamily="18" charset="0"/>
                          </a:rPr>
                          <m:t>power</m:t>
                        </m:r>
                        <m:r>
                          <a:rPr lang="en-US" i="0">
                            <a:solidFill>
                              <a:schemeClr val="bg1"/>
                            </a:solidFill>
                            <a:latin typeface="Cambria Math" panose="02040503050406030204" pitchFamily="18" charset="0"/>
                            <a:ea typeface="Cambria Math" panose="02040503050406030204" pitchFamily="18" charset="0"/>
                          </a:rPr>
                          <m:t> </m:t>
                        </m:r>
                        <m:r>
                          <m:rPr>
                            <m:sty m:val="p"/>
                          </m:rPr>
                          <a:rPr lang="en-US" i="0">
                            <a:solidFill>
                              <a:schemeClr val="bg1"/>
                            </a:solidFill>
                            <a:latin typeface="Cambria Math" panose="02040503050406030204" pitchFamily="18" charset="0"/>
                            <a:ea typeface="Cambria Math" panose="02040503050406030204" pitchFamily="18" charset="0"/>
                          </a:rPr>
                          <m:t>in</m:t>
                        </m:r>
                      </m:den>
                    </m:f>
                    <m:r>
                      <a:rPr lang="en-US" i="1">
                        <a:latin typeface="Cambria Math" panose="02040503050406030204" pitchFamily="18" charset="0"/>
                        <a:ea typeface="Cambria Math" panose="02040503050406030204" pitchFamily="18" charset="0"/>
                      </a:rPr>
                      <m:t>=0.8</m:t>
                    </m:r>
                  </m:oMath>
                </a14:m>
                <a:endParaRPr lang="en-US" i="1" dirty="0">
                  <a:latin typeface="Cambria Math" panose="02040503050406030204" pitchFamily="18" charset="0"/>
                  <a:ea typeface="Cambria Math" panose="02040503050406030204" pitchFamily="18" charset="0"/>
                </a:endParaRPr>
              </a:p>
              <a:p>
                <a:pPr>
                  <a:lnSpc>
                    <a:spcPct val="100000"/>
                  </a:lnSpc>
                  <a:spcBef>
                    <a:spcPts val="0"/>
                  </a:spcBef>
                  <a:buClr>
                    <a:schemeClr val="bg1"/>
                  </a:buClr>
                </a:pPr>
                <a14:m>
                  <m:oMath xmlns:m="http://schemas.openxmlformats.org/officeDocument/2006/math">
                    <m:f>
                      <m:fPr>
                        <m:ctrlPr>
                          <a:rPr lang="en-US" i="0">
                            <a:solidFill>
                              <a:schemeClr val="bg1"/>
                            </a:solidFill>
                            <a:latin typeface="Cambria Math" panose="02040503050406030204" pitchFamily="18" charset="0"/>
                            <a:ea typeface="Cambria Math" panose="02040503050406030204" pitchFamily="18" charset="0"/>
                          </a:rPr>
                        </m:ctrlPr>
                      </m:fPr>
                      <m:num>
                        <m:r>
                          <m:rPr>
                            <m:sty m:val="p"/>
                          </m:rPr>
                          <a:rPr lang="en-US" i="0">
                            <a:solidFill>
                              <a:schemeClr val="bg1"/>
                            </a:solidFill>
                            <a:latin typeface="Cambria Math" panose="02040503050406030204" pitchFamily="18" charset="0"/>
                            <a:ea typeface="Cambria Math" panose="02040503050406030204" pitchFamily="18" charset="0"/>
                          </a:rPr>
                          <m:t>power</m:t>
                        </m:r>
                        <m:r>
                          <a:rPr lang="en-US" i="0">
                            <a:solidFill>
                              <a:schemeClr val="bg1"/>
                            </a:solidFill>
                            <a:latin typeface="Cambria Math" panose="02040503050406030204" pitchFamily="18" charset="0"/>
                            <a:ea typeface="Cambria Math" panose="02040503050406030204" pitchFamily="18" charset="0"/>
                          </a:rPr>
                          <m:t> </m:t>
                        </m:r>
                        <m:r>
                          <m:rPr>
                            <m:sty m:val="p"/>
                          </m:rPr>
                          <a:rPr lang="en-US" i="0">
                            <a:solidFill>
                              <a:schemeClr val="bg1"/>
                            </a:solidFill>
                            <a:latin typeface="Cambria Math" panose="02040503050406030204" pitchFamily="18" charset="0"/>
                            <a:ea typeface="Cambria Math" panose="02040503050406030204" pitchFamily="18" charset="0"/>
                          </a:rPr>
                          <m:t>out</m:t>
                        </m:r>
                      </m:num>
                      <m:den>
                        <m:r>
                          <m:rPr>
                            <m:sty m:val="p"/>
                          </m:rPr>
                          <a:rPr lang="en-US" i="0">
                            <a:solidFill>
                              <a:schemeClr val="bg1"/>
                            </a:solidFill>
                            <a:latin typeface="Cambria Math" panose="02040503050406030204" pitchFamily="18" charset="0"/>
                            <a:ea typeface="Cambria Math" panose="02040503050406030204" pitchFamily="18" charset="0"/>
                          </a:rPr>
                          <m:t>power</m:t>
                        </m:r>
                        <m:r>
                          <a:rPr lang="en-US" i="0">
                            <a:solidFill>
                              <a:schemeClr val="bg1"/>
                            </a:solidFill>
                            <a:latin typeface="Cambria Math" panose="02040503050406030204" pitchFamily="18" charset="0"/>
                            <a:ea typeface="Cambria Math" panose="02040503050406030204" pitchFamily="18" charset="0"/>
                          </a:rPr>
                          <m:t> </m:t>
                        </m:r>
                        <m:r>
                          <m:rPr>
                            <m:sty m:val="p"/>
                          </m:rPr>
                          <a:rPr lang="en-US" i="0">
                            <a:solidFill>
                              <a:schemeClr val="bg1"/>
                            </a:solidFill>
                            <a:latin typeface="Cambria Math" panose="02040503050406030204" pitchFamily="18" charset="0"/>
                            <a:ea typeface="Cambria Math" panose="02040503050406030204" pitchFamily="18" charset="0"/>
                          </a:rPr>
                          <m:t>in</m:t>
                        </m:r>
                      </m:den>
                    </m:f>
                    <m:r>
                      <a:rPr lang="en-US" i="0">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0.8×100%</m:t>
                    </m:r>
                  </m:oMath>
                </a14:m>
                <a:endParaRPr lang="en-US" i="1" dirty="0">
                  <a:latin typeface="Cambria Math" panose="02040503050406030204" pitchFamily="18" charset="0"/>
                  <a:ea typeface="Cambria Math" panose="02040503050406030204" pitchFamily="18" charset="0"/>
                </a:endParaRPr>
              </a:p>
              <a:p>
                <a:pPr>
                  <a:lnSpc>
                    <a:spcPct val="100000"/>
                  </a:lnSpc>
                  <a:spcBef>
                    <a:spcPts val="0"/>
                  </a:spcBef>
                  <a:buClr>
                    <a:schemeClr val="bg1"/>
                  </a:buClr>
                </a:pPr>
                <a14:m>
                  <m:oMath xmlns:m="http://schemas.openxmlformats.org/officeDocument/2006/math">
                    <m:f>
                      <m:fPr>
                        <m:ctrlPr>
                          <a:rPr lang="en-US" i="0">
                            <a:solidFill>
                              <a:schemeClr val="bg1"/>
                            </a:solidFill>
                            <a:latin typeface="Cambria Math" panose="02040503050406030204" pitchFamily="18" charset="0"/>
                            <a:ea typeface="Cambria Math" panose="02040503050406030204" pitchFamily="18" charset="0"/>
                          </a:rPr>
                        </m:ctrlPr>
                      </m:fPr>
                      <m:num>
                        <m:r>
                          <m:rPr>
                            <m:sty m:val="p"/>
                          </m:rPr>
                          <a:rPr lang="en-US" i="0">
                            <a:solidFill>
                              <a:schemeClr val="bg1"/>
                            </a:solidFill>
                            <a:latin typeface="Cambria Math" panose="02040503050406030204" pitchFamily="18" charset="0"/>
                            <a:ea typeface="Cambria Math" panose="02040503050406030204" pitchFamily="18" charset="0"/>
                          </a:rPr>
                          <m:t>power</m:t>
                        </m:r>
                        <m:r>
                          <a:rPr lang="en-US" i="0">
                            <a:solidFill>
                              <a:schemeClr val="bg1"/>
                            </a:solidFill>
                            <a:latin typeface="Cambria Math" panose="02040503050406030204" pitchFamily="18" charset="0"/>
                            <a:ea typeface="Cambria Math" panose="02040503050406030204" pitchFamily="18" charset="0"/>
                          </a:rPr>
                          <m:t> </m:t>
                        </m:r>
                        <m:r>
                          <m:rPr>
                            <m:sty m:val="p"/>
                          </m:rPr>
                          <a:rPr lang="en-US" i="0">
                            <a:solidFill>
                              <a:schemeClr val="bg1"/>
                            </a:solidFill>
                            <a:latin typeface="Cambria Math" panose="02040503050406030204" pitchFamily="18" charset="0"/>
                            <a:ea typeface="Cambria Math" panose="02040503050406030204" pitchFamily="18" charset="0"/>
                          </a:rPr>
                          <m:t>out</m:t>
                        </m:r>
                      </m:num>
                      <m:den>
                        <m:r>
                          <m:rPr>
                            <m:sty m:val="p"/>
                          </m:rPr>
                          <a:rPr lang="en-US" i="0">
                            <a:solidFill>
                              <a:schemeClr val="bg1"/>
                            </a:solidFill>
                            <a:latin typeface="Cambria Math" panose="02040503050406030204" pitchFamily="18" charset="0"/>
                            <a:ea typeface="Cambria Math" panose="02040503050406030204" pitchFamily="18" charset="0"/>
                          </a:rPr>
                          <m:t>power</m:t>
                        </m:r>
                        <m:r>
                          <a:rPr lang="en-US" i="0">
                            <a:solidFill>
                              <a:schemeClr val="bg1"/>
                            </a:solidFill>
                            <a:latin typeface="Cambria Math" panose="02040503050406030204" pitchFamily="18" charset="0"/>
                            <a:ea typeface="Cambria Math" panose="02040503050406030204" pitchFamily="18" charset="0"/>
                          </a:rPr>
                          <m:t> </m:t>
                        </m:r>
                        <m:r>
                          <m:rPr>
                            <m:sty m:val="p"/>
                          </m:rPr>
                          <a:rPr lang="en-US" i="0">
                            <a:solidFill>
                              <a:schemeClr val="bg1"/>
                            </a:solidFill>
                            <a:latin typeface="Cambria Math" panose="02040503050406030204" pitchFamily="18" charset="0"/>
                            <a:ea typeface="Cambria Math" panose="02040503050406030204" pitchFamily="18" charset="0"/>
                          </a:rPr>
                          <m:t>in</m:t>
                        </m:r>
                      </m:den>
                    </m:f>
                    <m:r>
                      <a:rPr lang="en-US" i="1">
                        <a:latin typeface="Cambria Math" panose="02040503050406030204" pitchFamily="18" charset="0"/>
                        <a:ea typeface="Cambria Math" panose="02040503050406030204" pitchFamily="18" charset="0"/>
                      </a:rPr>
                      <m:t>=</m:t>
                    </m:r>
                    <m:r>
                      <a:rPr lang="en-US" b="1" i="1">
                        <a:latin typeface="Cambria Math" panose="02040503050406030204" pitchFamily="18" charset="0"/>
                        <a:ea typeface="Cambria Math" panose="02040503050406030204" pitchFamily="18" charset="0"/>
                      </a:rPr>
                      <m:t>𝟖𝟎</m:t>
                    </m:r>
                    <m:r>
                      <a:rPr lang="en-US" b="1" i="1">
                        <a:latin typeface="Cambria Math" panose="02040503050406030204" pitchFamily="18" charset="0"/>
                        <a:ea typeface="Cambria Math" panose="02040503050406030204" pitchFamily="18" charset="0"/>
                      </a:rPr>
                      <m:t>%</m:t>
                    </m:r>
                  </m:oMath>
                </a14:m>
                <a:r>
                  <a:rPr lang="en-US" b="1" dirty="0">
                    <a:latin typeface="Cambria Math" panose="02040503050406030204" pitchFamily="18" charset="0"/>
                    <a:ea typeface="Cambria Math" panose="02040503050406030204" pitchFamily="18" charset="0"/>
                  </a:rPr>
                  <a:t> </a:t>
                </a:r>
              </a:p>
            </p:txBody>
          </p:sp>
        </mc:Choice>
        <mc:Fallback xmlns="">
          <p:sp>
            <p:nvSpPr>
              <p:cNvPr id="13" name="Content Placeholder 4">
                <a:extLst>
                  <a:ext uri="{FF2B5EF4-FFF2-40B4-BE49-F238E27FC236}">
                    <a16:creationId xmlns:a16="http://schemas.microsoft.com/office/drawing/2014/main" id="{4BBAF212-2F9B-A296-A98D-CD97F13CDCBD}"/>
                  </a:ext>
                </a:extLst>
              </p:cNvPr>
              <p:cNvSpPr txBox="1">
                <a:spLocks noRot="1" noChangeAspect="1" noMove="1" noResize="1" noEditPoints="1" noAdjustHandles="1" noChangeArrowheads="1" noChangeShapeType="1" noTextEdit="1"/>
              </p:cNvSpPr>
              <p:nvPr/>
            </p:nvSpPr>
            <p:spPr>
              <a:xfrm>
                <a:off x="6691548" y="1690688"/>
                <a:ext cx="5346122" cy="2993390"/>
              </a:xfrm>
              <a:prstGeom prst="rect">
                <a:avLst/>
              </a:prstGeom>
              <a:blipFill>
                <a:blip r:embed="rId3"/>
                <a:stretch>
                  <a:fillRect/>
                </a:stretch>
              </a:blipFill>
            </p:spPr>
            <p:txBody>
              <a:bodyPr/>
              <a:lstStyle/>
              <a:p>
                <a:r>
                  <a:rPr lang="en-GB">
                    <a:noFill/>
                  </a:rPr>
                  <a:t> </a:t>
                </a:r>
              </a:p>
            </p:txBody>
          </p:sp>
        </mc:Fallback>
      </mc:AlternateContent>
      <p:sp>
        <p:nvSpPr>
          <p:cNvPr id="2" name="Content Placeholder 4">
            <a:extLst>
              <a:ext uri="{FF2B5EF4-FFF2-40B4-BE49-F238E27FC236}">
                <a16:creationId xmlns:a16="http://schemas.microsoft.com/office/drawing/2014/main" id="{9C4476B2-6369-4338-FCA4-CBC64D42DFD5}"/>
              </a:ext>
            </a:extLst>
          </p:cNvPr>
          <p:cNvSpPr txBox="1">
            <a:spLocks/>
          </p:cNvSpPr>
          <p:nvPr/>
        </p:nvSpPr>
        <p:spPr>
          <a:xfrm>
            <a:off x="671650" y="1721893"/>
            <a:ext cx="5854254" cy="4476465"/>
          </a:xfrm>
          <a:prstGeom prst="rect">
            <a:avLst/>
          </a:prstGeom>
          <a:solidFill>
            <a:srgbClr val="EBDDF4"/>
          </a:solidFill>
        </p:spPr>
        <p:txBody>
          <a:bodyPr vert="horz" lIns="180000" tIns="180000" rIns="180000" bIns="180000" rtlCol="0" anchor="t">
            <a:normAutofit lnSpcReduction="10000"/>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A builder pushes a heavy wheelbarrow across level ground. The worker supplies an input power of 200 W. Due to rolling resistance, only 160 W is transferred into useful forward motion.</a:t>
            </a:r>
          </a:p>
          <a:p>
            <a:pPr marL="0" indent="0">
              <a:buNone/>
            </a:pPr>
            <a:endParaRPr lang="en-US" dirty="0"/>
          </a:p>
          <a:p>
            <a:pPr marL="0" indent="0">
              <a:buNone/>
            </a:pPr>
            <a:r>
              <a:rPr lang="en-US" b="1" dirty="0"/>
              <a:t>Calculate the mechanical efficiency of the task.</a:t>
            </a:r>
          </a:p>
          <a:p>
            <a:pPr marL="0" indent="0">
              <a:buNone/>
            </a:pPr>
            <a:r>
              <a:rPr lang="en-US" b="1" dirty="0"/>
              <a:t>State one reason why the efficiency is less than 100%.</a:t>
            </a:r>
          </a:p>
          <a:p>
            <a:pPr marL="0" indent="0">
              <a:buNone/>
            </a:pPr>
            <a:endParaRPr lang="en-US" dirty="0"/>
          </a:p>
        </p:txBody>
      </p:sp>
      <p:sp>
        <p:nvSpPr>
          <p:cNvPr id="9" name="TextBox 8">
            <a:extLst>
              <a:ext uri="{FF2B5EF4-FFF2-40B4-BE49-F238E27FC236}">
                <a16:creationId xmlns:a16="http://schemas.microsoft.com/office/drawing/2014/main" id="{FCCA27D3-579A-4561-A911-8E28CF90AF75}"/>
              </a:ext>
            </a:extLst>
          </p:cNvPr>
          <p:cNvSpPr txBox="1"/>
          <p:nvPr/>
        </p:nvSpPr>
        <p:spPr>
          <a:xfrm>
            <a:off x="6857999" y="4901645"/>
            <a:ext cx="5179671" cy="1107996"/>
          </a:xfrm>
          <a:prstGeom prst="rect">
            <a:avLst/>
          </a:prstGeom>
          <a:noFill/>
        </p:spPr>
        <p:txBody>
          <a:bodyPr wrap="square">
            <a:spAutoFit/>
          </a:bodyPr>
          <a:lstStyle/>
          <a:p>
            <a:r>
              <a:rPr lang="en-US" sz="2200" dirty="0">
                <a:effectLst/>
                <a:latin typeface="Arial" panose="020B0604020202020204" pitchFamily="34" charset="0"/>
                <a:ea typeface="Times New Roman" panose="02020603050405020304" pitchFamily="18" charset="0"/>
                <a:cs typeface="Arial" panose="020B0604020202020204" pitchFamily="34" charset="0"/>
              </a:rPr>
              <a:t>Valid reasons include: friction, resistance from soft/uneven ground, </a:t>
            </a:r>
            <a:r>
              <a:rPr lang="en-US" sz="2200" dirty="0" err="1">
                <a:effectLst/>
                <a:latin typeface="Arial" panose="020B0604020202020204" pitchFamily="34" charset="0"/>
                <a:ea typeface="Times New Roman" panose="02020603050405020304" pitchFamily="18" charset="0"/>
                <a:cs typeface="Arial" panose="020B0604020202020204" pitchFamily="34" charset="0"/>
              </a:rPr>
              <a:t>tyre</a:t>
            </a:r>
            <a:r>
              <a:rPr lang="en-US" sz="2200" dirty="0">
                <a:effectLst/>
                <a:latin typeface="Arial" panose="020B0604020202020204" pitchFamily="34" charset="0"/>
                <a:ea typeface="Times New Roman" panose="02020603050405020304" pitchFamily="18" charset="0"/>
                <a:cs typeface="Arial" panose="020B0604020202020204" pitchFamily="34" charset="0"/>
              </a:rPr>
              <a:t> deformation, side to side motion.</a:t>
            </a:r>
            <a:r>
              <a:rPr lang="en-US" sz="2200" dirty="0">
                <a:effectLst/>
                <a:latin typeface="Arial" panose="020B0604020202020204" pitchFamily="34" charset="0"/>
                <a:cs typeface="Arial" panose="020B0604020202020204" pitchFamily="34" charset="0"/>
              </a:rPr>
              <a:t> </a:t>
            </a:r>
            <a:endParaRPr lang="en-US" sz="2200" dirty="0">
              <a:latin typeface="Arial" panose="020B0604020202020204" pitchFamily="34" charset="0"/>
              <a:cs typeface="Arial" panose="020B0604020202020204" pitchFamily="34" charset="0"/>
            </a:endParaRPr>
          </a:p>
        </p:txBody>
      </p:sp>
      <p:sp>
        <p:nvSpPr>
          <p:cNvPr id="6" name="Text Placeholder 15">
            <a:extLst>
              <a:ext uri="{FF2B5EF4-FFF2-40B4-BE49-F238E27FC236}">
                <a16:creationId xmlns:a16="http://schemas.microsoft.com/office/drawing/2014/main" id="{F0EDE22F-9141-1A21-2E64-6ECC70022E6B}"/>
              </a:ext>
            </a:extLst>
          </p:cNvPr>
          <p:cNvSpPr txBox="1">
            <a:spLocks/>
          </p:cNvSpPr>
          <p:nvPr/>
        </p:nvSpPr>
        <p:spPr>
          <a:xfrm>
            <a:off x="838199" y="6356349"/>
            <a:ext cx="4941277" cy="396143"/>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Resource 2: Key mathematical mechanics principles</a:t>
            </a:r>
            <a:endParaRPr lang="en-GB" dirty="0"/>
          </a:p>
        </p:txBody>
      </p:sp>
      <p:sp>
        <p:nvSpPr>
          <p:cNvPr id="3" name="Text Placeholder 5">
            <a:extLst>
              <a:ext uri="{FF2B5EF4-FFF2-40B4-BE49-F238E27FC236}">
                <a16:creationId xmlns:a16="http://schemas.microsoft.com/office/drawing/2014/main" id="{4D8318FE-E15B-75B5-14FE-B0671965B73B}"/>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12343803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315779-3C57-059F-7CD1-34BFF5DFC78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65016417-784D-F417-57AA-415BC12954B2}"/>
              </a:ext>
            </a:extLst>
          </p:cNvPr>
          <p:cNvSpPr>
            <a:spLocks noGrp="1"/>
          </p:cNvSpPr>
          <p:nvPr>
            <p:ph type="title"/>
          </p:nvPr>
        </p:nvSpPr>
        <p:spPr>
          <a:xfrm>
            <a:off x="838200" y="365125"/>
            <a:ext cx="10515600" cy="1325563"/>
          </a:xfrm>
        </p:spPr>
        <p:txBody>
          <a:bodyPr>
            <a:normAutofit/>
          </a:bodyPr>
          <a:lstStyle/>
          <a:p>
            <a:r>
              <a:rPr lang="en-GB" dirty="0"/>
              <a:t>Question 6</a:t>
            </a:r>
            <a:endParaRPr lang="en-GB" dirty="0">
              <a:solidFill>
                <a:schemeClr val="accent1"/>
              </a:solidFill>
            </a:endParaRPr>
          </a:p>
        </p:txBody>
      </p:sp>
      <p:sp>
        <p:nvSpPr>
          <p:cNvPr id="3" name="Content Placeholder 4">
            <a:extLst>
              <a:ext uri="{FF2B5EF4-FFF2-40B4-BE49-F238E27FC236}">
                <a16:creationId xmlns:a16="http://schemas.microsoft.com/office/drawing/2014/main" id="{F7675010-0A67-84D5-474E-E782952F7113}"/>
              </a:ext>
            </a:extLst>
          </p:cNvPr>
          <p:cNvSpPr txBox="1">
            <a:spLocks/>
          </p:cNvSpPr>
          <p:nvPr/>
        </p:nvSpPr>
        <p:spPr>
          <a:xfrm>
            <a:off x="625352" y="2087019"/>
            <a:ext cx="5854254" cy="3104750"/>
          </a:xfrm>
          <a:prstGeom prst="rect">
            <a:avLst/>
          </a:prstGeom>
          <a:solidFill>
            <a:srgbClr val="EBDDF4"/>
          </a:solidFill>
        </p:spPr>
        <p:txBody>
          <a:bodyPr vert="horz" lIns="180000" tIns="180000" rIns="180000" bIns="180000" rtlCol="0" anchor="t">
            <a:normAutofit/>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A scissor lift lifts concrete blocks with a combined mass of 1500 kg through a height of 10 m. </a:t>
            </a:r>
          </a:p>
          <a:p>
            <a:pPr marL="0" indent="0">
              <a:buNone/>
            </a:pPr>
            <a:r>
              <a:rPr lang="en-US" b="1" dirty="0"/>
              <a:t>Work out the power required to complete the task in 20 s. </a:t>
            </a:r>
          </a:p>
          <a:p>
            <a:pPr marL="0" indent="0">
              <a:buNone/>
            </a:pPr>
            <a:r>
              <a:rPr lang="en-US" b="1" dirty="0"/>
              <a:t>Give your answer in kilowatts.</a:t>
            </a:r>
          </a:p>
        </p:txBody>
      </p:sp>
      <p:sp>
        <p:nvSpPr>
          <p:cNvPr id="6" name="Text Placeholder 15">
            <a:extLst>
              <a:ext uri="{FF2B5EF4-FFF2-40B4-BE49-F238E27FC236}">
                <a16:creationId xmlns:a16="http://schemas.microsoft.com/office/drawing/2014/main" id="{DD4C6758-042B-942D-2091-89B9090FC861}"/>
              </a:ext>
            </a:extLst>
          </p:cNvPr>
          <p:cNvSpPr txBox="1">
            <a:spLocks/>
          </p:cNvSpPr>
          <p:nvPr/>
        </p:nvSpPr>
        <p:spPr>
          <a:xfrm>
            <a:off x="838199" y="6356349"/>
            <a:ext cx="4941277" cy="396143"/>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Resource 2: Key mathematical mechanics principles</a:t>
            </a:r>
            <a:endParaRPr lang="en-GB" dirty="0"/>
          </a:p>
        </p:txBody>
      </p:sp>
      <p:sp>
        <p:nvSpPr>
          <p:cNvPr id="2" name="Text Placeholder 5">
            <a:extLst>
              <a:ext uri="{FF2B5EF4-FFF2-40B4-BE49-F238E27FC236}">
                <a16:creationId xmlns:a16="http://schemas.microsoft.com/office/drawing/2014/main" id="{DCB9C966-2998-40EF-8B3E-3187951B8A40}"/>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20340287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D244C5-CF23-024B-E889-60895E2FC52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5A471DF-02EB-2888-09E9-40B3E8A6D8B2}"/>
              </a:ext>
            </a:extLst>
          </p:cNvPr>
          <p:cNvSpPr>
            <a:spLocks noGrp="1"/>
          </p:cNvSpPr>
          <p:nvPr>
            <p:ph type="title"/>
          </p:nvPr>
        </p:nvSpPr>
        <p:spPr>
          <a:xfrm>
            <a:off x="838200" y="365125"/>
            <a:ext cx="10515600" cy="1325563"/>
          </a:xfrm>
        </p:spPr>
        <p:txBody>
          <a:bodyPr>
            <a:normAutofit/>
          </a:bodyPr>
          <a:lstStyle/>
          <a:p>
            <a:r>
              <a:rPr lang="en-GB" dirty="0"/>
              <a:t>Question 6: </a:t>
            </a:r>
            <a:r>
              <a:rPr lang="en-GB" dirty="0">
                <a:solidFill>
                  <a:schemeClr val="accent1"/>
                </a:solidFill>
              </a:rPr>
              <a:t>Answer</a:t>
            </a:r>
          </a:p>
        </p:txBody>
      </p:sp>
      <mc:AlternateContent xmlns:mc="http://schemas.openxmlformats.org/markup-compatibility/2006" xmlns:a14="http://schemas.microsoft.com/office/drawing/2010/main">
        <mc:Choice Requires="a14">
          <p:sp>
            <p:nvSpPr>
              <p:cNvPr id="13" name="Content Placeholder 4">
                <a:extLst>
                  <a:ext uri="{FF2B5EF4-FFF2-40B4-BE49-F238E27FC236}">
                    <a16:creationId xmlns:a16="http://schemas.microsoft.com/office/drawing/2014/main" id="{C0922277-A099-E615-D7D3-2FCCD301C239}"/>
                  </a:ext>
                </a:extLst>
              </p:cNvPr>
              <p:cNvSpPr txBox="1">
                <a:spLocks/>
              </p:cNvSpPr>
              <p:nvPr/>
            </p:nvSpPr>
            <p:spPr>
              <a:xfrm>
                <a:off x="6610525" y="1860645"/>
                <a:ext cx="5477302" cy="3243790"/>
              </a:xfrm>
              <a:prstGeom prst="rect">
                <a:avLst/>
              </a:prstGeom>
              <a:noFill/>
            </p:spPr>
            <p:txBody>
              <a:bodyPr vert="horz" lIns="180000" tIns="180000" rIns="180000" bIns="180000" rtlCol="0" anchor="t">
                <a:normAutofit/>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buClr>
                    <a:schemeClr val="bg1"/>
                  </a:buClr>
                </a:pPr>
                <a14:m>
                  <m:oMath xmlns:m="http://schemas.openxmlformats.org/officeDocument/2006/math">
                    <m:r>
                      <a:rPr lang="en-US" i="1" smtClean="0">
                        <a:latin typeface="Cambria Math" panose="02040503050406030204" pitchFamily="18" charset="0"/>
                      </a:rPr>
                      <m:t>𝑊</m:t>
                    </m:r>
                    <m:r>
                      <a:rPr lang="en-US" i="1" smtClean="0">
                        <a:latin typeface="Cambria Math" panose="02040503050406030204" pitchFamily="18" charset="0"/>
                      </a:rPr>
                      <m:t> = </m:t>
                    </m:r>
                    <m:r>
                      <a:rPr lang="en-US" i="1" smtClean="0">
                        <a:latin typeface="Cambria Math" panose="02040503050406030204" pitchFamily="18" charset="0"/>
                      </a:rPr>
                      <m:t>𝑚𝑔</m:t>
                    </m:r>
                    <m:r>
                      <a:rPr lang="en-US" i="1" smtClean="0">
                        <a:latin typeface="Cambria Math" panose="02040503050406030204" pitchFamily="18" charset="0"/>
                      </a:rPr>
                      <m:t> × </m:t>
                    </m:r>
                    <m:r>
                      <a:rPr lang="en-US" i="1" smtClean="0">
                        <a:latin typeface="Cambria Math" panose="02040503050406030204" pitchFamily="18" charset="0"/>
                      </a:rPr>
                      <m:t>𝑑</m:t>
                    </m:r>
                  </m:oMath>
                </a14:m>
                <a:endParaRPr lang="en-US" dirty="0"/>
              </a:p>
              <a:p>
                <a:pPr>
                  <a:lnSpc>
                    <a:spcPct val="100000"/>
                  </a:lnSpc>
                  <a:spcBef>
                    <a:spcPts val="0"/>
                  </a:spcBef>
                  <a:buClr>
                    <a:schemeClr val="bg1"/>
                  </a:buClr>
                </a:pPr>
                <a14:m>
                  <m:oMath xmlns:m="http://schemas.openxmlformats.org/officeDocument/2006/math">
                    <m:r>
                      <a:rPr lang="en-US" i="1" smtClean="0">
                        <a:solidFill>
                          <a:schemeClr val="bg1"/>
                        </a:solidFill>
                        <a:latin typeface="Cambria Math" panose="02040503050406030204" pitchFamily="18" charset="0"/>
                      </a:rPr>
                      <m:t>𝑊</m:t>
                    </m:r>
                    <m:r>
                      <a:rPr lang="en-US" i="1" smtClean="0">
                        <a:solidFill>
                          <a:schemeClr val="bg1"/>
                        </a:solidFill>
                        <a:latin typeface="Cambria Math" panose="02040503050406030204" pitchFamily="18" charset="0"/>
                      </a:rPr>
                      <m:t> = 1500 </m:t>
                    </m:r>
                    <m:r>
                      <m:rPr>
                        <m:sty m:val="p"/>
                      </m:rPr>
                      <a:rPr lang="en-US" i="0">
                        <a:latin typeface="Cambria Math" panose="02040503050406030204" pitchFamily="18" charset="0"/>
                      </a:rPr>
                      <m:t>kg</m:t>
                    </m:r>
                    <m:r>
                      <a:rPr lang="en-US" i="1">
                        <a:latin typeface="Cambria Math" panose="02040503050406030204" pitchFamily="18" charset="0"/>
                      </a:rPr>
                      <m:t>×9.8 </m:t>
                    </m:r>
                    <m:r>
                      <m:rPr>
                        <m:sty m:val="p"/>
                      </m:rPr>
                      <a:rPr lang="en-US" i="0">
                        <a:latin typeface="Cambria Math" panose="02040503050406030204" pitchFamily="18" charset="0"/>
                      </a:rPr>
                      <m:t>m</m:t>
                    </m:r>
                    <m:r>
                      <a:rPr lang="en-US" i="0">
                        <a:latin typeface="Cambria Math" panose="02040503050406030204" pitchFamily="18" charset="0"/>
                      </a:rPr>
                      <m:t>/</m:t>
                    </m:r>
                    <m:sSup>
                      <m:sSupPr>
                        <m:ctrlPr>
                          <a:rPr lang="en-US" i="0">
                            <a:latin typeface="Cambria Math" panose="02040503050406030204" pitchFamily="18" charset="0"/>
                          </a:rPr>
                        </m:ctrlPr>
                      </m:sSupPr>
                      <m:e>
                        <m:r>
                          <m:rPr>
                            <m:sty m:val="p"/>
                          </m:rPr>
                          <a:rPr lang="en-US" i="0">
                            <a:latin typeface="Cambria Math" panose="02040503050406030204" pitchFamily="18" charset="0"/>
                          </a:rPr>
                          <m:t>s</m:t>
                        </m:r>
                      </m:e>
                      <m:sup>
                        <m:r>
                          <a:rPr lang="en-US" i="0">
                            <a:latin typeface="Cambria Math" panose="02040503050406030204" pitchFamily="18" charset="0"/>
                          </a:rPr>
                          <m:t>2</m:t>
                        </m:r>
                      </m:sup>
                    </m:sSup>
                    <m:r>
                      <a:rPr lang="en-US" i="1">
                        <a:latin typeface="Cambria Math" panose="02040503050406030204" pitchFamily="18" charset="0"/>
                      </a:rPr>
                      <m:t>×10 </m:t>
                    </m:r>
                    <m:r>
                      <m:rPr>
                        <m:sty m:val="p"/>
                      </m:rPr>
                      <a:rPr lang="en-US" i="0">
                        <a:latin typeface="Cambria Math" panose="02040503050406030204" pitchFamily="18" charset="0"/>
                      </a:rPr>
                      <m:t>m</m:t>
                    </m:r>
                  </m:oMath>
                </a14:m>
                <a:endParaRPr lang="en-US" dirty="0"/>
              </a:p>
              <a:p>
                <a:pPr>
                  <a:lnSpc>
                    <a:spcPct val="100000"/>
                  </a:lnSpc>
                  <a:spcBef>
                    <a:spcPts val="0"/>
                  </a:spcBef>
                  <a:buClr>
                    <a:schemeClr val="bg1"/>
                  </a:buClr>
                </a:pPr>
                <a14:m>
                  <m:oMath xmlns:m="http://schemas.openxmlformats.org/officeDocument/2006/math">
                    <m:r>
                      <a:rPr lang="en-US" i="1">
                        <a:solidFill>
                          <a:schemeClr val="bg1"/>
                        </a:solidFill>
                        <a:latin typeface="Cambria Math" panose="02040503050406030204" pitchFamily="18" charset="0"/>
                      </a:rPr>
                      <m:t>𝑊</m:t>
                    </m:r>
                    <m:r>
                      <a:rPr lang="en-US" b="0" i="1" smtClean="0">
                        <a:solidFill>
                          <a:schemeClr val="bg1"/>
                        </a:solidFill>
                        <a:latin typeface="Cambria Math" panose="02040503050406030204" pitchFamily="18" charset="0"/>
                      </a:rPr>
                      <m:t> </m:t>
                    </m:r>
                    <m:r>
                      <a:rPr lang="en-US" i="1">
                        <a:latin typeface="Cambria Math" panose="02040503050406030204" pitchFamily="18" charset="0"/>
                      </a:rPr>
                      <m:t>= 147 000 </m:t>
                    </m:r>
                    <m:r>
                      <m:rPr>
                        <m:sty m:val="p"/>
                      </m:rPr>
                      <a:rPr lang="en-US" i="0">
                        <a:latin typeface="Cambria Math" panose="02040503050406030204" pitchFamily="18" charset="0"/>
                      </a:rPr>
                      <m:t>J</m:t>
                    </m:r>
                  </m:oMath>
                </a14:m>
                <a:endParaRPr lang="en-US" dirty="0"/>
              </a:p>
              <a:p>
                <a:pPr>
                  <a:lnSpc>
                    <a:spcPct val="100000"/>
                  </a:lnSpc>
                  <a:spcBef>
                    <a:spcPts val="0"/>
                  </a:spcBef>
                  <a:buClr>
                    <a:schemeClr val="bg1"/>
                  </a:buClr>
                </a:pPr>
                <a:endParaRPr lang="en-US" dirty="0"/>
              </a:p>
              <a:p>
                <a:pPr>
                  <a:lnSpc>
                    <a:spcPct val="100000"/>
                  </a:lnSpc>
                  <a:spcBef>
                    <a:spcPts val="0"/>
                  </a:spcBef>
                  <a:buClr>
                    <a:schemeClr val="bg1"/>
                  </a:buClr>
                </a:pPr>
                <a14:m>
                  <m:oMath xmlns:m="http://schemas.openxmlformats.org/officeDocument/2006/math">
                    <m:r>
                      <a:rPr lang="en-US" i="1">
                        <a:latin typeface="Cambria Math" panose="02040503050406030204" pitchFamily="18" charset="0"/>
                      </a:rPr>
                      <m:t>𝑃</m:t>
                    </m:r>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𝑊</m:t>
                        </m:r>
                      </m:num>
                      <m:den>
                        <m:r>
                          <a:rPr lang="en-US" i="1">
                            <a:latin typeface="Cambria Math" panose="02040503050406030204" pitchFamily="18" charset="0"/>
                          </a:rPr>
                          <m:t>𝑡</m:t>
                        </m:r>
                      </m:den>
                    </m:f>
                  </m:oMath>
                </a14:m>
                <a:endParaRPr lang="en-US" i="1" dirty="0"/>
              </a:p>
              <a:p>
                <a:pPr>
                  <a:lnSpc>
                    <a:spcPct val="100000"/>
                  </a:lnSpc>
                  <a:spcBef>
                    <a:spcPts val="0"/>
                  </a:spcBef>
                  <a:buClr>
                    <a:schemeClr val="bg1"/>
                  </a:buClr>
                </a:pPr>
                <a14:m>
                  <m:oMath xmlns:m="http://schemas.openxmlformats.org/officeDocument/2006/math">
                    <m:r>
                      <a:rPr lang="en-US" i="1" smtClean="0">
                        <a:solidFill>
                          <a:schemeClr val="bg1"/>
                        </a:solidFill>
                        <a:latin typeface="Cambria Math" panose="02040503050406030204" pitchFamily="18" charset="0"/>
                      </a:rPr>
                      <m:t>𝑃</m:t>
                    </m:r>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147 000</m:t>
                        </m:r>
                        <m:r>
                          <a:rPr lang="en-US" b="0" i="1" smtClean="0">
                            <a:latin typeface="Cambria Math" panose="02040503050406030204" pitchFamily="18" charset="0"/>
                          </a:rPr>
                          <m:t> </m:t>
                        </m:r>
                        <m:r>
                          <m:rPr>
                            <m:sty m:val="p"/>
                          </m:rPr>
                          <a:rPr lang="en-US" b="0" i="0" smtClean="0">
                            <a:latin typeface="Cambria Math" panose="02040503050406030204" pitchFamily="18" charset="0"/>
                          </a:rPr>
                          <m:t>J</m:t>
                        </m:r>
                        <m:r>
                          <a:rPr lang="en-US" i="1">
                            <a:latin typeface="Cambria Math" panose="02040503050406030204" pitchFamily="18" charset="0"/>
                          </a:rPr>
                          <m:t> </m:t>
                        </m:r>
                      </m:num>
                      <m:den>
                        <m:r>
                          <a:rPr lang="en-US" i="1">
                            <a:latin typeface="Cambria Math" panose="02040503050406030204" pitchFamily="18" charset="0"/>
                          </a:rPr>
                          <m:t>20</m:t>
                        </m:r>
                        <m:r>
                          <a:rPr lang="en-US" b="0" i="1" smtClean="0">
                            <a:latin typeface="Cambria Math" panose="02040503050406030204" pitchFamily="18" charset="0"/>
                          </a:rPr>
                          <m:t> </m:t>
                        </m:r>
                        <m:r>
                          <m:rPr>
                            <m:sty m:val="p"/>
                          </m:rPr>
                          <a:rPr lang="en-US" b="0" i="0" smtClean="0">
                            <a:latin typeface="Cambria Math" panose="02040503050406030204" pitchFamily="18" charset="0"/>
                          </a:rPr>
                          <m:t>s</m:t>
                        </m:r>
                      </m:den>
                    </m:f>
                  </m:oMath>
                </a14:m>
                <a:endParaRPr lang="en-US" i="1" dirty="0"/>
              </a:p>
              <a:p>
                <a:pPr>
                  <a:lnSpc>
                    <a:spcPct val="100000"/>
                  </a:lnSpc>
                  <a:spcBef>
                    <a:spcPts val="0"/>
                  </a:spcBef>
                  <a:buClr>
                    <a:schemeClr val="bg1"/>
                  </a:buClr>
                </a:pPr>
                <a14:m>
                  <m:oMath xmlns:m="http://schemas.openxmlformats.org/officeDocument/2006/math">
                    <m:r>
                      <a:rPr lang="en-US" i="1">
                        <a:solidFill>
                          <a:schemeClr val="bg1"/>
                        </a:solidFill>
                        <a:latin typeface="Cambria Math" panose="02040503050406030204" pitchFamily="18" charset="0"/>
                      </a:rPr>
                      <m:t>𝑃</m:t>
                    </m:r>
                    <m:r>
                      <a:rPr lang="en-US" i="1">
                        <a:latin typeface="Cambria Math" panose="02040503050406030204" pitchFamily="18" charset="0"/>
                      </a:rPr>
                      <m:t> =7350</m:t>
                    </m:r>
                    <m:r>
                      <a:rPr lang="en-US" b="0" i="1" smtClean="0">
                        <a:latin typeface="Cambria Math" panose="02040503050406030204" pitchFamily="18" charset="0"/>
                      </a:rPr>
                      <m:t> </m:t>
                    </m:r>
                    <m:r>
                      <m:rPr>
                        <m:sty m:val="p"/>
                      </m:rPr>
                      <a:rPr lang="en-US" b="0" i="0" smtClean="0">
                        <a:latin typeface="Cambria Math" panose="02040503050406030204" pitchFamily="18" charset="0"/>
                      </a:rPr>
                      <m:t>W</m:t>
                    </m:r>
                    <m:r>
                      <a:rPr lang="en-US" i="1">
                        <a:latin typeface="Cambria Math" panose="02040503050406030204" pitchFamily="18" charset="0"/>
                      </a:rPr>
                      <m:t>=</m:t>
                    </m:r>
                    <m:r>
                      <a:rPr lang="en-US" b="1" i="1">
                        <a:latin typeface="Cambria Math" panose="02040503050406030204" pitchFamily="18" charset="0"/>
                      </a:rPr>
                      <m:t>𝟕</m:t>
                    </m:r>
                    <m:r>
                      <a:rPr lang="en-US" b="1" i="1">
                        <a:latin typeface="Cambria Math" panose="02040503050406030204" pitchFamily="18" charset="0"/>
                      </a:rPr>
                      <m:t>.</m:t>
                    </m:r>
                    <m:r>
                      <a:rPr lang="en-US" b="1" i="1">
                        <a:latin typeface="Cambria Math" panose="02040503050406030204" pitchFamily="18" charset="0"/>
                      </a:rPr>
                      <m:t>𝟑𝟓</m:t>
                    </m:r>
                    <m:r>
                      <a:rPr lang="en-US" b="1" i="1" smtClean="0">
                        <a:latin typeface="Cambria Math" panose="02040503050406030204" pitchFamily="18" charset="0"/>
                      </a:rPr>
                      <m:t> </m:t>
                    </m:r>
                    <m:r>
                      <a:rPr lang="en-US" b="1" i="0" smtClean="0">
                        <a:latin typeface="Cambria Math" panose="02040503050406030204" pitchFamily="18" charset="0"/>
                      </a:rPr>
                      <m:t>𝐤𝐖</m:t>
                    </m:r>
                  </m:oMath>
                </a14:m>
                <a:endParaRPr lang="en-US" b="1" dirty="0"/>
              </a:p>
              <a:p>
                <a:endParaRPr lang="en-US" dirty="0"/>
              </a:p>
              <a:p>
                <a:endParaRPr lang="en-US" dirty="0"/>
              </a:p>
            </p:txBody>
          </p:sp>
        </mc:Choice>
        <mc:Fallback xmlns="">
          <p:sp>
            <p:nvSpPr>
              <p:cNvPr id="13" name="Content Placeholder 4">
                <a:extLst>
                  <a:ext uri="{FF2B5EF4-FFF2-40B4-BE49-F238E27FC236}">
                    <a16:creationId xmlns:a16="http://schemas.microsoft.com/office/drawing/2014/main" id="{C0922277-A099-E615-D7D3-2FCCD301C239}"/>
                  </a:ext>
                </a:extLst>
              </p:cNvPr>
              <p:cNvSpPr txBox="1">
                <a:spLocks noRot="1" noChangeAspect="1" noMove="1" noResize="1" noEditPoints="1" noAdjustHandles="1" noChangeArrowheads="1" noChangeShapeType="1" noTextEdit="1"/>
              </p:cNvSpPr>
              <p:nvPr/>
            </p:nvSpPr>
            <p:spPr>
              <a:xfrm>
                <a:off x="6610525" y="1860645"/>
                <a:ext cx="5477302" cy="3243790"/>
              </a:xfrm>
              <a:prstGeom prst="rect">
                <a:avLst/>
              </a:prstGeom>
              <a:blipFill>
                <a:blip r:embed="rId3"/>
                <a:stretch>
                  <a:fillRect/>
                </a:stretch>
              </a:blipFill>
            </p:spPr>
            <p:txBody>
              <a:bodyPr/>
              <a:lstStyle/>
              <a:p>
                <a:r>
                  <a:rPr lang="en-GB">
                    <a:noFill/>
                  </a:rPr>
                  <a:t> </a:t>
                </a:r>
              </a:p>
            </p:txBody>
          </p:sp>
        </mc:Fallback>
      </mc:AlternateContent>
      <p:sp>
        <p:nvSpPr>
          <p:cNvPr id="2" name="Content Placeholder 4">
            <a:extLst>
              <a:ext uri="{FF2B5EF4-FFF2-40B4-BE49-F238E27FC236}">
                <a16:creationId xmlns:a16="http://schemas.microsoft.com/office/drawing/2014/main" id="{E67B93FB-1EC2-3CC4-2C9D-45423235C022}"/>
              </a:ext>
            </a:extLst>
          </p:cNvPr>
          <p:cNvSpPr txBox="1">
            <a:spLocks/>
          </p:cNvSpPr>
          <p:nvPr/>
        </p:nvSpPr>
        <p:spPr>
          <a:xfrm>
            <a:off x="625352" y="2087019"/>
            <a:ext cx="5854254" cy="3104750"/>
          </a:xfrm>
          <a:prstGeom prst="rect">
            <a:avLst/>
          </a:prstGeom>
          <a:solidFill>
            <a:srgbClr val="EBDDF4"/>
          </a:solidFill>
        </p:spPr>
        <p:txBody>
          <a:bodyPr vert="horz" lIns="180000" tIns="180000" rIns="180000" bIns="180000" rtlCol="0" anchor="t">
            <a:normAutofit/>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A scissor lift lifts concrete blocks with a combined mass of 1500 kg through a height of 10 m. </a:t>
            </a:r>
          </a:p>
          <a:p>
            <a:pPr marL="0" indent="0">
              <a:buNone/>
            </a:pPr>
            <a:r>
              <a:rPr lang="en-US" b="1" dirty="0"/>
              <a:t>Work out the power required to complete the task in 20 s. </a:t>
            </a:r>
          </a:p>
          <a:p>
            <a:pPr marL="0" indent="0">
              <a:buNone/>
            </a:pPr>
            <a:r>
              <a:rPr lang="en-US" b="1" dirty="0"/>
              <a:t>Give your answer in kilowatts.</a:t>
            </a:r>
          </a:p>
        </p:txBody>
      </p:sp>
      <p:sp>
        <p:nvSpPr>
          <p:cNvPr id="9" name="TextBox 8">
            <a:extLst>
              <a:ext uri="{FF2B5EF4-FFF2-40B4-BE49-F238E27FC236}">
                <a16:creationId xmlns:a16="http://schemas.microsoft.com/office/drawing/2014/main" id="{D7B43E01-0BAE-A11F-72AB-F4881A6E1217}"/>
              </a:ext>
            </a:extLst>
          </p:cNvPr>
          <p:cNvSpPr txBox="1"/>
          <p:nvPr/>
        </p:nvSpPr>
        <p:spPr>
          <a:xfrm>
            <a:off x="6908156" y="5297541"/>
            <a:ext cx="5179671" cy="769441"/>
          </a:xfrm>
          <a:prstGeom prst="rect">
            <a:avLst/>
          </a:prstGeom>
          <a:noFill/>
        </p:spPr>
        <p:txBody>
          <a:bodyPr wrap="square">
            <a:spAutoFit/>
          </a:bodyPr>
          <a:lstStyle/>
          <a:p>
            <a:r>
              <a:rPr lang="en-US" sz="2200" dirty="0">
                <a:effectLst/>
                <a:latin typeface="Arial" panose="020B0604020202020204" pitchFamily="34" charset="0"/>
                <a:ea typeface="Times New Roman" panose="02020603050405020304" pitchFamily="18" charset="0"/>
                <a:cs typeface="Arial" panose="020B0604020202020204" pitchFamily="34" charset="0"/>
              </a:rPr>
              <a:t>Power is the rate of work.</a:t>
            </a:r>
          </a:p>
          <a:p>
            <a:r>
              <a:rPr lang="en-US" sz="2200" dirty="0">
                <a:latin typeface="Arial" panose="020B0604020202020204" pitchFamily="34" charset="0"/>
                <a:cs typeface="Arial" panose="020B0604020202020204" pitchFamily="34" charset="0"/>
              </a:rPr>
              <a:t>Remember to include units.</a:t>
            </a:r>
          </a:p>
        </p:txBody>
      </p:sp>
      <p:sp>
        <p:nvSpPr>
          <p:cNvPr id="6" name="Text Placeholder 15">
            <a:extLst>
              <a:ext uri="{FF2B5EF4-FFF2-40B4-BE49-F238E27FC236}">
                <a16:creationId xmlns:a16="http://schemas.microsoft.com/office/drawing/2014/main" id="{1DA0D9BC-A052-3708-1E15-87DE0E83AD0D}"/>
              </a:ext>
            </a:extLst>
          </p:cNvPr>
          <p:cNvSpPr txBox="1">
            <a:spLocks/>
          </p:cNvSpPr>
          <p:nvPr/>
        </p:nvSpPr>
        <p:spPr>
          <a:xfrm>
            <a:off x="838199" y="6356349"/>
            <a:ext cx="4941277" cy="396143"/>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Resource 2: Key mathematical mechanics principles</a:t>
            </a:r>
            <a:endParaRPr lang="en-GB" dirty="0"/>
          </a:p>
        </p:txBody>
      </p:sp>
      <p:sp>
        <p:nvSpPr>
          <p:cNvPr id="3" name="Text Placeholder 5">
            <a:extLst>
              <a:ext uri="{FF2B5EF4-FFF2-40B4-BE49-F238E27FC236}">
                <a16:creationId xmlns:a16="http://schemas.microsoft.com/office/drawing/2014/main" id="{29505239-FAFD-1F0D-F352-AF6D29898F8F}"/>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27983975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1357BC3-A920-1744-4378-77EA2C9D1914}"/>
              </a:ext>
            </a:extLst>
          </p:cNvPr>
          <p:cNvSpPr>
            <a:spLocks noGrp="1"/>
          </p:cNvSpPr>
          <p:nvPr>
            <p:ph type="title"/>
          </p:nvPr>
        </p:nvSpPr>
        <p:spPr>
          <a:xfrm>
            <a:off x="838200" y="2766218"/>
            <a:ext cx="10515600" cy="1325563"/>
          </a:xfrm>
        </p:spPr>
        <p:txBody>
          <a:bodyPr/>
          <a:lstStyle/>
          <a:p>
            <a:pPr algn="ctr"/>
            <a:r>
              <a:rPr lang="en-US" b="1" dirty="0"/>
              <a:t>Quiz questions</a:t>
            </a:r>
            <a:endParaRPr lang="en-GB" b="1" dirty="0"/>
          </a:p>
        </p:txBody>
      </p:sp>
      <p:sp>
        <p:nvSpPr>
          <p:cNvPr id="8" name="Text Placeholder 15">
            <a:extLst>
              <a:ext uri="{FF2B5EF4-FFF2-40B4-BE49-F238E27FC236}">
                <a16:creationId xmlns:a16="http://schemas.microsoft.com/office/drawing/2014/main" id="{7239A1D6-8455-2BDF-FB7D-9BCDF12561A2}"/>
              </a:ext>
            </a:extLst>
          </p:cNvPr>
          <p:cNvSpPr>
            <a:spLocks noGrp="1"/>
          </p:cNvSpPr>
          <p:nvPr>
            <p:ph type="body" sz="quarter" idx="11"/>
          </p:nvPr>
        </p:nvSpPr>
        <p:spPr>
          <a:xfrm>
            <a:off x="838199" y="6356349"/>
            <a:ext cx="4941277" cy="396143"/>
          </a:xfrm>
        </p:spPr>
        <p:txBody>
          <a:bodyPr/>
          <a:lstStyle/>
          <a:p>
            <a:r>
              <a:rPr lang="en-US" dirty="0"/>
              <a:t>Resource 2: Key mathematical mechanics principles</a:t>
            </a:r>
            <a:endParaRPr lang="en-GB" dirty="0"/>
          </a:p>
        </p:txBody>
      </p:sp>
      <p:sp>
        <p:nvSpPr>
          <p:cNvPr id="2" name="Text Placeholder 5">
            <a:extLst>
              <a:ext uri="{FF2B5EF4-FFF2-40B4-BE49-F238E27FC236}">
                <a16:creationId xmlns:a16="http://schemas.microsoft.com/office/drawing/2014/main" id="{7D1155C8-1F19-98F0-0B70-4765725BA232}"/>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29942065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98DF8AA-D17B-CCC1-4F51-9BF424899A33}"/>
              </a:ext>
            </a:extLst>
          </p:cNvPr>
          <p:cNvSpPr>
            <a:spLocks noGrp="1"/>
          </p:cNvSpPr>
          <p:nvPr>
            <p:ph type="title"/>
          </p:nvPr>
        </p:nvSpPr>
        <p:spPr>
          <a:xfrm>
            <a:off x="838200" y="365125"/>
            <a:ext cx="10515600" cy="1325563"/>
          </a:xfrm>
        </p:spPr>
        <p:txBody>
          <a:bodyPr>
            <a:normAutofit/>
          </a:bodyPr>
          <a:lstStyle/>
          <a:p>
            <a:r>
              <a:rPr lang="en-GB" dirty="0"/>
              <a:t>Question 1</a:t>
            </a:r>
          </a:p>
        </p:txBody>
      </p:sp>
      <p:sp>
        <p:nvSpPr>
          <p:cNvPr id="5" name="Content Placeholder 4">
            <a:extLst>
              <a:ext uri="{FF2B5EF4-FFF2-40B4-BE49-F238E27FC236}">
                <a16:creationId xmlns:a16="http://schemas.microsoft.com/office/drawing/2014/main" id="{38C4E9F3-2B13-0F8C-0584-B19F087F0B3C}"/>
              </a:ext>
            </a:extLst>
          </p:cNvPr>
          <p:cNvSpPr>
            <a:spLocks noGrp="1"/>
          </p:cNvSpPr>
          <p:nvPr>
            <p:ph idx="1"/>
          </p:nvPr>
        </p:nvSpPr>
        <p:spPr>
          <a:xfrm>
            <a:off x="433449" y="1565454"/>
            <a:ext cx="6813880" cy="4721032"/>
          </a:xfrm>
        </p:spPr>
        <p:txBody>
          <a:bodyPr anchor="ctr">
            <a:normAutofit/>
          </a:bodyPr>
          <a:lstStyle/>
          <a:p>
            <a:pPr marL="0" indent="0" algn="ctr">
              <a:buNone/>
            </a:pPr>
            <a:r>
              <a:rPr lang="en-US" dirty="0"/>
              <a:t>During an inspection of a commercial heat pump installation, you are reviewing the data from the energy meter that monitors how much energy the system consumes each day. The supervising engineer asks you to confirm which unit is used to measure energy so that the readings can be correctly entered into the commissioning report. </a:t>
            </a:r>
          </a:p>
          <a:p>
            <a:pPr marL="0" indent="0" algn="ctr">
              <a:buNone/>
            </a:pPr>
            <a:r>
              <a:rPr lang="en-US" b="1" dirty="0"/>
              <a:t>What are the units of energy?</a:t>
            </a:r>
          </a:p>
        </p:txBody>
      </p:sp>
      <p:sp>
        <p:nvSpPr>
          <p:cNvPr id="6" name="TextBox 5">
            <a:extLst>
              <a:ext uri="{FF2B5EF4-FFF2-40B4-BE49-F238E27FC236}">
                <a16:creationId xmlns:a16="http://schemas.microsoft.com/office/drawing/2014/main" id="{9DA697AD-4FF0-C922-F5BD-86A5C4875FBA}"/>
              </a:ext>
            </a:extLst>
          </p:cNvPr>
          <p:cNvSpPr txBox="1"/>
          <p:nvPr/>
        </p:nvSpPr>
        <p:spPr>
          <a:xfrm>
            <a:off x="8392555" y="1666804"/>
            <a:ext cx="4208610" cy="2493888"/>
          </a:xfrm>
          <a:prstGeom prst="rect">
            <a:avLst/>
          </a:prstGeom>
          <a:noFill/>
        </p:spPr>
        <p:txBody>
          <a:bodyPr wrap="square">
            <a:spAutoFit/>
          </a:bodyPr>
          <a:lstStyle/>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A</a:t>
            </a:r>
            <a:r>
              <a:rPr lang="en-GB" sz="2800" dirty="0">
                <a:latin typeface="Arial" panose="020B0604020202020204" pitchFamily="34" charset="0"/>
                <a:cs typeface="Arial" panose="020B0604020202020204" pitchFamily="34" charset="0"/>
              </a:rPr>
              <a:t> joules (J)</a:t>
            </a:r>
          </a:p>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B</a:t>
            </a:r>
            <a:r>
              <a:rPr lang="en-GB" sz="2800" dirty="0">
                <a:latin typeface="Arial" panose="020B0604020202020204" pitchFamily="34" charset="0"/>
                <a:cs typeface="Arial" panose="020B0604020202020204" pitchFamily="34" charset="0"/>
              </a:rPr>
              <a:t> newtons (N)</a:t>
            </a:r>
          </a:p>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C</a:t>
            </a:r>
            <a:r>
              <a:rPr lang="en-GB" sz="2800" dirty="0">
                <a:latin typeface="Arial" panose="020B0604020202020204" pitchFamily="34" charset="0"/>
                <a:cs typeface="Arial" panose="020B0604020202020204" pitchFamily="34" charset="0"/>
              </a:rPr>
              <a:t> watts (W)</a:t>
            </a:r>
          </a:p>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D</a:t>
            </a:r>
            <a:r>
              <a:rPr lang="en-GB" sz="2800" dirty="0">
                <a:latin typeface="Arial" panose="020B0604020202020204" pitchFamily="34" charset="0"/>
                <a:cs typeface="Arial" panose="020B0604020202020204" pitchFamily="34" charset="0"/>
              </a:rPr>
              <a:t> pascals (Pa)</a:t>
            </a:r>
          </a:p>
        </p:txBody>
      </p:sp>
      <p:sp>
        <p:nvSpPr>
          <p:cNvPr id="8" name="Text Placeholder 15">
            <a:extLst>
              <a:ext uri="{FF2B5EF4-FFF2-40B4-BE49-F238E27FC236}">
                <a16:creationId xmlns:a16="http://schemas.microsoft.com/office/drawing/2014/main" id="{8EC26499-84B0-AD84-0B3C-B15563E25574}"/>
              </a:ext>
            </a:extLst>
          </p:cNvPr>
          <p:cNvSpPr txBox="1">
            <a:spLocks/>
          </p:cNvSpPr>
          <p:nvPr/>
        </p:nvSpPr>
        <p:spPr>
          <a:xfrm>
            <a:off x="838199" y="6356349"/>
            <a:ext cx="4941277" cy="396143"/>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Resource 2: Key mathematical mechanics principles</a:t>
            </a:r>
            <a:endParaRPr lang="en-GB" dirty="0"/>
          </a:p>
        </p:txBody>
      </p:sp>
      <p:sp>
        <p:nvSpPr>
          <p:cNvPr id="2" name="Text Placeholder 5">
            <a:extLst>
              <a:ext uri="{FF2B5EF4-FFF2-40B4-BE49-F238E27FC236}">
                <a16:creationId xmlns:a16="http://schemas.microsoft.com/office/drawing/2014/main" id="{B85D449B-8AB8-B0A3-CA82-278A888F0013}"/>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13167918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0EF34A-73E0-6FA7-BCE9-954B7D4365A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EB3A7D1-4F50-CBEB-96B1-4C90C9302EA1}"/>
              </a:ext>
            </a:extLst>
          </p:cNvPr>
          <p:cNvSpPr>
            <a:spLocks noGrp="1"/>
          </p:cNvSpPr>
          <p:nvPr>
            <p:ph type="title"/>
          </p:nvPr>
        </p:nvSpPr>
        <p:spPr>
          <a:xfrm>
            <a:off x="838200" y="365125"/>
            <a:ext cx="10515600" cy="1325563"/>
          </a:xfrm>
        </p:spPr>
        <p:txBody>
          <a:bodyPr>
            <a:normAutofit/>
          </a:bodyPr>
          <a:lstStyle/>
          <a:p>
            <a:r>
              <a:rPr lang="en-GB" dirty="0"/>
              <a:t>Question 1: </a:t>
            </a:r>
            <a:r>
              <a:rPr lang="en-GB" dirty="0">
                <a:solidFill>
                  <a:schemeClr val="accent1"/>
                </a:solidFill>
              </a:rPr>
              <a:t>Answer</a:t>
            </a:r>
          </a:p>
        </p:txBody>
      </p:sp>
      <p:sp>
        <p:nvSpPr>
          <p:cNvPr id="9" name="Content Placeholder 4">
            <a:extLst>
              <a:ext uri="{FF2B5EF4-FFF2-40B4-BE49-F238E27FC236}">
                <a16:creationId xmlns:a16="http://schemas.microsoft.com/office/drawing/2014/main" id="{CACD839C-ED21-2F4A-4DD9-75C572130F2D}"/>
              </a:ext>
            </a:extLst>
          </p:cNvPr>
          <p:cNvSpPr>
            <a:spLocks noGrp="1"/>
          </p:cNvSpPr>
          <p:nvPr>
            <p:ph idx="1"/>
          </p:nvPr>
        </p:nvSpPr>
        <p:spPr>
          <a:xfrm>
            <a:off x="433449" y="1565454"/>
            <a:ext cx="6813880" cy="4721032"/>
          </a:xfrm>
        </p:spPr>
        <p:txBody>
          <a:bodyPr anchor="ctr">
            <a:normAutofit/>
          </a:bodyPr>
          <a:lstStyle/>
          <a:p>
            <a:pPr marL="0" indent="0" algn="ctr">
              <a:buNone/>
            </a:pPr>
            <a:r>
              <a:rPr lang="en-US" dirty="0"/>
              <a:t>During an inspection of a commercial heat pump installation, you are reviewing the data from the energy meter that monitors how much energy the system consumes each day. The supervising engineer asks you to confirm which unit is used to measure energy so that the readings can be correctly entered into the commissioning report. </a:t>
            </a:r>
          </a:p>
          <a:p>
            <a:pPr marL="0" indent="0" algn="ctr">
              <a:buNone/>
            </a:pPr>
            <a:r>
              <a:rPr lang="en-US" b="1" dirty="0"/>
              <a:t>What are the units of energy?</a:t>
            </a:r>
          </a:p>
        </p:txBody>
      </p:sp>
      <p:sp>
        <p:nvSpPr>
          <p:cNvPr id="17" name="TextBox 16">
            <a:extLst>
              <a:ext uri="{FF2B5EF4-FFF2-40B4-BE49-F238E27FC236}">
                <a16:creationId xmlns:a16="http://schemas.microsoft.com/office/drawing/2014/main" id="{2B12F299-F8FB-CE54-2E21-44F498D93CD4}"/>
              </a:ext>
            </a:extLst>
          </p:cNvPr>
          <p:cNvSpPr txBox="1"/>
          <p:nvPr/>
        </p:nvSpPr>
        <p:spPr>
          <a:xfrm>
            <a:off x="8392555" y="1666804"/>
            <a:ext cx="4208610" cy="2493888"/>
          </a:xfrm>
          <a:prstGeom prst="rect">
            <a:avLst/>
          </a:prstGeom>
          <a:noFill/>
        </p:spPr>
        <p:txBody>
          <a:bodyPr wrap="square">
            <a:spAutoFit/>
          </a:bodyPr>
          <a:lstStyle/>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A</a:t>
            </a:r>
            <a:r>
              <a:rPr lang="en-GB" sz="2800" dirty="0">
                <a:latin typeface="Arial" panose="020B0604020202020204" pitchFamily="34" charset="0"/>
                <a:cs typeface="Arial" panose="020B0604020202020204" pitchFamily="34" charset="0"/>
              </a:rPr>
              <a:t> joules (J)</a:t>
            </a:r>
          </a:p>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B</a:t>
            </a:r>
            <a:r>
              <a:rPr lang="en-GB" sz="2800" dirty="0">
                <a:latin typeface="Arial" panose="020B0604020202020204" pitchFamily="34" charset="0"/>
                <a:cs typeface="Arial" panose="020B0604020202020204" pitchFamily="34" charset="0"/>
              </a:rPr>
              <a:t> newtons (N)</a:t>
            </a:r>
          </a:p>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C</a:t>
            </a:r>
            <a:r>
              <a:rPr lang="en-GB" sz="2800" dirty="0">
                <a:latin typeface="Arial" panose="020B0604020202020204" pitchFamily="34" charset="0"/>
                <a:cs typeface="Arial" panose="020B0604020202020204" pitchFamily="34" charset="0"/>
              </a:rPr>
              <a:t> watts (W)</a:t>
            </a:r>
          </a:p>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D</a:t>
            </a:r>
            <a:r>
              <a:rPr lang="en-GB" sz="2800" dirty="0">
                <a:latin typeface="Arial" panose="020B0604020202020204" pitchFamily="34" charset="0"/>
                <a:cs typeface="Arial" panose="020B0604020202020204" pitchFamily="34" charset="0"/>
              </a:rPr>
              <a:t> pascals (Pa)</a:t>
            </a:r>
          </a:p>
        </p:txBody>
      </p:sp>
      <p:sp>
        <p:nvSpPr>
          <p:cNvPr id="26" name="Rectangle 6">
            <a:extLst>
              <a:ext uri="{FF2B5EF4-FFF2-40B4-BE49-F238E27FC236}">
                <a16:creationId xmlns:a16="http://schemas.microsoft.com/office/drawing/2014/main" id="{3E6B5137-1C18-D86C-4A0A-D5F714726BBA}"/>
              </a:ext>
            </a:extLst>
          </p:cNvPr>
          <p:cNvSpPr>
            <a:spLocks noChangeArrowheads="1"/>
          </p:cNvSpPr>
          <p:nvPr/>
        </p:nvSpPr>
        <p:spPr bwMode="auto">
          <a:xfrm>
            <a:off x="8038532" y="4529476"/>
            <a:ext cx="3190297"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strike="noStrike" cap="none" normalizeH="0" baseline="0" dirty="0">
                <a:ln>
                  <a:noFill/>
                </a:ln>
                <a:effectLst/>
                <a:latin typeface="Arial" panose="020B0604020202020204" pitchFamily="34" charset="0"/>
                <a:ea typeface="Times New Roman" panose="02020603050405020304" pitchFamily="18" charset="0"/>
                <a:cs typeface="Lato" panose="020F0502020204030203" pitchFamily="34" charset="0"/>
              </a:rPr>
              <a:t>joules</a:t>
            </a:r>
            <a:r>
              <a:rPr kumimoji="0" lang="en-US" altLang="en-US" sz="2000" b="0" i="0" u="none" strike="noStrike" cap="none" normalizeH="0" baseline="0" dirty="0">
                <a:ln>
                  <a:noFill/>
                </a:ln>
                <a:effectLst/>
                <a:latin typeface="Arial" panose="020B0604020202020204" pitchFamily="34" charset="0"/>
                <a:ea typeface="Times New Roman" panose="02020603050405020304" pitchFamily="18" charset="0"/>
                <a:cs typeface="Lato" panose="020F0502020204030203" pitchFamily="34" charset="0"/>
              </a:rPr>
              <a:t> measure energy</a:t>
            </a:r>
            <a:endParaRPr kumimoji="0" lang="en-US" altLang="en-US" sz="2000" b="0" i="0" u="none" strike="noStrike" cap="none" normalizeH="0" baseline="0" dirty="0">
              <a:ln>
                <a:noFill/>
              </a:ln>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u="none" strike="noStrike" cap="none" normalizeH="0" baseline="0" dirty="0">
                <a:ln>
                  <a:noFill/>
                </a:ln>
                <a:effectLst/>
                <a:latin typeface="Arial" panose="020B0604020202020204" pitchFamily="34" charset="0"/>
                <a:ea typeface="Times New Roman" panose="02020603050405020304" pitchFamily="18" charset="0"/>
                <a:cs typeface="Lato" panose="020F0502020204030203" pitchFamily="34" charset="0"/>
              </a:rPr>
              <a:t>newtons measure force</a:t>
            </a:r>
            <a:endParaRPr kumimoji="0" lang="en-US" altLang="en-US" sz="2000" b="0" i="0" u="none" strike="noStrike" cap="none" normalizeH="0" baseline="0" dirty="0">
              <a:ln>
                <a:noFill/>
              </a:ln>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u="none" strike="noStrike" cap="none" normalizeH="0" baseline="0" dirty="0">
                <a:ln>
                  <a:noFill/>
                </a:ln>
                <a:effectLst/>
                <a:latin typeface="Arial" panose="020B0604020202020204" pitchFamily="34" charset="0"/>
                <a:ea typeface="Times New Roman" panose="02020603050405020304" pitchFamily="18" charset="0"/>
                <a:cs typeface="Lato" panose="020F0502020204030203" pitchFamily="34" charset="0"/>
              </a:rPr>
              <a:t>watts measure power</a:t>
            </a:r>
            <a:endParaRPr kumimoji="0" lang="en-US" altLang="en-US" sz="2000" b="0" i="0" u="none" strike="noStrike" cap="none" normalizeH="0" baseline="0" dirty="0">
              <a:ln>
                <a:noFill/>
              </a:ln>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u="none" strike="noStrike" cap="none" normalizeH="0" baseline="0" dirty="0">
                <a:ln>
                  <a:noFill/>
                </a:ln>
                <a:effectLst/>
                <a:latin typeface="Arial" panose="020B0604020202020204" pitchFamily="34" charset="0"/>
                <a:ea typeface="Times New Roman" panose="02020603050405020304" pitchFamily="18" charset="0"/>
                <a:cs typeface="Lato" panose="020F0502020204030203" pitchFamily="34" charset="0"/>
              </a:rPr>
              <a:t>pascals measure pressure</a:t>
            </a:r>
            <a:endParaRPr kumimoji="0" lang="en-US" altLang="en-US" sz="2000" b="0" i="0" u="none" strike="noStrike" cap="none" normalizeH="0" baseline="0" dirty="0">
              <a:ln>
                <a:noFill/>
              </a:ln>
              <a:effectLst/>
              <a:latin typeface="Arial" panose="020B0604020202020204" pitchFamily="34" charset="0"/>
            </a:endParaRPr>
          </a:p>
        </p:txBody>
      </p:sp>
      <p:sp>
        <p:nvSpPr>
          <p:cNvPr id="2" name="Oval 1">
            <a:extLst>
              <a:ext uri="{FF2B5EF4-FFF2-40B4-BE49-F238E27FC236}">
                <a16:creationId xmlns:a16="http://schemas.microsoft.com/office/drawing/2014/main" id="{9C7B4580-7CEE-EEA2-ED7F-CEF4BDC49F90}"/>
              </a:ext>
            </a:extLst>
          </p:cNvPr>
          <p:cNvSpPr/>
          <p:nvPr/>
        </p:nvSpPr>
        <p:spPr>
          <a:xfrm>
            <a:off x="8015906" y="1527062"/>
            <a:ext cx="2743200" cy="696036"/>
          </a:xfrm>
          <a:custGeom>
            <a:avLst/>
            <a:gdLst>
              <a:gd name="csX0" fmla="*/ 0 w 2743200"/>
              <a:gd name="csY0" fmla="*/ 348018 h 696036"/>
              <a:gd name="csX1" fmla="*/ 1371600 w 2743200"/>
              <a:gd name="csY1" fmla="*/ 0 h 696036"/>
              <a:gd name="csX2" fmla="*/ 2743200 w 2743200"/>
              <a:gd name="csY2" fmla="*/ 348018 h 696036"/>
              <a:gd name="csX3" fmla="*/ 1371600 w 2743200"/>
              <a:gd name="csY3" fmla="*/ 696036 h 696036"/>
              <a:gd name="csX4" fmla="*/ 0 w 2743200"/>
              <a:gd name="csY4" fmla="*/ 348018 h 696036"/>
            </a:gdLst>
            <a:ahLst/>
            <a:cxnLst>
              <a:cxn ang="0">
                <a:pos x="csX0" y="csY0"/>
              </a:cxn>
              <a:cxn ang="0">
                <a:pos x="csX1" y="csY1"/>
              </a:cxn>
              <a:cxn ang="0">
                <a:pos x="csX2" y="csY2"/>
              </a:cxn>
              <a:cxn ang="0">
                <a:pos x="csX3" y="csY3"/>
              </a:cxn>
              <a:cxn ang="0">
                <a:pos x="csX4" y="csY4"/>
              </a:cxn>
            </a:cxnLst>
            <a:rect l="l" t="t" r="r" b="b"/>
            <a:pathLst>
              <a:path w="2743200" h="696036" extrusionOk="0">
                <a:moveTo>
                  <a:pt x="0" y="348018"/>
                </a:moveTo>
                <a:cubicBezTo>
                  <a:pt x="-28547" y="138204"/>
                  <a:pt x="534533" y="29857"/>
                  <a:pt x="1371600" y="0"/>
                </a:cubicBezTo>
                <a:cubicBezTo>
                  <a:pt x="2150803" y="4566"/>
                  <a:pt x="2731815" y="156175"/>
                  <a:pt x="2743200" y="348018"/>
                </a:cubicBezTo>
                <a:cubicBezTo>
                  <a:pt x="2698383" y="583990"/>
                  <a:pt x="2114868" y="774776"/>
                  <a:pt x="1371600" y="696036"/>
                </a:cubicBezTo>
                <a:cubicBezTo>
                  <a:pt x="592605" y="684283"/>
                  <a:pt x="12175" y="546040"/>
                  <a:pt x="0" y="348018"/>
                </a:cubicBezTo>
                <a:close/>
              </a:path>
            </a:pathLst>
          </a:custGeom>
          <a:noFill/>
          <a:ln w="38100">
            <a:solidFill>
              <a:schemeClr val="accent1"/>
            </a:solidFill>
            <a:extLst>
              <a:ext uri="{C807C97D-BFC1-408E-A445-0C87EB9F89A2}">
                <ask:lineSketchStyleProps xmlns:ask="http://schemas.microsoft.com/office/drawing/2018/sketchyshapes" sd="1219033472">
                  <a:prstGeom prst="ellipse">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15">
            <a:extLst>
              <a:ext uri="{FF2B5EF4-FFF2-40B4-BE49-F238E27FC236}">
                <a16:creationId xmlns:a16="http://schemas.microsoft.com/office/drawing/2014/main" id="{EB1861E2-7179-99D1-0604-2EF40BA4919B}"/>
              </a:ext>
            </a:extLst>
          </p:cNvPr>
          <p:cNvSpPr txBox="1">
            <a:spLocks/>
          </p:cNvSpPr>
          <p:nvPr/>
        </p:nvSpPr>
        <p:spPr>
          <a:xfrm>
            <a:off x="838199" y="6356349"/>
            <a:ext cx="4941277" cy="396143"/>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Resource 2: Key mathematical mechanics principles</a:t>
            </a:r>
            <a:endParaRPr lang="en-GB" dirty="0"/>
          </a:p>
        </p:txBody>
      </p:sp>
      <p:sp>
        <p:nvSpPr>
          <p:cNvPr id="3" name="Text Placeholder 5">
            <a:extLst>
              <a:ext uri="{FF2B5EF4-FFF2-40B4-BE49-F238E27FC236}">
                <a16:creationId xmlns:a16="http://schemas.microsoft.com/office/drawing/2014/main" id="{A2396E4B-7234-F06F-EBFF-9FABEB2D8E76}"/>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24506517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0CE1D4-647E-7775-E45C-99B3725E781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4414D7B-0CD9-AEF7-10BE-59B5B690E34E}"/>
              </a:ext>
            </a:extLst>
          </p:cNvPr>
          <p:cNvSpPr>
            <a:spLocks noGrp="1"/>
          </p:cNvSpPr>
          <p:nvPr>
            <p:ph type="title"/>
          </p:nvPr>
        </p:nvSpPr>
        <p:spPr>
          <a:xfrm>
            <a:off x="838200" y="365125"/>
            <a:ext cx="10515600" cy="1325563"/>
          </a:xfrm>
        </p:spPr>
        <p:txBody>
          <a:bodyPr>
            <a:normAutofit/>
          </a:bodyPr>
          <a:lstStyle/>
          <a:p>
            <a:r>
              <a:rPr lang="en-GB" dirty="0"/>
              <a:t>Question 2</a:t>
            </a:r>
            <a:endParaRPr lang="en-GB" dirty="0">
              <a:solidFill>
                <a:schemeClr val="accent1"/>
              </a:solidFill>
            </a:endParaRPr>
          </a:p>
        </p:txBody>
      </p:sp>
      <p:sp>
        <p:nvSpPr>
          <p:cNvPr id="9" name="Content Placeholder 4">
            <a:extLst>
              <a:ext uri="{FF2B5EF4-FFF2-40B4-BE49-F238E27FC236}">
                <a16:creationId xmlns:a16="http://schemas.microsoft.com/office/drawing/2014/main" id="{6B5566F2-AA56-50AA-3C08-D3D9DAACA15B}"/>
              </a:ext>
            </a:extLst>
          </p:cNvPr>
          <p:cNvSpPr>
            <a:spLocks noGrp="1"/>
          </p:cNvSpPr>
          <p:nvPr>
            <p:ph idx="1"/>
          </p:nvPr>
        </p:nvSpPr>
        <p:spPr>
          <a:xfrm>
            <a:off x="433449" y="2329734"/>
            <a:ext cx="6813880" cy="2719943"/>
          </a:xfrm>
        </p:spPr>
        <p:txBody>
          <a:bodyPr anchor="ctr">
            <a:normAutofit/>
          </a:bodyPr>
          <a:lstStyle/>
          <a:p>
            <a:pPr marL="0" indent="0" algn="ctr">
              <a:buNone/>
            </a:pPr>
            <a:r>
              <a:rPr lang="en-US" dirty="0"/>
              <a:t>A ladder has a mass of 24 kg.</a:t>
            </a:r>
          </a:p>
          <a:p>
            <a:pPr marL="0" indent="0" algn="ctr">
              <a:buNone/>
            </a:pPr>
            <a:r>
              <a:rPr lang="en-US" b="1" dirty="0"/>
              <a:t>Work out the weight of the ladder.</a:t>
            </a:r>
          </a:p>
          <a:p>
            <a:pPr marL="0" indent="0" algn="ctr">
              <a:buNone/>
            </a:pPr>
            <a:r>
              <a:rPr lang="en-US" dirty="0"/>
              <a:t>Take the acceleration due to gravity to be </a:t>
            </a:r>
            <a:br>
              <a:rPr lang="en-US" dirty="0"/>
            </a:br>
            <a:r>
              <a:rPr lang="en-US" b="1" dirty="0"/>
              <a:t>10 m/s</a:t>
            </a:r>
            <a:r>
              <a:rPr lang="en-US" b="1" baseline="30000" dirty="0"/>
              <a:t>2</a:t>
            </a:r>
            <a:r>
              <a:rPr lang="en-US" b="1" dirty="0"/>
              <a:t> </a:t>
            </a:r>
            <a:r>
              <a:rPr lang="en-US" dirty="0"/>
              <a:t>to help with mental </a:t>
            </a:r>
            <a:r>
              <a:rPr lang="en-US" dirty="0" err="1"/>
              <a:t>maths</a:t>
            </a:r>
            <a:r>
              <a:rPr lang="en-US" dirty="0"/>
              <a:t>.</a:t>
            </a:r>
          </a:p>
        </p:txBody>
      </p:sp>
      <p:sp>
        <p:nvSpPr>
          <p:cNvPr id="3" name="TextBox 2">
            <a:extLst>
              <a:ext uri="{FF2B5EF4-FFF2-40B4-BE49-F238E27FC236}">
                <a16:creationId xmlns:a16="http://schemas.microsoft.com/office/drawing/2014/main" id="{B0E41660-4578-20E4-24F0-6675DF99831B}"/>
              </a:ext>
            </a:extLst>
          </p:cNvPr>
          <p:cNvSpPr txBox="1"/>
          <p:nvPr/>
        </p:nvSpPr>
        <p:spPr>
          <a:xfrm>
            <a:off x="8447146" y="2458831"/>
            <a:ext cx="4208610" cy="2493888"/>
          </a:xfrm>
          <a:prstGeom prst="rect">
            <a:avLst/>
          </a:prstGeom>
          <a:noFill/>
        </p:spPr>
        <p:txBody>
          <a:bodyPr wrap="square">
            <a:spAutoFit/>
          </a:bodyPr>
          <a:lstStyle/>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A</a:t>
            </a:r>
            <a:r>
              <a:rPr lang="en-GB" sz="2800" dirty="0">
                <a:latin typeface="Arial" panose="020B0604020202020204" pitchFamily="34" charset="0"/>
                <a:cs typeface="Arial" panose="020B0604020202020204" pitchFamily="34" charset="0"/>
              </a:rPr>
              <a:t> 24 kg</a:t>
            </a:r>
            <a:endParaRPr lang="en-GB" sz="2800" baseline="30000" dirty="0">
              <a:latin typeface="Arial" panose="020B0604020202020204" pitchFamily="34" charset="0"/>
              <a:cs typeface="Arial" panose="020B0604020202020204" pitchFamily="34" charset="0"/>
            </a:endParaRPr>
          </a:p>
          <a:p>
            <a:pPr lvl="0">
              <a:lnSpc>
                <a:spcPct val="115000"/>
              </a:lnSpc>
              <a:spcBef>
                <a:spcPts val="1200"/>
              </a:spcBef>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B</a:t>
            </a:r>
            <a:r>
              <a:rPr lang="en-GB" sz="2800"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0.24 N</a:t>
            </a:r>
            <a:endParaRPr lang="en-GB" sz="2800" dirty="0">
              <a:latin typeface="Arial" panose="020B0604020202020204" pitchFamily="34" charset="0"/>
              <a:cs typeface="Arial" panose="020B0604020202020204" pitchFamily="34" charset="0"/>
            </a:endParaRPr>
          </a:p>
          <a:p>
            <a:pPr lvl="0">
              <a:lnSpc>
                <a:spcPct val="115000"/>
              </a:lnSpc>
              <a:spcBef>
                <a:spcPts val="1200"/>
              </a:spcBef>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C</a:t>
            </a:r>
            <a:r>
              <a:rPr lang="en-GB" sz="2800"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240 N</a:t>
            </a:r>
            <a:endParaRPr lang="en-GB" sz="2800" dirty="0">
              <a:latin typeface="Arial" panose="020B0604020202020204" pitchFamily="34" charset="0"/>
              <a:cs typeface="Arial" panose="020B0604020202020204" pitchFamily="34" charset="0"/>
            </a:endParaRPr>
          </a:p>
          <a:p>
            <a:pPr lvl="0">
              <a:lnSpc>
                <a:spcPct val="115000"/>
              </a:lnSpc>
              <a:spcBef>
                <a:spcPts val="1200"/>
              </a:spcBef>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D</a:t>
            </a:r>
            <a:r>
              <a:rPr lang="en-GB" sz="2800"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240 kg</a:t>
            </a:r>
            <a:endParaRPr lang="en-GB" sz="2800" dirty="0">
              <a:latin typeface="Arial" panose="020B0604020202020204" pitchFamily="34" charset="0"/>
              <a:cs typeface="Arial" panose="020B0604020202020204" pitchFamily="34" charset="0"/>
            </a:endParaRPr>
          </a:p>
        </p:txBody>
      </p:sp>
      <p:sp>
        <p:nvSpPr>
          <p:cNvPr id="6" name="Text Placeholder 15">
            <a:extLst>
              <a:ext uri="{FF2B5EF4-FFF2-40B4-BE49-F238E27FC236}">
                <a16:creationId xmlns:a16="http://schemas.microsoft.com/office/drawing/2014/main" id="{487A3492-88F9-B670-1B26-A6C252EBFDE1}"/>
              </a:ext>
            </a:extLst>
          </p:cNvPr>
          <p:cNvSpPr txBox="1">
            <a:spLocks/>
          </p:cNvSpPr>
          <p:nvPr/>
        </p:nvSpPr>
        <p:spPr>
          <a:xfrm>
            <a:off x="838199" y="6356349"/>
            <a:ext cx="4941277" cy="396143"/>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Resource 2: Key mathematical mechanics principles</a:t>
            </a:r>
            <a:endParaRPr lang="en-GB" dirty="0"/>
          </a:p>
        </p:txBody>
      </p:sp>
      <p:sp>
        <p:nvSpPr>
          <p:cNvPr id="2" name="Text Placeholder 5">
            <a:extLst>
              <a:ext uri="{FF2B5EF4-FFF2-40B4-BE49-F238E27FC236}">
                <a16:creationId xmlns:a16="http://schemas.microsoft.com/office/drawing/2014/main" id="{BDC85105-A56B-5D86-FE0E-CE6FEEEEBBDD}"/>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37479666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185989-1928-B1F6-CC9E-494A454AE92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18D0FCD-7150-E106-D736-FF909C2EC1E6}"/>
              </a:ext>
            </a:extLst>
          </p:cNvPr>
          <p:cNvSpPr>
            <a:spLocks noGrp="1"/>
          </p:cNvSpPr>
          <p:nvPr>
            <p:ph type="title"/>
          </p:nvPr>
        </p:nvSpPr>
        <p:spPr>
          <a:xfrm>
            <a:off x="838200" y="365125"/>
            <a:ext cx="10515600" cy="1325563"/>
          </a:xfrm>
        </p:spPr>
        <p:txBody>
          <a:bodyPr>
            <a:normAutofit/>
          </a:bodyPr>
          <a:lstStyle/>
          <a:p>
            <a:r>
              <a:rPr lang="en-GB" dirty="0"/>
              <a:t>Question 2: </a:t>
            </a:r>
            <a:r>
              <a:rPr lang="en-GB" dirty="0">
                <a:solidFill>
                  <a:schemeClr val="accent1"/>
                </a:solidFill>
              </a:rPr>
              <a:t>Answer</a:t>
            </a:r>
          </a:p>
        </p:txBody>
      </p:sp>
      <p:sp>
        <p:nvSpPr>
          <p:cNvPr id="2" name="Oval 1">
            <a:extLst>
              <a:ext uri="{FF2B5EF4-FFF2-40B4-BE49-F238E27FC236}">
                <a16:creationId xmlns:a16="http://schemas.microsoft.com/office/drawing/2014/main" id="{C3B6BE0D-47CD-8A2E-37EC-17190886B527}"/>
              </a:ext>
            </a:extLst>
          </p:cNvPr>
          <p:cNvSpPr/>
          <p:nvPr/>
        </p:nvSpPr>
        <p:spPr>
          <a:xfrm>
            <a:off x="7834892" y="3641675"/>
            <a:ext cx="3260678" cy="820741"/>
          </a:xfrm>
          <a:custGeom>
            <a:avLst/>
            <a:gdLst>
              <a:gd name="csX0" fmla="*/ 0 w 3260678"/>
              <a:gd name="csY0" fmla="*/ 410371 h 820741"/>
              <a:gd name="csX1" fmla="*/ 1630339 w 3260678"/>
              <a:gd name="csY1" fmla="*/ 0 h 820741"/>
              <a:gd name="csX2" fmla="*/ 3260678 w 3260678"/>
              <a:gd name="csY2" fmla="*/ 410371 h 820741"/>
              <a:gd name="csX3" fmla="*/ 1630339 w 3260678"/>
              <a:gd name="csY3" fmla="*/ 820742 h 820741"/>
              <a:gd name="csX4" fmla="*/ 0 w 3260678"/>
              <a:gd name="csY4" fmla="*/ 410371 h 820741"/>
            </a:gdLst>
            <a:ahLst/>
            <a:cxnLst>
              <a:cxn ang="0">
                <a:pos x="csX0" y="csY0"/>
              </a:cxn>
              <a:cxn ang="0">
                <a:pos x="csX1" y="csY1"/>
              </a:cxn>
              <a:cxn ang="0">
                <a:pos x="csX2" y="csY2"/>
              </a:cxn>
              <a:cxn ang="0">
                <a:pos x="csX3" y="csY3"/>
              </a:cxn>
              <a:cxn ang="0">
                <a:pos x="csX4" y="csY4"/>
              </a:cxn>
            </a:cxnLst>
            <a:rect l="l" t="t" r="r" b="b"/>
            <a:pathLst>
              <a:path w="3260678" h="820741" extrusionOk="0">
                <a:moveTo>
                  <a:pt x="0" y="410371"/>
                </a:moveTo>
                <a:cubicBezTo>
                  <a:pt x="-18832" y="172113"/>
                  <a:pt x="670001" y="22492"/>
                  <a:pt x="1630339" y="0"/>
                </a:cubicBezTo>
                <a:cubicBezTo>
                  <a:pt x="2572059" y="8697"/>
                  <a:pt x="3204165" y="185526"/>
                  <a:pt x="3260678" y="410371"/>
                </a:cubicBezTo>
                <a:cubicBezTo>
                  <a:pt x="3165792" y="729674"/>
                  <a:pt x="2502383" y="977535"/>
                  <a:pt x="1630339" y="820742"/>
                </a:cubicBezTo>
                <a:cubicBezTo>
                  <a:pt x="687547" y="797555"/>
                  <a:pt x="15636" y="644484"/>
                  <a:pt x="0" y="410371"/>
                </a:cubicBezTo>
                <a:close/>
              </a:path>
            </a:pathLst>
          </a:custGeom>
          <a:noFill/>
          <a:ln w="38100">
            <a:solidFill>
              <a:schemeClr val="accent1"/>
            </a:solidFill>
            <a:extLst>
              <a:ext uri="{C807C97D-BFC1-408E-A445-0C87EB9F89A2}">
                <ask:lineSketchStyleProps xmlns:ask="http://schemas.microsoft.com/office/drawing/2018/sketchyshapes" sd="1219033472">
                  <a:prstGeom prst="ellipse">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4">
            <a:extLst>
              <a:ext uri="{FF2B5EF4-FFF2-40B4-BE49-F238E27FC236}">
                <a16:creationId xmlns:a16="http://schemas.microsoft.com/office/drawing/2014/main" id="{5232502E-7E1F-0D80-A2F2-F1F3F6871804}"/>
              </a:ext>
            </a:extLst>
          </p:cNvPr>
          <p:cNvSpPr>
            <a:spLocks noGrp="1"/>
          </p:cNvSpPr>
          <p:nvPr>
            <p:ph idx="1"/>
          </p:nvPr>
        </p:nvSpPr>
        <p:spPr>
          <a:xfrm>
            <a:off x="433449" y="2329734"/>
            <a:ext cx="6813880" cy="2719943"/>
          </a:xfrm>
        </p:spPr>
        <p:txBody>
          <a:bodyPr anchor="ctr">
            <a:normAutofit/>
          </a:bodyPr>
          <a:lstStyle/>
          <a:p>
            <a:pPr marL="0" indent="0" algn="ctr">
              <a:buNone/>
            </a:pPr>
            <a:r>
              <a:rPr lang="en-US" dirty="0"/>
              <a:t>A ladder has a mass of 24 kg.</a:t>
            </a:r>
          </a:p>
          <a:p>
            <a:pPr marL="0" indent="0" algn="ctr">
              <a:buNone/>
            </a:pPr>
            <a:r>
              <a:rPr lang="en-US" b="1" dirty="0"/>
              <a:t>Work out the weight of the ladder.</a:t>
            </a:r>
          </a:p>
          <a:p>
            <a:pPr marL="0" indent="0" algn="ctr">
              <a:buNone/>
            </a:pPr>
            <a:r>
              <a:rPr lang="en-US" dirty="0"/>
              <a:t>Take the acceleration due to gravity to be </a:t>
            </a:r>
            <a:br>
              <a:rPr lang="en-US" dirty="0"/>
            </a:br>
            <a:r>
              <a:rPr lang="en-US" b="1" dirty="0"/>
              <a:t>10 m/s</a:t>
            </a:r>
            <a:r>
              <a:rPr lang="en-US" b="1" baseline="30000" dirty="0"/>
              <a:t>2</a:t>
            </a:r>
            <a:r>
              <a:rPr lang="en-US" b="1" dirty="0"/>
              <a:t> </a:t>
            </a:r>
            <a:r>
              <a:rPr lang="en-US" dirty="0"/>
              <a:t>to help with mental </a:t>
            </a:r>
            <a:r>
              <a:rPr lang="en-US" dirty="0" err="1"/>
              <a:t>maths</a:t>
            </a:r>
            <a:r>
              <a:rPr lang="en-US" dirty="0"/>
              <a:t>.</a:t>
            </a:r>
          </a:p>
        </p:txBody>
      </p:sp>
      <p:sp>
        <p:nvSpPr>
          <p:cNvPr id="5" name="TextBox 4">
            <a:extLst>
              <a:ext uri="{FF2B5EF4-FFF2-40B4-BE49-F238E27FC236}">
                <a16:creationId xmlns:a16="http://schemas.microsoft.com/office/drawing/2014/main" id="{E367502B-A102-0B10-9C72-860822259475}"/>
              </a:ext>
            </a:extLst>
          </p:cNvPr>
          <p:cNvSpPr txBox="1"/>
          <p:nvPr/>
        </p:nvSpPr>
        <p:spPr>
          <a:xfrm>
            <a:off x="8447146" y="2458831"/>
            <a:ext cx="4208610" cy="2493888"/>
          </a:xfrm>
          <a:prstGeom prst="rect">
            <a:avLst/>
          </a:prstGeom>
          <a:noFill/>
        </p:spPr>
        <p:txBody>
          <a:bodyPr wrap="square">
            <a:spAutoFit/>
          </a:bodyPr>
          <a:lstStyle/>
          <a:p>
            <a:pPr lvl="0" algn="l" rtl="0">
              <a:lnSpc>
                <a:spcPct val="115000"/>
              </a:lnSpc>
              <a:spcBef>
                <a:spcPts val="1200"/>
              </a:spcBef>
              <a:spcAft>
                <a:spcPts val="0"/>
              </a:spcAft>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A</a:t>
            </a:r>
            <a:r>
              <a:rPr lang="en-GB" sz="2800" dirty="0">
                <a:latin typeface="Arial" panose="020B0604020202020204" pitchFamily="34" charset="0"/>
                <a:cs typeface="Arial" panose="020B0604020202020204" pitchFamily="34" charset="0"/>
              </a:rPr>
              <a:t> 24 kg</a:t>
            </a:r>
            <a:endParaRPr lang="en-GB" sz="2800" baseline="30000" dirty="0">
              <a:latin typeface="Arial" panose="020B0604020202020204" pitchFamily="34" charset="0"/>
              <a:cs typeface="Arial" panose="020B0604020202020204" pitchFamily="34" charset="0"/>
            </a:endParaRPr>
          </a:p>
          <a:p>
            <a:pPr lvl="0">
              <a:lnSpc>
                <a:spcPct val="115000"/>
              </a:lnSpc>
              <a:spcBef>
                <a:spcPts val="1200"/>
              </a:spcBef>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B</a:t>
            </a:r>
            <a:r>
              <a:rPr lang="en-GB" sz="2800"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0.24 N</a:t>
            </a:r>
            <a:endParaRPr lang="en-GB" sz="2800" dirty="0">
              <a:latin typeface="Arial" panose="020B0604020202020204" pitchFamily="34" charset="0"/>
              <a:cs typeface="Arial" panose="020B0604020202020204" pitchFamily="34" charset="0"/>
            </a:endParaRPr>
          </a:p>
          <a:p>
            <a:pPr lvl="0">
              <a:lnSpc>
                <a:spcPct val="115000"/>
              </a:lnSpc>
              <a:spcBef>
                <a:spcPts val="1200"/>
              </a:spcBef>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C</a:t>
            </a:r>
            <a:r>
              <a:rPr lang="en-GB" sz="2800"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240 N</a:t>
            </a:r>
            <a:endParaRPr lang="en-GB" sz="2800" dirty="0">
              <a:latin typeface="Arial" panose="020B0604020202020204" pitchFamily="34" charset="0"/>
              <a:cs typeface="Arial" panose="020B0604020202020204" pitchFamily="34" charset="0"/>
            </a:endParaRPr>
          </a:p>
          <a:p>
            <a:pPr lvl="0">
              <a:lnSpc>
                <a:spcPct val="115000"/>
              </a:lnSpc>
              <a:spcBef>
                <a:spcPts val="1200"/>
              </a:spcBef>
              <a:buClr>
                <a:srgbClr val="432673"/>
              </a:buClr>
              <a:buSzPts val="2400"/>
            </a:pPr>
            <a:r>
              <a:rPr lang="en-GB" sz="2800" b="1" dirty="0">
                <a:solidFill>
                  <a:schemeClr val="accent1"/>
                </a:solidFill>
                <a:latin typeface="Arial" panose="020B0604020202020204" pitchFamily="34" charset="0"/>
                <a:cs typeface="Arial" panose="020B0604020202020204" pitchFamily="34" charset="0"/>
              </a:rPr>
              <a:t>D</a:t>
            </a:r>
            <a:r>
              <a:rPr lang="en-GB" sz="2800" dirty="0">
                <a:latin typeface="Arial" panose="020B0604020202020204" pitchFamily="34" charset="0"/>
                <a:cs typeface="Arial" panose="020B0604020202020204" pitchFamily="34" charset="0"/>
              </a:rPr>
              <a:t> </a:t>
            </a:r>
            <a:r>
              <a:rPr lang="en-US" sz="2800" dirty="0">
                <a:latin typeface="Arial" panose="020B0604020202020204" pitchFamily="34" charset="0"/>
                <a:cs typeface="Arial" panose="020B0604020202020204" pitchFamily="34" charset="0"/>
              </a:rPr>
              <a:t>240 kg</a:t>
            </a:r>
            <a:endParaRPr lang="en-GB" sz="2800" dirty="0">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502F35C1-38DA-2CCC-E6DE-DA1930423652}"/>
              </a:ext>
            </a:extLst>
          </p:cNvPr>
          <p:cNvSpPr>
            <a:spLocks noChangeArrowheads="1"/>
          </p:cNvSpPr>
          <p:nvPr/>
        </p:nvSpPr>
        <p:spPr bwMode="auto">
          <a:xfrm>
            <a:off x="7508583" y="5049677"/>
            <a:ext cx="3913296"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strike="noStrike" cap="none" normalizeH="0" baseline="0" dirty="0">
                <a:ln>
                  <a:noFill/>
                </a:ln>
                <a:effectLst/>
                <a:latin typeface="Arial" panose="020B0604020202020204" pitchFamily="34" charset="0"/>
                <a:ea typeface="Times New Roman" panose="02020603050405020304" pitchFamily="18" charset="0"/>
                <a:cs typeface="Lato" panose="020F0502020204030203" pitchFamily="34" charset="0"/>
              </a:rPr>
              <a:t>Weight is mass times acceleration due to gravity.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strike="noStrike" cap="none" normalizeH="0" baseline="0" dirty="0">
                <a:ln>
                  <a:noFill/>
                </a:ln>
                <a:effectLst/>
                <a:latin typeface="Arial" panose="020B0604020202020204" pitchFamily="34" charset="0"/>
                <a:ea typeface="Times New Roman" panose="02020603050405020304" pitchFamily="18" charset="0"/>
                <a:cs typeface="Lato" panose="020F0502020204030203" pitchFamily="34" charset="0"/>
              </a:rPr>
              <a:t>It is a force.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strike="noStrike" cap="none" normalizeH="0" baseline="0" dirty="0">
                <a:ln>
                  <a:noFill/>
                </a:ln>
                <a:effectLst/>
                <a:latin typeface="Arial" panose="020B0604020202020204" pitchFamily="34" charset="0"/>
                <a:ea typeface="Times New Roman" panose="02020603050405020304" pitchFamily="18" charset="0"/>
                <a:cs typeface="Lato" panose="020F0502020204030203" pitchFamily="34" charset="0"/>
              </a:rPr>
              <a:t>Weight and force have units N.</a:t>
            </a:r>
            <a:endParaRPr kumimoji="0" lang="en-US" altLang="en-US" sz="2000" b="0" i="0" u="none" strike="noStrike" cap="none" normalizeH="0" baseline="0" dirty="0">
              <a:ln>
                <a:noFill/>
              </a:ln>
              <a:effectLst/>
              <a:latin typeface="Arial" panose="020B0604020202020204" pitchFamily="34" charset="0"/>
            </a:endParaRPr>
          </a:p>
        </p:txBody>
      </p:sp>
      <p:sp>
        <p:nvSpPr>
          <p:cNvPr id="9" name="Text Placeholder 15">
            <a:extLst>
              <a:ext uri="{FF2B5EF4-FFF2-40B4-BE49-F238E27FC236}">
                <a16:creationId xmlns:a16="http://schemas.microsoft.com/office/drawing/2014/main" id="{0FCE4A20-5E87-4861-5965-1EAF1937E3A8}"/>
              </a:ext>
            </a:extLst>
          </p:cNvPr>
          <p:cNvSpPr txBox="1">
            <a:spLocks/>
          </p:cNvSpPr>
          <p:nvPr/>
        </p:nvSpPr>
        <p:spPr>
          <a:xfrm>
            <a:off x="838199" y="6356349"/>
            <a:ext cx="4941277" cy="396143"/>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Resource 2: Key mathematical mechanics principles</a:t>
            </a:r>
            <a:endParaRPr lang="en-GB" dirty="0"/>
          </a:p>
        </p:txBody>
      </p:sp>
      <p:sp>
        <p:nvSpPr>
          <p:cNvPr id="6" name="Text Placeholder 5">
            <a:extLst>
              <a:ext uri="{FF2B5EF4-FFF2-40B4-BE49-F238E27FC236}">
                <a16:creationId xmlns:a16="http://schemas.microsoft.com/office/drawing/2014/main" id="{98AE63D0-36D1-BCA7-22A1-B03C8D7B4CF1}"/>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13879143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3D55CF-90B1-3044-D874-45AD36825BB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CD5DB3F-ACEA-CE21-F235-C2AB388CF0B1}"/>
              </a:ext>
            </a:extLst>
          </p:cNvPr>
          <p:cNvSpPr>
            <a:spLocks noGrp="1"/>
          </p:cNvSpPr>
          <p:nvPr>
            <p:ph type="title"/>
          </p:nvPr>
        </p:nvSpPr>
        <p:spPr>
          <a:xfrm>
            <a:off x="838200" y="365125"/>
            <a:ext cx="10515600" cy="1325563"/>
          </a:xfrm>
        </p:spPr>
        <p:txBody>
          <a:bodyPr>
            <a:normAutofit/>
          </a:bodyPr>
          <a:lstStyle/>
          <a:p>
            <a:r>
              <a:rPr lang="en-GB" dirty="0"/>
              <a:t>Question 3</a:t>
            </a:r>
            <a:endParaRPr lang="en-GB" dirty="0">
              <a:solidFill>
                <a:schemeClr val="accent1"/>
              </a:solidFill>
            </a:endParaRPr>
          </a:p>
        </p:txBody>
      </p:sp>
      <p:sp>
        <p:nvSpPr>
          <p:cNvPr id="5" name="Content Placeholder 4">
            <a:extLst>
              <a:ext uri="{FF2B5EF4-FFF2-40B4-BE49-F238E27FC236}">
                <a16:creationId xmlns:a16="http://schemas.microsoft.com/office/drawing/2014/main" id="{6F3E8971-D70E-D480-78AC-620DB67FAFA7}"/>
              </a:ext>
            </a:extLst>
          </p:cNvPr>
          <p:cNvSpPr txBox="1">
            <a:spLocks/>
          </p:cNvSpPr>
          <p:nvPr/>
        </p:nvSpPr>
        <p:spPr>
          <a:xfrm>
            <a:off x="621631" y="2135145"/>
            <a:ext cx="5854254" cy="2994486"/>
          </a:xfrm>
          <a:prstGeom prst="rect">
            <a:avLst/>
          </a:prstGeom>
          <a:solidFill>
            <a:srgbClr val="EBDDF4"/>
          </a:solidFill>
        </p:spPr>
        <p:txBody>
          <a:bodyPr vert="horz" lIns="180000" tIns="180000" rIns="180000" bIns="180000" rtlCol="0" anchor="t">
            <a:normAutofit/>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A forklift truck is used to lift a pallet of bricks of mass 500 kg from the ground to a height of 6 m. </a:t>
            </a:r>
          </a:p>
          <a:p>
            <a:pPr marL="0" indent="0">
              <a:buNone/>
            </a:pPr>
            <a:r>
              <a:rPr lang="en-US" b="1" dirty="0"/>
              <a:t>Calculate the work done by the forklift truck. Give your answer in kilojoules. </a:t>
            </a:r>
          </a:p>
          <a:p>
            <a:pPr marL="0" indent="0" algn="ctr">
              <a:buFont typeface="Arial" panose="020B0604020202020204" pitchFamily="34" charset="0"/>
              <a:buNone/>
            </a:pPr>
            <a:endParaRPr lang="en-US" dirty="0"/>
          </a:p>
          <a:p>
            <a:pPr marL="0" indent="0" algn="ctr">
              <a:buFont typeface="Arial" panose="020B0604020202020204" pitchFamily="34" charset="0"/>
              <a:buNone/>
            </a:pPr>
            <a:endParaRPr lang="en-US" dirty="0"/>
          </a:p>
          <a:p>
            <a:pPr marL="0" indent="0" algn="ctr">
              <a:buFont typeface="Arial" panose="020B0604020202020204" pitchFamily="34" charset="0"/>
              <a:buNone/>
            </a:pPr>
            <a:endParaRPr lang="en-US" dirty="0"/>
          </a:p>
        </p:txBody>
      </p:sp>
      <p:sp>
        <p:nvSpPr>
          <p:cNvPr id="6" name="Text Placeholder 15">
            <a:extLst>
              <a:ext uri="{FF2B5EF4-FFF2-40B4-BE49-F238E27FC236}">
                <a16:creationId xmlns:a16="http://schemas.microsoft.com/office/drawing/2014/main" id="{1C596E81-B42D-C52A-BF27-F874B519CB5C}"/>
              </a:ext>
            </a:extLst>
          </p:cNvPr>
          <p:cNvSpPr txBox="1">
            <a:spLocks/>
          </p:cNvSpPr>
          <p:nvPr/>
        </p:nvSpPr>
        <p:spPr>
          <a:xfrm>
            <a:off x="838199" y="6356349"/>
            <a:ext cx="4941277" cy="396143"/>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Resource 2: Key mathematical mechanics principles</a:t>
            </a:r>
            <a:endParaRPr lang="en-GB" dirty="0"/>
          </a:p>
        </p:txBody>
      </p:sp>
      <p:sp>
        <p:nvSpPr>
          <p:cNvPr id="2" name="Text Placeholder 5">
            <a:extLst>
              <a:ext uri="{FF2B5EF4-FFF2-40B4-BE49-F238E27FC236}">
                <a16:creationId xmlns:a16="http://schemas.microsoft.com/office/drawing/2014/main" id="{9B81FB63-87C5-5C8D-28B3-C40C1DB6E009}"/>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39475475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A84D84-D8B5-7006-B014-D02BD1CEB36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E112144-8770-99F5-E323-81741BAC8147}"/>
              </a:ext>
            </a:extLst>
          </p:cNvPr>
          <p:cNvSpPr>
            <a:spLocks noGrp="1"/>
          </p:cNvSpPr>
          <p:nvPr>
            <p:ph type="title"/>
          </p:nvPr>
        </p:nvSpPr>
        <p:spPr>
          <a:xfrm>
            <a:off x="838200" y="365125"/>
            <a:ext cx="10515600" cy="1325563"/>
          </a:xfrm>
        </p:spPr>
        <p:txBody>
          <a:bodyPr>
            <a:normAutofit/>
          </a:bodyPr>
          <a:lstStyle/>
          <a:p>
            <a:r>
              <a:rPr lang="en-GB" dirty="0"/>
              <a:t>Question 3: </a:t>
            </a:r>
            <a:r>
              <a:rPr lang="en-GB" dirty="0">
                <a:solidFill>
                  <a:schemeClr val="accent1"/>
                </a:solidFill>
              </a:rPr>
              <a:t>Answer</a:t>
            </a:r>
          </a:p>
        </p:txBody>
      </p:sp>
      <mc:AlternateContent xmlns:mc="http://schemas.openxmlformats.org/markup-compatibility/2006" xmlns:a14="http://schemas.microsoft.com/office/drawing/2010/main">
        <mc:Choice Requires="a14">
          <p:sp>
            <p:nvSpPr>
              <p:cNvPr id="6" name="Content Placeholder 4">
                <a:extLst>
                  <a:ext uri="{FF2B5EF4-FFF2-40B4-BE49-F238E27FC236}">
                    <a16:creationId xmlns:a16="http://schemas.microsoft.com/office/drawing/2014/main" id="{718A3C72-3A14-D2E4-7619-61E3BA0F3100}"/>
                  </a:ext>
                </a:extLst>
              </p:cNvPr>
              <p:cNvSpPr txBox="1">
                <a:spLocks/>
              </p:cNvSpPr>
              <p:nvPr/>
            </p:nvSpPr>
            <p:spPr>
              <a:xfrm>
                <a:off x="6714698" y="2009312"/>
                <a:ext cx="5202288" cy="3901625"/>
              </a:xfrm>
              <a:prstGeom prst="rect">
                <a:avLst/>
              </a:prstGeom>
              <a:noFill/>
            </p:spPr>
            <p:txBody>
              <a:bodyPr vert="horz" lIns="180000" tIns="180000" rIns="180000" bIns="180000" rtlCol="0" anchor="t">
                <a:normAutofit fontScale="85000" lnSpcReduction="10000"/>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FFFFFF"/>
                  </a:buClr>
                </a:pPr>
                <a14:m>
                  <m:oMath xmlns:m="http://schemas.openxmlformats.org/officeDocument/2006/math">
                    <m:r>
                      <a:rPr lang="en-US" i="1">
                        <a:latin typeface="Cambria Math" panose="02040503050406030204" pitchFamily="18" charset="0"/>
                      </a:rPr>
                      <m:t>𝐹</m:t>
                    </m:r>
                    <m:r>
                      <a:rPr lang="en-US" i="1">
                        <a:latin typeface="Cambria Math" panose="02040503050406030204" pitchFamily="18" charset="0"/>
                      </a:rPr>
                      <m:t>=</m:t>
                    </m:r>
                    <m:r>
                      <a:rPr lang="en-US" i="1">
                        <a:latin typeface="Cambria Math" panose="02040503050406030204" pitchFamily="18" charset="0"/>
                      </a:rPr>
                      <m:t>𝑚𝑔</m:t>
                    </m:r>
                  </m:oMath>
                </a14:m>
                <a:endParaRPr lang="en-US" dirty="0"/>
              </a:p>
              <a:p>
                <a:pPr>
                  <a:buClr>
                    <a:srgbClr val="FFFFFF"/>
                  </a:buClr>
                </a:pPr>
                <a14:m>
                  <m:oMath xmlns:m="http://schemas.openxmlformats.org/officeDocument/2006/math">
                    <m:r>
                      <a:rPr lang="en-US" i="1" smtClean="0">
                        <a:solidFill>
                          <a:schemeClr val="bg1"/>
                        </a:solidFill>
                        <a:latin typeface="Cambria Math" panose="02040503050406030204" pitchFamily="18" charset="0"/>
                      </a:rPr>
                      <m:t>𝐹</m:t>
                    </m:r>
                    <m:r>
                      <a:rPr lang="en-US" i="1">
                        <a:latin typeface="Cambria Math" panose="02040503050406030204" pitchFamily="18" charset="0"/>
                      </a:rPr>
                      <m:t>= 500 </m:t>
                    </m:r>
                    <m:r>
                      <m:rPr>
                        <m:sty m:val="p"/>
                      </m:rPr>
                      <a:rPr lang="en-US" i="0">
                        <a:latin typeface="Cambria Math" panose="02040503050406030204" pitchFamily="18" charset="0"/>
                      </a:rPr>
                      <m:t>kg</m:t>
                    </m:r>
                    <m:r>
                      <a:rPr lang="en-US" i="1">
                        <a:latin typeface="Cambria Math" panose="02040503050406030204" pitchFamily="18" charset="0"/>
                      </a:rPr>
                      <m:t>×9.8 </m:t>
                    </m:r>
                    <m:r>
                      <m:rPr>
                        <m:sty m:val="p"/>
                      </m:rPr>
                      <a:rPr lang="en-US" i="0">
                        <a:latin typeface="Cambria Math" panose="02040503050406030204" pitchFamily="18" charset="0"/>
                      </a:rPr>
                      <m:t>m</m:t>
                    </m:r>
                    <m:r>
                      <a:rPr lang="en-US" i="0">
                        <a:latin typeface="Cambria Math" panose="02040503050406030204" pitchFamily="18" charset="0"/>
                      </a:rPr>
                      <m:t>/</m:t>
                    </m:r>
                    <m:sSup>
                      <m:sSupPr>
                        <m:ctrlPr>
                          <a:rPr lang="en-US" i="0">
                            <a:latin typeface="Cambria Math" panose="02040503050406030204" pitchFamily="18" charset="0"/>
                          </a:rPr>
                        </m:ctrlPr>
                      </m:sSupPr>
                      <m:e>
                        <m:r>
                          <m:rPr>
                            <m:sty m:val="p"/>
                          </m:rPr>
                          <a:rPr lang="en-US" i="0">
                            <a:latin typeface="Cambria Math" panose="02040503050406030204" pitchFamily="18" charset="0"/>
                          </a:rPr>
                          <m:t>s</m:t>
                        </m:r>
                      </m:e>
                      <m:sup>
                        <m:r>
                          <a:rPr lang="en-US" i="0">
                            <a:latin typeface="Cambria Math" panose="02040503050406030204" pitchFamily="18" charset="0"/>
                          </a:rPr>
                          <m:t>2</m:t>
                        </m:r>
                      </m:sup>
                    </m:sSup>
                  </m:oMath>
                </a14:m>
                <a:endParaRPr lang="en-US" dirty="0"/>
              </a:p>
              <a:p>
                <a:pPr>
                  <a:buClr>
                    <a:srgbClr val="FFFFFF"/>
                  </a:buClr>
                </a:pPr>
                <a14:m>
                  <m:oMath xmlns:m="http://schemas.openxmlformats.org/officeDocument/2006/math">
                    <m:r>
                      <a:rPr lang="en-US" i="1" smtClean="0">
                        <a:solidFill>
                          <a:schemeClr val="bg1"/>
                        </a:solidFill>
                        <a:latin typeface="Cambria Math" panose="02040503050406030204" pitchFamily="18" charset="0"/>
                      </a:rPr>
                      <m:t>𝐹</m:t>
                    </m:r>
                    <m:r>
                      <a:rPr lang="en-US" i="1">
                        <a:latin typeface="Cambria Math" panose="02040503050406030204" pitchFamily="18" charset="0"/>
                      </a:rPr>
                      <m:t>= 4900 </m:t>
                    </m:r>
                    <m:r>
                      <m:rPr>
                        <m:sty m:val="p"/>
                      </m:rPr>
                      <a:rPr lang="en-US" i="0">
                        <a:latin typeface="Cambria Math" panose="02040503050406030204" pitchFamily="18" charset="0"/>
                      </a:rPr>
                      <m:t>N</m:t>
                    </m:r>
                  </m:oMath>
                </a14:m>
                <a:endParaRPr lang="en-US" dirty="0"/>
              </a:p>
              <a:p>
                <a:pPr>
                  <a:buClr>
                    <a:srgbClr val="FFFFFF"/>
                  </a:buClr>
                </a:pPr>
                <a:endParaRPr lang="en-US" dirty="0"/>
              </a:p>
              <a:p>
                <a:pPr>
                  <a:buClr>
                    <a:schemeClr val="bg1"/>
                  </a:buClr>
                </a:pPr>
                <a14:m>
                  <m:oMath xmlns:m="http://schemas.openxmlformats.org/officeDocument/2006/math">
                    <m:r>
                      <a:rPr lang="en-US" i="1">
                        <a:latin typeface="Cambria Math" panose="02040503050406030204" pitchFamily="18" charset="0"/>
                      </a:rPr>
                      <m:t>𝑊</m:t>
                    </m:r>
                    <m:r>
                      <a:rPr lang="en-US" i="1">
                        <a:latin typeface="Cambria Math" panose="02040503050406030204" pitchFamily="18" charset="0"/>
                      </a:rPr>
                      <m:t> = </m:t>
                    </m:r>
                    <m:r>
                      <a:rPr lang="en-US" i="1">
                        <a:latin typeface="Cambria Math" panose="02040503050406030204" pitchFamily="18" charset="0"/>
                      </a:rPr>
                      <m:t>𝐹𝑑</m:t>
                    </m:r>
                  </m:oMath>
                </a14:m>
                <a:endParaRPr lang="en-US" dirty="0"/>
              </a:p>
              <a:p>
                <a:pPr>
                  <a:buClr>
                    <a:schemeClr val="bg1"/>
                  </a:buClr>
                </a:pPr>
                <a14:m>
                  <m:oMath xmlns:m="http://schemas.openxmlformats.org/officeDocument/2006/math">
                    <m:r>
                      <a:rPr lang="en-US" i="1" smtClean="0">
                        <a:solidFill>
                          <a:schemeClr val="bg1"/>
                        </a:solidFill>
                        <a:latin typeface="Cambria Math" panose="02040503050406030204" pitchFamily="18" charset="0"/>
                      </a:rPr>
                      <m:t>𝑊</m:t>
                    </m:r>
                    <m:r>
                      <a:rPr lang="en-US" i="1">
                        <a:latin typeface="Cambria Math" panose="02040503050406030204" pitchFamily="18" charset="0"/>
                      </a:rPr>
                      <m:t>= 4900 </m:t>
                    </m:r>
                    <m:r>
                      <m:rPr>
                        <m:sty m:val="p"/>
                      </m:rPr>
                      <a:rPr lang="en-US" i="0">
                        <a:latin typeface="Cambria Math" panose="02040503050406030204" pitchFamily="18" charset="0"/>
                      </a:rPr>
                      <m:t>N</m:t>
                    </m:r>
                    <m:r>
                      <a:rPr lang="en-US" i="1">
                        <a:latin typeface="Cambria Math" panose="02040503050406030204" pitchFamily="18" charset="0"/>
                      </a:rPr>
                      <m:t>×6 </m:t>
                    </m:r>
                    <m:r>
                      <m:rPr>
                        <m:sty m:val="p"/>
                      </m:rPr>
                      <a:rPr lang="en-US" i="0">
                        <a:latin typeface="Cambria Math" panose="02040503050406030204" pitchFamily="18" charset="0"/>
                      </a:rPr>
                      <m:t>m</m:t>
                    </m:r>
                  </m:oMath>
                </a14:m>
                <a:endParaRPr lang="en-US" dirty="0"/>
              </a:p>
              <a:p>
                <a:pPr>
                  <a:buClr>
                    <a:schemeClr val="bg1"/>
                  </a:buClr>
                </a:pPr>
                <a14:m>
                  <m:oMath xmlns:m="http://schemas.openxmlformats.org/officeDocument/2006/math">
                    <m:r>
                      <a:rPr lang="en-US" i="1">
                        <a:solidFill>
                          <a:schemeClr val="bg1"/>
                        </a:solidFill>
                        <a:latin typeface="Cambria Math" panose="02040503050406030204" pitchFamily="18" charset="0"/>
                      </a:rPr>
                      <m:t>𝑊</m:t>
                    </m:r>
                    <m:r>
                      <a:rPr lang="en-US" i="1">
                        <a:latin typeface="Cambria Math" panose="02040503050406030204" pitchFamily="18" charset="0"/>
                      </a:rPr>
                      <m:t>= 29 400 </m:t>
                    </m:r>
                    <m:r>
                      <m:rPr>
                        <m:sty m:val="p"/>
                      </m:rPr>
                      <a:rPr lang="en-US" i="0">
                        <a:latin typeface="Cambria Math" panose="02040503050406030204" pitchFamily="18" charset="0"/>
                      </a:rPr>
                      <m:t>J</m:t>
                    </m:r>
                  </m:oMath>
                </a14:m>
                <a:endParaRPr lang="en-US" dirty="0"/>
              </a:p>
              <a:p>
                <a:pPr>
                  <a:buClr>
                    <a:schemeClr val="bg1"/>
                  </a:buClr>
                </a:pPr>
                <a14:m>
                  <m:oMath xmlns:m="http://schemas.openxmlformats.org/officeDocument/2006/math">
                    <m:r>
                      <a:rPr lang="en-US" i="1">
                        <a:solidFill>
                          <a:schemeClr val="bg1"/>
                        </a:solidFill>
                        <a:latin typeface="Cambria Math" panose="02040503050406030204" pitchFamily="18" charset="0"/>
                      </a:rPr>
                      <m:t>𝑊</m:t>
                    </m:r>
                    <m:r>
                      <a:rPr lang="en-US" b="1" i="1">
                        <a:latin typeface="Cambria Math" panose="02040503050406030204" pitchFamily="18" charset="0"/>
                      </a:rPr>
                      <m:t>= </m:t>
                    </m:r>
                    <m:r>
                      <a:rPr lang="en-US" b="1" i="1">
                        <a:latin typeface="Cambria Math" panose="02040503050406030204" pitchFamily="18" charset="0"/>
                      </a:rPr>
                      <m:t>𝟐𝟗</m:t>
                    </m:r>
                    <m:r>
                      <a:rPr lang="en-US" b="1" i="1">
                        <a:latin typeface="Cambria Math" panose="02040503050406030204" pitchFamily="18" charset="0"/>
                      </a:rPr>
                      <m:t>.</m:t>
                    </m:r>
                    <m:r>
                      <a:rPr lang="en-US" b="1" i="1">
                        <a:latin typeface="Cambria Math" panose="02040503050406030204" pitchFamily="18" charset="0"/>
                      </a:rPr>
                      <m:t>𝟒</m:t>
                    </m:r>
                    <m:r>
                      <a:rPr lang="en-US" b="1" i="1">
                        <a:latin typeface="Cambria Math" panose="02040503050406030204" pitchFamily="18" charset="0"/>
                      </a:rPr>
                      <m:t> </m:t>
                    </m:r>
                    <m:r>
                      <a:rPr lang="en-US" b="1" i="0">
                        <a:latin typeface="Cambria Math" panose="02040503050406030204" pitchFamily="18" charset="0"/>
                      </a:rPr>
                      <m:t>𝐤𝐉</m:t>
                    </m:r>
                  </m:oMath>
                </a14:m>
                <a:endParaRPr lang="en-US" dirty="0"/>
              </a:p>
              <a:p>
                <a:pPr>
                  <a:buClr>
                    <a:srgbClr val="FFFFFF"/>
                  </a:buClr>
                </a:pPr>
                <a:endParaRPr lang="en-US" dirty="0"/>
              </a:p>
              <a:p>
                <a:pPr marL="0" indent="0" algn="ctr">
                  <a:buFont typeface="Arial" panose="020B0604020202020204" pitchFamily="34" charset="0"/>
                  <a:buNone/>
                </a:pPr>
                <a:endParaRPr lang="en-US" dirty="0"/>
              </a:p>
              <a:p>
                <a:pPr marL="0" indent="0" algn="ctr">
                  <a:buFont typeface="Arial" panose="020B0604020202020204" pitchFamily="34" charset="0"/>
                  <a:buNone/>
                </a:pPr>
                <a:endParaRPr lang="en-US" dirty="0"/>
              </a:p>
              <a:p>
                <a:pPr marL="0" indent="0" algn="ctr">
                  <a:buFont typeface="Arial" panose="020B0604020202020204" pitchFamily="34" charset="0"/>
                  <a:buNone/>
                </a:pPr>
                <a:endParaRPr lang="en-US" dirty="0"/>
              </a:p>
            </p:txBody>
          </p:sp>
        </mc:Choice>
        <mc:Fallback xmlns="">
          <p:sp>
            <p:nvSpPr>
              <p:cNvPr id="6" name="Content Placeholder 4">
                <a:extLst>
                  <a:ext uri="{FF2B5EF4-FFF2-40B4-BE49-F238E27FC236}">
                    <a16:creationId xmlns:a16="http://schemas.microsoft.com/office/drawing/2014/main" id="{718A3C72-3A14-D2E4-7619-61E3BA0F3100}"/>
                  </a:ext>
                </a:extLst>
              </p:cNvPr>
              <p:cNvSpPr txBox="1">
                <a:spLocks noRot="1" noChangeAspect="1" noMove="1" noResize="1" noEditPoints="1" noAdjustHandles="1" noChangeArrowheads="1" noChangeShapeType="1" noTextEdit="1"/>
              </p:cNvSpPr>
              <p:nvPr/>
            </p:nvSpPr>
            <p:spPr>
              <a:xfrm>
                <a:off x="6714698" y="2009312"/>
                <a:ext cx="5202288" cy="3901625"/>
              </a:xfrm>
              <a:prstGeom prst="rect">
                <a:avLst/>
              </a:prstGeom>
              <a:blipFill>
                <a:blip r:embed="rId3"/>
                <a:stretch>
                  <a:fillRect/>
                </a:stretch>
              </a:blipFill>
            </p:spPr>
            <p:txBody>
              <a:bodyPr/>
              <a:lstStyle/>
              <a:p>
                <a:r>
                  <a:rPr lang="en-GB">
                    <a:noFill/>
                  </a:rPr>
                  <a:t> </a:t>
                </a:r>
              </a:p>
            </p:txBody>
          </p:sp>
        </mc:Fallback>
      </mc:AlternateContent>
      <p:sp>
        <p:nvSpPr>
          <p:cNvPr id="8" name="Content Placeholder 4">
            <a:extLst>
              <a:ext uri="{FF2B5EF4-FFF2-40B4-BE49-F238E27FC236}">
                <a16:creationId xmlns:a16="http://schemas.microsoft.com/office/drawing/2014/main" id="{A545643F-93E9-07C6-FF05-6500B187BF61}"/>
              </a:ext>
            </a:extLst>
          </p:cNvPr>
          <p:cNvSpPr txBox="1">
            <a:spLocks/>
          </p:cNvSpPr>
          <p:nvPr/>
        </p:nvSpPr>
        <p:spPr>
          <a:xfrm>
            <a:off x="621631" y="2135145"/>
            <a:ext cx="5854254" cy="2994486"/>
          </a:xfrm>
          <a:prstGeom prst="rect">
            <a:avLst/>
          </a:prstGeom>
          <a:solidFill>
            <a:srgbClr val="EBDDF4"/>
          </a:solidFill>
        </p:spPr>
        <p:txBody>
          <a:bodyPr vert="horz" lIns="180000" tIns="180000" rIns="180000" bIns="180000" rtlCol="0" anchor="t">
            <a:normAutofit/>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A forklift truck is used to lift a pallet of bricks of mass 500 kg from the ground to a height of 6 m. </a:t>
            </a:r>
          </a:p>
          <a:p>
            <a:pPr marL="0" indent="0">
              <a:buNone/>
            </a:pPr>
            <a:r>
              <a:rPr lang="en-US" b="1" dirty="0"/>
              <a:t>Calculate the work done by the forklift truck. Give your answer in kilojoules. </a:t>
            </a:r>
          </a:p>
          <a:p>
            <a:pPr marL="0" indent="0" algn="ctr">
              <a:buFont typeface="Arial" panose="020B0604020202020204" pitchFamily="34" charset="0"/>
              <a:buNone/>
            </a:pPr>
            <a:endParaRPr lang="en-US" dirty="0"/>
          </a:p>
          <a:p>
            <a:pPr marL="0" indent="0" algn="ctr">
              <a:buFont typeface="Arial" panose="020B0604020202020204" pitchFamily="34" charset="0"/>
              <a:buNone/>
            </a:pPr>
            <a:endParaRPr lang="en-US" dirty="0"/>
          </a:p>
          <a:p>
            <a:pPr marL="0" indent="0" algn="ctr">
              <a:buFont typeface="Arial" panose="020B0604020202020204" pitchFamily="34" charset="0"/>
              <a:buNone/>
            </a:pPr>
            <a:endParaRPr lang="en-US" dirty="0"/>
          </a:p>
        </p:txBody>
      </p:sp>
      <mc:AlternateContent xmlns:mc="http://schemas.openxmlformats.org/markup-compatibility/2006" xmlns:a14="http://schemas.microsoft.com/office/drawing/2010/main">
        <mc:Choice Requires="a14">
          <p:sp>
            <p:nvSpPr>
              <p:cNvPr id="11" name="Rectangle 10">
                <a:extLst>
                  <a:ext uri="{FF2B5EF4-FFF2-40B4-BE49-F238E27FC236}">
                    <a16:creationId xmlns:a16="http://schemas.microsoft.com/office/drawing/2014/main" id="{BC66701B-7346-287F-B78A-B3BB34E59368}"/>
                  </a:ext>
                </a:extLst>
              </p:cNvPr>
              <p:cNvSpPr>
                <a:spLocks noChangeArrowheads="1"/>
              </p:cNvSpPr>
              <p:nvPr/>
            </p:nvSpPr>
            <p:spPr bwMode="auto">
              <a:xfrm>
                <a:off x="8823782" y="3075057"/>
                <a:ext cx="2746587" cy="70788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14:m>
                  <m:oMath xmlns:m="http://schemas.openxmlformats.org/officeDocument/2006/math">
                    <m:r>
                      <a:rPr lang="en-US" altLang="en-US" sz="2000" i="1" dirty="0" smtClean="0">
                        <a:latin typeface="Cambria Math" panose="02040503050406030204" pitchFamily="18" charset="0"/>
                        <a:ea typeface="Times New Roman" panose="02020603050405020304" pitchFamily="18" charset="0"/>
                        <a:cs typeface="Lato" panose="020F0502020204030203" pitchFamily="34" charset="0"/>
                      </a:rPr>
                      <m:t>𝑔</m:t>
                    </m:r>
                  </m:oMath>
                </a14:m>
                <a:r>
                  <a:rPr lang="en-US" altLang="en-US" sz="2000" dirty="0">
                    <a:latin typeface="Arial" panose="020B0604020202020204" pitchFamily="34" charset="0"/>
                    <a:ea typeface="Times New Roman" panose="02020603050405020304" pitchFamily="18" charset="0"/>
                    <a:cs typeface="Lato" panose="020F0502020204030203" pitchFamily="34" charset="0"/>
                  </a:rPr>
                  <a:t> is </a:t>
                </a:r>
                <a:r>
                  <a:rPr kumimoji="0" lang="en-US" altLang="en-US" sz="2000" b="0" i="0" strike="noStrike" cap="none" normalizeH="0" baseline="0" dirty="0">
                    <a:ln>
                      <a:noFill/>
                    </a:ln>
                    <a:effectLst/>
                    <a:latin typeface="Arial" panose="020B0604020202020204" pitchFamily="34" charset="0"/>
                    <a:ea typeface="Times New Roman" panose="02020603050405020304" pitchFamily="18" charset="0"/>
                    <a:cs typeface="Lato" panose="020F0502020204030203" pitchFamily="34" charset="0"/>
                  </a:rPr>
                  <a:t>acceleration due to gravity, not grams.</a:t>
                </a:r>
              </a:p>
            </p:txBody>
          </p:sp>
        </mc:Choice>
        <mc:Fallback xmlns="">
          <p:sp>
            <p:nvSpPr>
              <p:cNvPr id="11" name="Rectangle 10">
                <a:extLst>
                  <a:ext uri="{FF2B5EF4-FFF2-40B4-BE49-F238E27FC236}">
                    <a16:creationId xmlns:a16="http://schemas.microsoft.com/office/drawing/2014/main" id="{BC66701B-7346-287F-B78A-B3BB34E59368}"/>
                  </a:ext>
                </a:extLst>
              </p:cNvPr>
              <p:cNvSpPr>
                <a:spLocks noRot="1" noChangeAspect="1" noMove="1" noResize="1" noEditPoints="1" noAdjustHandles="1" noChangeArrowheads="1" noChangeShapeType="1" noTextEdit="1"/>
              </p:cNvSpPr>
              <p:nvPr/>
            </p:nvSpPr>
            <p:spPr bwMode="auto">
              <a:xfrm>
                <a:off x="8823782" y="3075057"/>
                <a:ext cx="2746587" cy="707886"/>
              </a:xfrm>
              <a:prstGeom prst="rect">
                <a:avLst/>
              </a:prstGeom>
              <a:blipFill>
                <a:blip r:embed="rId4"/>
                <a:stretch>
                  <a:fillRect l="-2294" t="-1724" b="-1379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5" name="Text Placeholder 15">
            <a:extLst>
              <a:ext uri="{FF2B5EF4-FFF2-40B4-BE49-F238E27FC236}">
                <a16:creationId xmlns:a16="http://schemas.microsoft.com/office/drawing/2014/main" id="{983CABFF-1179-7C6C-BB2B-9A053AFCA80D}"/>
              </a:ext>
            </a:extLst>
          </p:cNvPr>
          <p:cNvSpPr txBox="1">
            <a:spLocks/>
          </p:cNvSpPr>
          <p:nvPr/>
        </p:nvSpPr>
        <p:spPr>
          <a:xfrm>
            <a:off x="838199" y="6356349"/>
            <a:ext cx="4941277" cy="396143"/>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Resource 2: Key mathematical mechanics principles</a:t>
            </a:r>
            <a:endParaRPr lang="en-GB" dirty="0"/>
          </a:p>
        </p:txBody>
      </p:sp>
      <p:sp>
        <p:nvSpPr>
          <p:cNvPr id="2" name="Text Placeholder 5">
            <a:extLst>
              <a:ext uri="{FF2B5EF4-FFF2-40B4-BE49-F238E27FC236}">
                <a16:creationId xmlns:a16="http://schemas.microsoft.com/office/drawing/2014/main" id="{1BB78D7E-F864-AC9D-64B9-ED9FE4F9A7AE}"/>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32055641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37D53F-C51E-C379-6901-B5D459884BC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8406591-436D-F512-8775-5189C19CB0E9}"/>
              </a:ext>
            </a:extLst>
          </p:cNvPr>
          <p:cNvSpPr>
            <a:spLocks noGrp="1"/>
          </p:cNvSpPr>
          <p:nvPr>
            <p:ph type="title"/>
          </p:nvPr>
        </p:nvSpPr>
        <p:spPr>
          <a:xfrm>
            <a:off x="838200" y="365125"/>
            <a:ext cx="10515600" cy="1325563"/>
          </a:xfrm>
        </p:spPr>
        <p:txBody>
          <a:bodyPr>
            <a:normAutofit/>
          </a:bodyPr>
          <a:lstStyle/>
          <a:p>
            <a:r>
              <a:rPr lang="en-GB" dirty="0"/>
              <a:t>Question 4</a:t>
            </a:r>
            <a:endParaRPr lang="en-GB" dirty="0">
              <a:solidFill>
                <a:schemeClr val="accent1"/>
              </a:solidFill>
            </a:endParaRPr>
          </a:p>
        </p:txBody>
      </p:sp>
      <p:sp>
        <p:nvSpPr>
          <p:cNvPr id="3" name="Content Placeholder 4">
            <a:extLst>
              <a:ext uri="{FF2B5EF4-FFF2-40B4-BE49-F238E27FC236}">
                <a16:creationId xmlns:a16="http://schemas.microsoft.com/office/drawing/2014/main" id="{8B77637F-1C59-3811-E201-758413A7346D}"/>
              </a:ext>
            </a:extLst>
          </p:cNvPr>
          <p:cNvSpPr txBox="1">
            <a:spLocks/>
          </p:cNvSpPr>
          <p:nvPr/>
        </p:nvSpPr>
        <p:spPr>
          <a:xfrm>
            <a:off x="660075" y="2833063"/>
            <a:ext cx="5854254" cy="3309829"/>
          </a:xfrm>
          <a:prstGeom prst="rect">
            <a:avLst/>
          </a:prstGeom>
          <a:solidFill>
            <a:srgbClr val="EBDDF4"/>
          </a:solidFill>
        </p:spPr>
        <p:txBody>
          <a:bodyPr vert="horz" lIns="180000" tIns="180000" rIns="180000" bIns="180000" rtlCol="0" anchor="t">
            <a:normAutofit/>
          </a:bodyPr>
          <a:lstStyle>
            <a:lvl1pPr marL="228600" indent="-228600" algn="l" defTabSz="914400" rtl="0" eaLnBrk="1" latinLnBrk="0" hangingPunct="1">
              <a:lnSpc>
                <a:spcPct val="108000"/>
              </a:lnSpc>
              <a:spcBef>
                <a:spcPts val="1000"/>
              </a:spcBef>
              <a:buClr>
                <a:srgbClr val="534C29"/>
              </a:buClr>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8000"/>
              </a:lnSpc>
              <a:spcBef>
                <a:spcPts val="500"/>
              </a:spcBef>
              <a:buClr>
                <a:srgbClr val="534C29"/>
              </a:buClr>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8000"/>
              </a:lnSpc>
              <a:spcBef>
                <a:spcPts val="500"/>
              </a:spcBef>
              <a:buClr>
                <a:srgbClr val="534C29"/>
              </a:buClr>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8000"/>
              </a:lnSpc>
              <a:spcBef>
                <a:spcPts val="500"/>
              </a:spcBef>
              <a:buClr>
                <a:srgbClr val="534C29"/>
              </a:buClr>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A scaffold board rests on two putlogs as shown in the diagram.</a:t>
            </a:r>
          </a:p>
          <a:p>
            <a:pPr marL="0" indent="0">
              <a:buNone/>
            </a:pPr>
            <a:r>
              <a:rPr lang="en-US" dirty="0"/>
              <a:t>A weight of 40 N is placed 1.5 m to the right pivot B.</a:t>
            </a:r>
          </a:p>
          <a:p>
            <a:pPr marL="0" indent="0">
              <a:buNone/>
            </a:pPr>
            <a:r>
              <a:rPr lang="en-US" b="1" dirty="0"/>
              <a:t>Calculate the value and direction of the moment, clearly stating the units.</a:t>
            </a:r>
          </a:p>
          <a:p>
            <a:pPr marL="0" indent="0">
              <a:buNone/>
            </a:pPr>
            <a:endParaRPr lang="en-US" dirty="0"/>
          </a:p>
          <a:p>
            <a:pPr marL="0" indent="0" algn="ctr">
              <a:buFont typeface="Arial" panose="020B0604020202020204" pitchFamily="34" charset="0"/>
              <a:buNone/>
            </a:pPr>
            <a:endParaRPr lang="en-US" dirty="0"/>
          </a:p>
          <a:p>
            <a:pPr marL="0" indent="0" algn="ctr">
              <a:buFont typeface="Arial" panose="020B0604020202020204" pitchFamily="34" charset="0"/>
              <a:buNone/>
            </a:pPr>
            <a:endParaRPr lang="en-US" dirty="0"/>
          </a:p>
          <a:p>
            <a:pPr marL="0" indent="0" algn="ctr">
              <a:buFont typeface="Arial" panose="020B0604020202020204" pitchFamily="34" charset="0"/>
              <a:buNone/>
            </a:pPr>
            <a:endParaRPr lang="en-US" dirty="0"/>
          </a:p>
        </p:txBody>
      </p:sp>
      <p:pic>
        <p:nvPicPr>
          <p:cNvPr id="6" name="image5.png" descr="A horizontal line on two triangles, one labelled A and one labelled B.">
            <a:extLst>
              <a:ext uri="{FF2B5EF4-FFF2-40B4-BE49-F238E27FC236}">
                <a16:creationId xmlns:a16="http://schemas.microsoft.com/office/drawing/2014/main" id="{47AC3B3E-0E21-5AA4-42FE-3F9B354B90D2}"/>
              </a:ext>
            </a:extLst>
          </p:cNvPr>
          <p:cNvPicPr/>
          <p:nvPr/>
        </p:nvPicPr>
        <p:blipFill>
          <a:blip r:embed="rId3"/>
          <a:srcRect/>
          <a:stretch>
            <a:fillRect/>
          </a:stretch>
        </p:blipFill>
        <p:spPr>
          <a:xfrm>
            <a:off x="1138619" y="1305678"/>
            <a:ext cx="4897166" cy="1527385"/>
          </a:xfrm>
          <a:prstGeom prst="rect">
            <a:avLst/>
          </a:prstGeom>
          <a:ln/>
        </p:spPr>
      </p:pic>
      <p:sp>
        <p:nvSpPr>
          <p:cNvPr id="7" name="Text Placeholder 15">
            <a:extLst>
              <a:ext uri="{FF2B5EF4-FFF2-40B4-BE49-F238E27FC236}">
                <a16:creationId xmlns:a16="http://schemas.microsoft.com/office/drawing/2014/main" id="{CA4E0B5C-6F3C-D886-DDAC-E8071D8063F5}"/>
              </a:ext>
            </a:extLst>
          </p:cNvPr>
          <p:cNvSpPr txBox="1">
            <a:spLocks/>
          </p:cNvSpPr>
          <p:nvPr/>
        </p:nvSpPr>
        <p:spPr>
          <a:xfrm>
            <a:off x="838199" y="6356349"/>
            <a:ext cx="4941277" cy="396143"/>
          </a:xfrm>
          <a:prstGeom prst="rect">
            <a:avLst/>
          </a:prstGeom>
        </p:spPr>
        <p:txBody>
          <a:bodyPr vert="horz" lIns="91440" tIns="45720" rIns="91440" bIns="45720" rtlCol="0" anchor="ctr" anchorCtr="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200" kern="1200">
                <a:solidFill>
                  <a:srgbClr val="898989"/>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Resource 2: Key mathematical mechanics principles</a:t>
            </a:r>
            <a:endParaRPr lang="en-GB" dirty="0"/>
          </a:p>
        </p:txBody>
      </p:sp>
      <p:sp>
        <p:nvSpPr>
          <p:cNvPr id="2" name="Text Placeholder 5">
            <a:extLst>
              <a:ext uri="{FF2B5EF4-FFF2-40B4-BE49-F238E27FC236}">
                <a16:creationId xmlns:a16="http://schemas.microsoft.com/office/drawing/2014/main" id="{899CE534-CCBE-6C6B-59A4-072E16B8E1A5}"/>
              </a:ext>
            </a:extLst>
          </p:cNvPr>
          <p:cNvSpPr txBox="1">
            <a:spLocks/>
          </p:cNvSpPr>
          <p:nvPr/>
        </p:nvSpPr>
        <p:spPr>
          <a:xfrm>
            <a:off x="9973929" y="162686"/>
            <a:ext cx="2078545" cy="365125"/>
          </a:xfrm>
          <a:prstGeom prst="flowChartAlternateProcess">
            <a:avLst/>
          </a:prstGeom>
          <a:solidFill>
            <a:schemeClr val="accent2"/>
          </a:solidFill>
        </p:spPr>
        <p:txBody>
          <a:bodyPr vert="horz" lIns="91440" tIns="45720" rIns="91440" bIns="45720" rtlCol="0">
            <a:noAutofit/>
          </a:bodyPr>
          <a:lstStyle>
            <a:lvl1pPr marL="0" indent="0" algn="l" defTabSz="914400" rtl="0" eaLnBrk="1" latinLnBrk="0" hangingPunct="1">
              <a:lnSpc>
                <a:spcPct val="108000"/>
              </a:lnSpc>
              <a:spcBef>
                <a:spcPts val="10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1pPr>
            <a:lvl2pPr marL="4572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2pPr>
            <a:lvl3pPr marL="9144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3pPr>
            <a:lvl4pPr marL="13716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4pPr>
            <a:lvl5pPr marL="1828800" indent="0" algn="l" defTabSz="914400" rtl="0" eaLnBrk="1" latinLnBrk="0" hangingPunct="1">
              <a:lnSpc>
                <a:spcPct val="108000"/>
              </a:lnSpc>
              <a:spcBef>
                <a:spcPts val="500"/>
              </a:spcBef>
              <a:buClr>
                <a:srgbClr val="534C29"/>
              </a:buClr>
              <a:buFont typeface="Arial" panose="020B0604020202020204" pitchFamily="34" charset="0"/>
              <a:buNone/>
              <a:defRPr sz="1400" b="1" kern="1200">
                <a:solidFill>
                  <a:srgbClr val="FFFFFF"/>
                </a:solidFill>
                <a:latin typeface="Arial Narrow" panose="020B0606020202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Quiz questions</a:t>
            </a:r>
          </a:p>
        </p:txBody>
      </p:sp>
    </p:spTree>
    <p:extLst>
      <p:ext uri="{BB962C8B-B14F-4D97-AF65-F5344CB8AC3E}">
        <p14:creationId xmlns:p14="http://schemas.microsoft.com/office/powerpoint/2010/main" val="127768580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1015</Words>
  <Application>Microsoft Office PowerPoint</Application>
  <PresentationFormat>Widescreen</PresentationFormat>
  <Paragraphs>150</Paragraphs>
  <Slides>14</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Arial Narrow</vt:lpstr>
      <vt:lpstr>Calibri</vt:lpstr>
      <vt:lpstr>Cambria Math</vt:lpstr>
      <vt:lpstr>Office Theme</vt:lpstr>
      <vt:lpstr>Building Services Engineering</vt:lpstr>
      <vt:lpstr>Quiz questions</vt:lpstr>
      <vt:lpstr>Question 1</vt:lpstr>
      <vt:lpstr>Question 1: Answer</vt:lpstr>
      <vt:lpstr>Question 2</vt:lpstr>
      <vt:lpstr>Question 2: Answer</vt:lpstr>
      <vt:lpstr>Question 3</vt:lpstr>
      <vt:lpstr>Question 3: Answer</vt:lpstr>
      <vt:lpstr>Question 4</vt:lpstr>
      <vt:lpstr>Question 4: Answer</vt:lpstr>
      <vt:lpstr>Question 5</vt:lpstr>
      <vt:lpstr>Question 5: Answer</vt:lpstr>
      <vt:lpstr>Question 6</vt:lpstr>
      <vt:lpstr>Question 6: Answer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2026-07-02T13:26:52Z</dcterms:created>
  <dcterms:modified xsi:type="dcterms:W3CDTF">2026-08-28T11:50:27Z</dcterms:modified>
</cp:coreProperties>
</file>