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7" r:id="rId2"/>
    <p:sldId id="284" r:id="rId3"/>
    <p:sldId id="259" r:id="rId4"/>
    <p:sldId id="286" r:id="rId5"/>
    <p:sldId id="277" r:id="rId6"/>
    <p:sldId id="278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7" r:id="rId17"/>
    <p:sldId id="296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A2FF"/>
    <a:srgbClr val="D2E8E9"/>
    <a:srgbClr val="326367"/>
    <a:srgbClr val="F1995C"/>
    <a:srgbClr val="F7E3D4"/>
    <a:srgbClr val="A44A00"/>
    <a:srgbClr val="EEDDDD"/>
    <a:srgbClr val="851414"/>
    <a:srgbClr val="EBDDF4"/>
    <a:srgbClr val="432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2" autoAdjust="0"/>
    <p:restoredTop sz="87451" autoAdjust="0"/>
  </p:normalViewPr>
  <p:slideViewPr>
    <p:cSldViewPr snapToGrid="0">
      <p:cViewPr varScale="1">
        <p:scale>
          <a:sx n="65" d="100"/>
          <a:sy n="65" d="100"/>
        </p:scale>
        <p:origin x="90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80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41D0A8-53FF-630C-A836-51A3FCF67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E7DE2-9C0D-6BF3-1161-3FCE11A4D7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90100-C4EB-4E88-91FA-DBDEB754A07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8F44F-3644-328A-AC9D-5615F79C6C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FE00-70B8-9624-0D12-55AEF16C7C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BE69C-86F9-4AFD-A89E-85F0E027EA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877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EAD9E-BB4A-40B0-BE7B-1946AA427F01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1C7CD-4980-4292-A97E-9E6021FEE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79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dirty="0"/>
              <a:t>Image © Shutterstock/</a:t>
            </a:r>
            <a:r>
              <a:rPr lang="en-GB" dirty="0" err="1"/>
              <a:t>Parilov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01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337749-33FC-2B93-427E-0D382FD149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-1"/>
            <a:ext cx="12192000" cy="4267143"/>
          </a:xfrm>
          <a:prstGeom prst="rect">
            <a:avLst/>
          </a:prstGeom>
        </p:spPr>
      </p:pic>
      <p:pic>
        <p:nvPicPr>
          <p:cNvPr id="3" name="Picture 2" descr="A blue and black rectangle&#10;&#10;Description automatically generated">
            <a:extLst>
              <a:ext uri="{FF2B5EF4-FFF2-40B4-BE49-F238E27FC236}">
                <a16:creationId xmlns:a16="http://schemas.microsoft.com/office/drawing/2014/main" id="{B9399FDF-5A91-F907-490C-5277BA86D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235600"/>
            <a:ext cx="12192000" cy="4622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E3A701-9DA5-0B71-6CBD-BAF93B1577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999" y="1904693"/>
            <a:ext cx="1799998" cy="179999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AE04597-155A-6B3A-1944-370275A2C2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3163" y="3829221"/>
            <a:ext cx="11016505" cy="875845"/>
          </a:xfrm>
        </p:spPr>
        <p:txBody>
          <a:bodyPr anchor="b" anchorCtr="0">
            <a:noAutofit/>
          </a:bodyPr>
          <a:lstStyle>
            <a:lvl1pPr algn="ctr">
              <a:defRPr sz="5200" b="1">
                <a:solidFill>
                  <a:srgbClr val="32636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DE4753-3D21-8D68-A3C9-DBE0C643A3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163" y="4897304"/>
            <a:ext cx="11016505" cy="583211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</a:t>
            </a:r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33622E4-CEE5-F34B-4F3F-C30CEBF6A7A0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04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82D39ED-89CE-10BF-CA4F-114ADD68CA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1714" y="3101456"/>
            <a:ext cx="4717953" cy="369332"/>
          </a:xfrm>
        </p:spPr>
        <p:txBody>
          <a:bodyPr>
            <a:spAutoFit/>
          </a:bodyPr>
          <a:lstStyle>
            <a:lvl1pPr marL="0" indent="0" algn="r">
              <a:buNone/>
              <a:defRPr sz="1800" b="1" i="0" u="none">
                <a:solidFill>
                  <a:srgbClr val="326367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Route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46EF1A25-418E-44D5-1531-10C67B17DD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3163" y="5619978"/>
            <a:ext cx="11016505" cy="458004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resource info</a:t>
            </a:r>
          </a:p>
        </p:txBody>
      </p:sp>
      <p:pic>
        <p:nvPicPr>
          <p:cNvPr id="12" name="Picture 11" descr="A picture containing screenshot, graphics, pattern, circle&#10;&#10;Description automatically generated">
            <a:extLst>
              <a:ext uri="{FF2B5EF4-FFF2-40B4-BE49-F238E27FC236}">
                <a16:creationId xmlns:a16="http://schemas.microsoft.com/office/drawing/2014/main" id="{0AB31EAA-B3FD-B9A5-574E-4FE687C7AD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63" y="2486257"/>
            <a:ext cx="2049637" cy="8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0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In this r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2ED04E-677C-C92B-8D41-838378B5328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DD11EB-73B6-9FA1-9358-3BB8241E05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30353" y="1825625"/>
            <a:ext cx="3823447" cy="4351338"/>
          </a:xfrm>
          <a:solidFill>
            <a:schemeClr val="bg1"/>
          </a:solidFill>
          <a:ln w="28575">
            <a:solidFill>
              <a:srgbClr val="88A2FF"/>
            </a:solidFill>
          </a:ln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1800" u="none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Skills and General competencies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35391365-8BD4-3948-009B-461052500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655A02-99DC-61B1-2336-5D080E557A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  <p:extLst>
      <p:ext uri="{BB962C8B-B14F-4D97-AF65-F5344CB8AC3E}">
        <p14:creationId xmlns:p14="http://schemas.microsoft.com/office/powerpoint/2010/main" val="294610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  <p:extLst>
      <p:ext uri="{BB962C8B-B14F-4D97-AF65-F5344CB8AC3E}">
        <p14:creationId xmlns:p14="http://schemas.microsoft.com/office/powerpoint/2010/main" val="350871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solidFill>
              <a:srgbClr val="D2E8E9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210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D2E8E9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27FA953-FAA1-35E6-D6EB-E529BDA03F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47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solidFill>
            <a:srgbClr val="D2E8E9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87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noFill/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01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E3A2DDC-893D-4175-1696-3EB4EE3B28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9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rectangle&#10;&#10;Description automatically generated">
            <a:extLst>
              <a:ext uri="{FF2B5EF4-FFF2-40B4-BE49-F238E27FC236}">
                <a16:creationId xmlns:a16="http://schemas.microsoft.com/office/drawing/2014/main" id="{F2E4EFFA-9DD4-93C4-5DDE-E155C059F5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8"/>
            <a:ext cx="4635689" cy="5247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A4879B2-B6EE-DE7B-2C83-25EEB102F0B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F936F32-0F00-143C-23D0-72E9A6BD48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1A34A0-B3C7-9D8F-29D1-E90D2E46B9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7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black rectangle&#10;&#10;Description automatically generated">
            <a:extLst>
              <a:ext uri="{FF2B5EF4-FFF2-40B4-BE49-F238E27FC236}">
                <a16:creationId xmlns:a16="http://schemas.microsoft.com/office/drawing/2014/main" id="{9022AB9A-2344-C35F-FD08-09B15AFFE4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8"/>
            <a:ext cx="4635689" cy="5247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9635E-39ED-F784-26B0-6A6520D6A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008" y="2892829"/>
            <a:ext cx="3507474" cy="328413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10283A"/>
                </a:solidFill>
              </a:defRPr>
            </a:lvl2pPr>
            <a:lvl3pPr marL="914400" indent="0">
              <a:buNone/>
              <a:defRPr sz="2000">
                <a:solidFill>
                  <a:srgbClr val="10283A"/>
                </a:solidFill>
              </a:defRPr>
            </a:lvl3pPr>
            <a:lvl4pPr marL="1371600" indent="0">
              <a:buNone/>
              <a:defRPr sz="2000">
                <a:solidFill>
                  <a:srgbClr val="10283A"/>
                </a:solidFill>
              </a:defRPr>
            </a:lvl4pPr>
            <a:lvl5pPr marL="1828800" indent="0">
              <a:buNone/>
              <a:defRPr sz="2000">
                <a:solidFill>
                  <a:srgbClr val="10283A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EAC885B-A4A4-DCB2-7EAC-A1F1A996CE75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4E3177-C0BC-55FC-4E39-B45CD33145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75008" y="2055812"/>
            <a:ext cx="2689727" cy="62051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FF0000"/>
                </a:solidFill>
              </a:defRPr>
            </a:lvl2pPr>
            <a:lvl3pPr marL="914400" indent="0">
              <a:buNone/>
              <a:defRPr sz="2000">
                <a:solidFill>
                  <a:srgbClr val="FF0000"/>
                </a:solidFill>
              </a:defRPr>
            </a:lvl3pPr>
            <a:lvl4pPr marL="1371600" indent="0">
              <a:buNone/>
              <a:defRPr sz="2000">
                <a:solidFill>
                  <a:srgbClr val="FF0000"/>
                </a:solidFill>
              </a:defRPr>
            </a:lvl4pPr>
            <a:lvl5pPr marL="1828800" indent="0">
              <a:buNone/>
              <a:defRPr sz="20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8E42E70-E1D6-307E-10B0-2F5B24698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688E37B-3A75-DC2A-18E6-0C9A78AF49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7E2D6-6541-EB56-B25E-8362BF154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59229"/>
            <a:ext cx="10514012" cy="1324800"/>
          </a:xfrm>
        </p:spPr>
        <p:txBody>
          <a:bodyPr lIns="90000" anchor="ctr" anchorCtr="0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1CF4477-6D3D-2D7E-2E3D-CAC0483B27E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9786" y="1825625"/>
            <a:ext cx="59256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2425175-C340-950A-69CF-C6171BA23D5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12EA37-2B28-33A5-1D17-A7374800F6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A4EBAB2-2311-6FE2-E181-A5CFDE273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7E500551-D285-656B-C70E-28D67588B2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48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half+half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5148E20-5D43-7AC1-2CBA-646804B0C4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5482B-AD0D-3C27-8EAF-54587446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5755" cy="4351338"/>
          </a:xfrm>
          <a:noFill/>
          <a:ln w="28575">
            <a:solidFill>
              <a:srgbClr val="D2E8E9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A6B4E72-9314-1FB6-C6F9-E376D38B8B1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68047" y="1825625"/>
            <a:ext cx="5185755" cy="4351338"/>
          </a:xfrm>
          <a:noFill/>
          <a:ln w="28575">
            <a:solidFill>
              <a:srgbClr val="D2E8E9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96E6C59-88A6-6AAD-2EF9-640ABA1F3F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resourc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3829" cy="4351338"/>
          </a:xfrm>
          <a:solidFill>
            <a:schemeClr val="bg1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360CA8-9563-DFF9-85DA-504D236329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179724" y="1825625"/>
            <a:ext cx="3174076" cy="4351338"/>
          </a:xfrm>
          <a:custGeom>
            <a:avLst/>
            <a:gdLst>
              <a:gd name="connsiteX0" fmla="*/ 0 w 3174076"/>
              <a:gd name="connsiteY0" fmla="*/ 0 h 4351338"/>
              <a:gd name="connsiteX1" fmla="*/ 539593 w 3174076"/>
              <a:gd name="connsiteY1" fmla="*/ 0 h 4351338"/>
              <a:gd name="connsiteX2" fmla="*/ 1079186 w 3174076"/>
              <a:gd name="connsiteY2" fmla="*/ 0 h 4351338"/>
              <a:gd name="connsiteX3" fmla="*/ 1650520 w 3174076"/>
              <a:gd name="connsiteY3" fmla="*/ 0 h 4351338"/>
              <a:gd name="connsiteX4" fmla="*/ 2253594 w 3174076"/>
              <a:gd name="connsiteY4" fmla="*/ 0 h 4351338"/>
              <a:gd name="connsiteX5" fmla="*/ 3174076 w 3174076"/>
              <a:gd name="connsiteY5" fmla="*/ 0 h 4351338"/>
              <a:gd name="connsiteX6" fmla="*/ 3174076 w 3174076"/>
              <a:gd name="connsiteY6" fmla="*/ 708646 h 4351338"/>
              <a:gd name="connsiteX7" fmla="*/ 3174076 w 3174076"/>
              <a:gd name="connsiteY7" fmla="*/ 1199726 h 4351338"/>
              <a:gd name="connsiteX8" fmla="*/ 3174076 w 3174076"/>
              <a:gd name="connsiteY8" fmla="*/ 1734319 h 4351338"/>
              <a:gd name="connsiteX9" fmla="*/ 3174076 w 3174076"/>
              <a:gd name="connsiteY9" fmla="*/ 2312425 h 4351338"/>
              <a:gd name="connsiteX10" fmla="*/ 3174076 w 3174076"/>
              <a:gd name="connsiteY10" fmla="*/ 2890532 h 4351338"/>
              <a:gd name="connsiteX11" fmla="*/ 3174076 w 3174076"/>
              <a:gd name="connsiteY11" fmla="*/ 3425125 h 4351338"/>
              <a:gd name="connsiteX12" fmla="*/ 3174076 w 3174076"/>
              <a:gd name="connsiteY12" fmla="*/ 4351338 h 4351338"/>
              <a:gd name="connsiteX13" fmla="*/ 2475779 w 3174076"/>
              <a:gd name="connsiteY13" fmla="*/ 4351338 h 4351338"/>
              <a:gd name="connsiteX14" fmla="*/ 1809223 w 3174076"/>
              <a:gd name="connsiteY14" fmla="*/ 4351338 h 4351338"/>
              <a:gd name="connsiteX15" fmla="*/ 1206149 w 3174076"/>
              <a:gd name="connsiteY15" fmla="*/ 4351338 h 4351338"/>
              <a:gd name="connsiteX16" fmla="*/ 0 w 3174076"/>
              <a:gd name="connsiteY16" fmla="*/ 4351338 h 4351338"/>
              <a:gd name="connsiteX17" fmla="*/ 0 w 3174076"/>
              <a:gd name="connsiteY17" fmla="*/ 3642692 h 4351338"/>
              <a:gd name="connsiteX18" fmla="*/ 0 w 3174076"/>
              <a:gd name="connsiteY18" fmla="*/ 3151612 h 4351338"/>
              <a:gd name="connsiteX19" fmla="*/ 0 w 3174076"/>
              <a:gd name="connsiteY19" fmla="*/ 2486479 h 4351338"/>
              <a:gd name="connsiteX20" fmla="*/ 0 w 3174076"/>
              <a:gd name="connsiteY20" fmla="*/ 1995399 h 4351338"/>
              <a:gd name="connsiteX21" fmla="*/ 0 w 3174076"/>
              <a:gd name="connsiteY21" fmla="*/ 1286753 h 4351338"/>
              <a:gd name="connsiteX22" fmla="*/ 0 w 3174076"/>
              <a:gd name="connsiteY22" fmla="*/ 665133 h 4351338"/>
              <a:gd name="connsiteX23" fmla="*/ 0 w 3174076"/>
              <a:gd name="connsiteY23" fmla="*/ 0 h 43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268416" y="-23827"/>
                  <a:pt x="352197" y="24648"/>
                  <a:pt x="539593" y="0"/>
                </a:cubicBezTo>
                <a:cubicBezTo>
                  <a:pt x="726989" y="-24648"/>
                  <a:pt x="971240" y="-20080"/>
                  <a:pt x="1079186" y="0"/>
                </a:cubicBezTo>
                <a:cubicBezTo>
                  <a:pt x="1187132" y="20080"/>
                  <a:pt x="1440798" y="-18762"/>
                  <a:pt x="1650520" y="0"/>
                </a:cubicBezTo>
                <a:cubicBezTo>
                  <a:pt x="1860242" y="18762"/>
                  <a:pt x="2083458" y="-8389"/>
                  <a:pt x="2253594" y="0"/>
                </a:cubicBezTo>
                <a:cubicBezTo>
                  <a:pt x="2423730" y="8389"/>
                  <a:pt x="2941083" y="-37671"/>
                  <a:pt x="3174076" y="0"/>
                </a:cubicBezTo>
                <a:cubicBezTo>
                  <a:pt x="3171503" y="328352"/>
                  <a:pt x="3162404" y="507417"/>
                  <a:pt x="3174076" y="708646"/>
                </a:cubicBezTo>
                <a:cubicBezTo>
                  <a:pt x="3185748" y="909875"/>
                  <a:pt x="3188485" y="1079887"/>
                  <a:pt x="3174076" y="1199726"/>
                </a:cubicBezTo>
                <a:cubicBezTo>
                  <a:pt x="3159667" y="1319565"/>
                  <a:pt x="3151895" y="1579508"/>
                  <a:pt x="3174076" y="1734319"/>
                </a:cubicBezTo>
                <a:cubicBezTo>
                  <a:pt x="3196257" y="1889130"/>
                  <a:pt x="3195829" y="2045705"/>
                  <a:pt x="3174076" y="2312425"/>
                </a:cubicBezTo>
                <a:cubicBezTo>
                  <a:pt x="3152323" y="2579145"/>
                  <a:pt x="3169865" y="2685824"/>
                  <a:pt x="3174076" y="2890532"/>
                </a:cubicBezTo>
                <a:cubicBezTo>
                  <a:pt x="3178287" y="3095240"/>
                  <a:pt x="3171104" y="3213803"/>
                  <a:pt x="3174076" y="3425125"/>
                </a:cubicBezTo>
                <a:cubicBezTo>
                  <a:pt x="3177048" y="3636447"/>
                  <a:pt x="3154403" y="4108609"/>
                  <a:pt x="3174076" y="4351338"/>
                </a:cubicBezTo>
                <a:cubicBezTo>
                  <a:pt x="3031832" y="4321705"/>
                  <a:pt x="2622579" y="4372546"/>
                  <a:pt x="2475779" y="4351338"/>
                </a:cubicBezTo>
                <a:cubicBezTo>
                  <a:pt x="2328979" y="4330130"/>
                  <a:pt x="2072231" y="4349691"/>
                  <a:pt x="1809223" y="4351338"/>
                </a:cubicBezTo>
                <a:cubicBezTo>
                  <a:pt x="1546215" y="4352985"/>
                  <a:pt x="1343102" y="4378518"/>
                  <a:pt x="1206149" y="4351338"/>
                </a:cubicBezTo>
                <a:cubicBezTo>
                  <a:pt x="1069196" y="4324158"/>
                  <a:pt x="376438" y="4330080"/>
                  <a:pt x="0" y="4351338"/>
                </a:cubicBezTo>
                <a:cubicBezTo>
                  <a:pt x="32564" y="4157387"/>
                  <a:pt x="11478" y="3815685"/>
                  <a:pt x="0" y="3642692"/>
                </a:cubicBezTo>
                <a:cubicBezTo>
                  <a:pt x="-11478" y="3469699"/>
                  <a:pt x="-17769" y="3356878"/>
                  <a:pt x="0" y="3151612"/>
                </a:cubicBezTo>
                <a:cubicBezTo>
                  <a:pt x="17769" y="2946346"/>
                  <a:pt x="12578" y="2797666"/>
                  <a:pt x="0" y="2486479"/>
                </a:cubicBezTo>
                <a:cubicBezTo>
                  <a:pt x="-12578" y="2175292"/>
                  <a:pt x="-9907" y="2104087"/>
                  <a:pt x="0" y="1995399"/>
                </a:cubicBezTo>
                <a:cubicBezTo>
                  <a:pt x="9907" y="1886711"/>
                  <a:pt x="11327" y="1512831"/>
                  <a:pt x="0" y="1286753"/>
                </a:cubicBezTo>
                <a:cubicBezTo>
                  <a:pt x="-11327" y="1060675"/>
                  <a:pt x="5859" y="832266"/>
                  <a:pt x="0" y="665133"/>
                </a:cubicBezTo>
                <a:cubicBezTo>
                  <a:pt x="-5859" y="498000"/>
                  <a:pt x="75" y="259686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38831" y="14723"/>
                  <a:pt x="480051" y="-10538"/>
                  <a:pt x="698297" y="0"/>
                </a:cubicBezTo>
                <a:cubicBezTo>
                  <a:pt x="916543" y="10538"/>
                  <a:pt x="1154726" y="13383"/>
                  <a:pt x="1301371" y="0"/>
                </a:cubicBezTo>
                <a:cubicBezTo>
                  <a:pt x="1448016" y="-13383"/>
                  <a:pt x="1807132" y="-30"/>
                  <a:pt x="1999668" y="0"/>
                </a:cubicBezTo>
                <a:cubicBezTo>
                  <a:pt x="2192204" y="30"/>
                  <a:pt x="2655866" y="13746"/>
                  <a:pt x="3174076" y="0"/>
                </a:cubicBezTo>
                <a:cubicBezTo>
                  <a:pt x="3154416" y="328479"/>
                  <a:pt x="3156727" y="507405"/>
                  <a:pt x="3174076" y="665133"/>
                </a:cubicBezTo>
                <a:cubicBezTo>
                  <a:pt x="3191425" y="822861"/>
                  <a:pt x="3193977" y="1042506"/>
                  <a:pt x="3174076" y="1199726"/>
                </a:cubicBezTo>
                <a:cubicBezTo>
                  <a:pt x="3154175" y="1356946"/>
                  <a:pt x="3183847" y="1517591"/>
                  <a:pt x="3174076" y="1821346"/>
                </a:cubicBezTo>
                <a:cubicBezTo>
                  <a:pt x="3164305" y="2125101"/>
                  <a:pt x="3194528" y="2073601"/>
                  <a:pt x="3174076" y="2312425"/>
                </a:cubicBezTo>
                <a:cubicBezTo>
                  <a:pt x="3153624" y="2551249"/>
                  <a:pt x="3185805" y="2772558"/>
                  <a:pt x="3174076" y="2934045"/>
                </a:cubicBezTo>
                <a:cubicBezTo>
                  <a:pt x="3162347" y="3095532"/>
                  <a:pt x="3155247" y="3369274"/>
                  <a:pt x="3174076" y="3599178"/>
                </a:cubicBezTo>
                <a:cubicBezTo>
                  <a:pt x="3192905" y="3829082"/>
                  <a:pt x="3154199" y="4122520"/>
                  <a:pt x="3174076" y="4351338"/>
                </a:cubicBezTo>
                <a:cubicBezTo>
                  <a:pt x="2875561" y="4332635"/>
                  <a:pt x="2778934" y="4334576"/>
                  <a:pt x="2571002" y="4351338"/>
                </a:cubicBezTo>
                <a:cubicBezTo>
                  <a:pt x="2363070" y="4368100"/>
                  <a:pt x="2267472" y="4359571"/>
                  <a:pt x="2031409" y="4351338"/>
                </a:cubicBezTo>
                <a:cubicBezTo>
                  <a:pt x="1795346" y="4343105"/>
                  <a:pt x="1673628" y="4348935"/>
                  <a:pt x="1396593" y="4351338"/>
                </a:cubicBezTo>
                <a:cubicBezTo>
                  <a:pt x="1119558" y="4353741"/>
                  <a:pt x="1036303" y="4351322"/>
                  <a:pt x="793519" y="4351338"/>
                </a:cubicBezTo>
                <a:cubicBezTo>
                  <a:pt x="550735" y="4351354"/>
                  <a:pt x="330547" y="4384738"/>
                  <a:pt x="0" y="4351338"/>
                </a:cubicBezTo>
                <a:cubicBezTo>
                  <a:pt x="12507" y="4129693"/>
                  <a:pt x="4998" y="4047075"/>
                  <a:pt x="0" y="3860258"/>
                </a:cubicBezTo>
                <a:cubicBezTo>
                  <a:pt x="-4998" y="3673441"/>
                  <a:pt x="3114" y="3407381"/>
                  <a:pt x="0" y="3151612"/>
                </a:cubicBezTo>
                <a:cubicBezTo>
                  <a:pt x="-3114" y="2895843"/>
                  <a:pt x="16768" y="2799560"/>
                  <a:pt x="0" y="2617019"/>
                </a:cubicBezTo>
                <a:cubicBezTo>
                  <a:pt x="-16768" y="2434478"/>
                  <a:pt x="-28652" y="2250010"/>
                  <a:pt x="0" y="1908373"/>
                </a:cubicBezTo>
                <a:cubicBezTo>
                  <a:pt x="28652" y="1566736"/>
                  <a:pt x="-2930" y="1442324"/>
                  <a:pt x="0" y="1199726"/>
                </a:cubicBezTo>
                <a:cubicBezTo>
                  <a:pt x="2930" y="957128"/>
                  <a:pt x="8576" y="401800"/>
                  <a:pt x="0" y="0"/>
                </a:cubicBezTo>
                <a:close/>
              </a:path>
            </a:pathLst>
          </a:custGeom>
          <a:solidFill>
            <a:srgbClr val="D2E8E9"/>
          </a:solidFill>
          <a:ln w="19050" cap="sq">
            <a:solidFill>
              <a:srgbClr val="326367"/>
            </a:solidFill>
            <a:extLst>
              <a:ext uri="{C807C97D-BFC1-408E-A445-0C87EB9F89A2}">
                <ask:lineSketchStyleProps xmlns:ask="http://schemas.microsoft.com/office/drawing/2018/sketchyshapes" sd="809461488">
                  <ask:type>
                    <ask:lineSketchFreehand/>
                  </ask:type>
                </ask:lineSketchStyleProps>
              </a:ext>
            </a:extLst>
          </a:ln>
        </p:spPr>
        <p:txBody>
          <a:bodyPr lIns="180000" tIns="180000" rIns="180000" bIns="180000"/>
          <a:lstStyle>
            <a:lvl1pPr>
              <a:buClr>
                <a:srgbClr val="534C29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534C29"/>
              </a:buClr>
              <a:defRPr/>
            </a:lvl2pPr>
            <a:lvl3pPr>
              <a:buClr>
                <a:srgbClr val="534C29"/>
              </a:buClr>
              <a:defRPr/>
            </a:lvl3pPr>
            <a:lvl4pPr>
              <a:buClr>
                <a:srgbClr val="534C29"/>
              </a:buClr>
              <a:defRPr/>
            </a:lvl4pPr>
            <a:lvl5pPr>
              <a:buClr>
                <a:srgbClr val="534C29"/>
              </a:buClr>
              <a:defRPr/>
            </a:lvl5pPr>
          </a:lstStyle>
          <a:p>
            <a:pPr lvl="0"/>
            <a:r>
              <a:rPr lang="en-US" dirty="0"/>
              <a:t>Click to edit Resources needed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EB070F2-6F26-BF10-67CE-69E180AB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A0DF2A7-0629-D96D-E8DE-CF6382205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8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838200" y="1825625"/>
            <a:ext cx="10515600" cy="3714142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2B8CCDF-DB6F-8C00-F908-1C017D9AF93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F71F1-E160-0253-6C35-1902EF17E1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5744095"/>
            <a:ext cx="10515599" cy="43286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video 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F22526-93EA-A54F-8955-72F18A8777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8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1345277" y="1825625"/>
            <a:ext cx="2863468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2B8CCDF-DB6F-8C00-F908-1C017D9AF93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Media Placeholder 9">
            <a:extLst>
              <a:ext uri="{FF2B5EF4-FFF2-40B4-BE49-F238E27FC236}">
                <a16:creationId xmlns:a16="http://schemas.microsoft.com/office/drawing/2014/main" id="{7C2FE202-B601-6147-0FB5-4AB7192AC6B6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4913252" y="1825625"/>
            <a:ext cx="2868020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Media Placeholder 9">
            <a:extLst>
              <a:ext uri="{FF2B5EF4-FFF2-40B4-BE49-F238E27FC236}">
                <a16:creationId xmlns:a16="http://schemas.microsoft.com/office/drawing/2014/main" id="{F0776623-6A70-FD98-13E7-8CFD1D7A8CD8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485779" y="1825625"/>
            <a:ext cx="2868020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Media Placeholder 9">
            <a:extLst>
              <a:ext uri="{FF2B5EF4-FFF2-40B4-BE49-F238E27FC236}">
                <a16:creationId xmlns:a16="http://schemas.microsoft.com/office/drawing/2014/main" id="{80610CF5-9B18-B334-BD20-03A5707860BB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3128522" y="4046026"/>
            <a:ext cx="2869506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6" name="Media Placeholder 9">
            <a:extLst>
              <a:ext uri="{FF2B5EF4-FFF2-40B4-BE49-F238E27FC236}">
                <a16:creationId xmlns:a16="http://schemas.microsoft.com/office/drawing/2014/main" id="{97A3AAEF-B4B9-1F0C-2696-3B9A63ECF378}"/>
              </a:ext>
            </a:extLst>
          </p:cNvPr>
          <p:cNvSpPr>
            <a:spLocks noGrp="1"/>
          </p:cNvSpPr>
          <p:nvPr>
            <p:ph type="media" sz="quarter" idx="19"/>
          </p:nvPr>
        </p:nvSpPr>
        <p:spPr>
          <a:xfrm>
            <a:off x="6701049" y="4046026"/>
            <a:ext cx="2869506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B25DEF2-95E9-AF12-BA85-B95BD95DF635}"/>
              </a:ext>
            </a:extLst>
          </p:cNvPr>
          <p:cNvSpPr/>
          <p:nvPr userDrawn="1"/>
        </p:nvSpPr>
        <p:spPr>
          <a:xfrm>
            <a:off x="838200" y="1825625"/>
            <a:ext cx="507077" cy="507077"/>
          </a:xfrm>
          <a:prstGeom prst="ellipse">
            <a:avLst/>
          </a:prstGeom>
          <a:solidFill>
            <a:srgbClr val="326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58A704-8E63-8F81-D087-D63DDA59B5B6}"/>
              </a:ext>
            </a:extLst>
          </p:cNvPr>
          <p:cNvSpPr/>
          <p:nvPr userDrawn="1"/>
        </p:nvSpPr>
        <p:spPr>
          <a:xfrm>
            <a:off x="4406175" y="1825625"/>
            <a:ext cx="507077" cy="507077"/>
          </a:xfrm>
          <a:prstGeom prst="ellipse">
            <a:avLst/>
          </a:prstGeom>
          <a:solidFill>
            <a:srgbClr val="326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33E243A-5AF3-2E4C-DF7E-DFCFF2A8F8EF}"/>
              </a:ext>
            </a:extLst>
          </p:cNvPr>
          <p:cNvSpPr/>
          <p:nvPr userDrawn="1"/>
        </p:nvSpPr>
        <p:spPr>
          <a:xfrm>
            <a:off x="7983254" y="1825625"/>
            <a:ext cx="507077" cy="507077"/>
          </a:xfrm>
          <a:prstGeom prst="ellipse">
            <a:avLst/>
          </a:prstGeom>
          <a:solidFill>
            <a:srgbClr val="326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7C2A6B0-34D4-2DD9-9C4C-3A414954B402}"/>
              </a:ext>
            </a:extLst>
          </p:cNvPr>
          <p:cNvSpPr/>
          <p:nvPr userDrawn="1"/>
        </p:nvSpPr>
        <p:spPr>
          <a:xfrm>
            <a:off x="2621445" y="4046026"/>
            <a:ext cx="507077" cy="507077"/>
          </a:xfrm>
          <a:prstGeom prst="ellipse">
            <a:avLst/>
          </a:prstGeom>
          <a:solidFill>
            <a:srgbClr val="326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5FF401B-B15A-7261-E346-3FFC29F079E8}"/>
              </a:ext>
            </a:extLst>
          </p:cNvPr>
          <p:cNvSpPr/>
          <p:nvPr userDrawn="1"/>
        </p:nvSpPr>
        <p:spPr>
          <a:xfrm>
            <a:off x="6193974" y="4046026"/>
            <a:ext cx="507077" cy="507077"/>
          </a:xfrm>
          <a:prstGeom prst="ellipse">
            <a:avLst/>
          </a:prstGeom>
          <a:solidFill>
            <a:srgbClr val="3263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96D3EB-C064-812A-53FA-D4FC59E58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F1995C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1/2/3/4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56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2ED04E-677C-C92B-8D41-838378B5328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September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BB2B898-75E4-BA92-0EDE-F8F75E140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AC809D-7F66-4616-8AE9-3559164B2725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8E5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52047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8F53A4-0DF1-3C51-19B7-D75F9E1C7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2BFA8-2D39-244F-4F2A-031D91E2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84677-D669-F58E-69CC-70B9AE12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29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0" r:id="rId2"/>
    <p:sldLayoutId id="2147483672" r:id="rId3"/>
    <p:sldLayoutId id="2147483665" r:id="rId4"/>
    <p:sldLayoutId id="2147483661" r:id="rId5"/>
    <p:sldLayoutId id="2147483670" r:id="rId6"/>
    <p:sldLayoutId id="2147483674" r:id="rId7"/>
    <p:sldLayoutId id="2147483673" r:id="rId8"/>
    <p:sldLayoutId id="2147483652" r:id="rId9"/>
    <p:sldLayoutId id="2147483664" r:id="rId10"/>
    <p:sldLayoutId id="2147483657" r:id="rId11"/>
    <p:sldLayoutId id="2147483667" r:id="rId12"/>
    <p:sldLayoutId id="2147483668" r:id="rId13"/>
    <p:sldLayoutId id="2147483671" r:id="rId14"/>
    <p:sldLayoutId id="2147483662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8000"/>
        </a:lnSpc>
        <a:spcBef>
          <a:spcPts val="1000"/>
        </a:spcBef>
        <a:buClr>
          <a:srgbClr val="326367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326367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326367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326367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326367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xarviewer.azurewebsites.net/ARView/V/2d0d8ba1-1a3d-4009-862b-f70c2cb93cb1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xarviewer.azurewebsites.net/ARView/V/9d7cd072-2fc6-47be-87d9-a7a8302df6e9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67F5A-5A0F-C526-6E2A-AC6C470A9D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noProof="0" dirty="0"/>
              <a:t>Route: Engineering and Manufacturing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CE04C9-F46F-4224-A880-738B1633B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noProof="0" dirty="0"/>
              <a:t>Engineering and Manufacturing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F5EADF3-A590-4AFE-1185-A6960C9D1B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  <a:buClr>
                <a:srgbClr val="595959"/>
              </a:buClr>
              <a:buSzPts val="2800"/>
            </a:pPr>
            <a:r>
              <a:rPr lang="en-GB" noProof="0" dirty="0">
                <a:latin typeface="Arial"/>
                <a:cs typeface="Arial"/>
                <a:sym typeface="Arial"/>
              </a:rPr>
              <a:t>Topic: Basic principles of hydraulics and pneumatics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51806-CAEB-6B9E-B21F-427816822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spcBef>
                <a:spcPts val="0"/>
              </a:spcBef>
              <a:buClr>
                <a:srgbClr val="262626"/>
              </a:buClr>
              <a:buSzPts val="2400"/>
            </a:pPr>
            <a:r>
              <a:rPr lang="en-GB" noProof="0" dirty="0">
                <a:latin typeface="Arial"/>
                <a:cs typeface="Arial"/>
                <a:sym typeface="Arial"/>
              </a:rPr>
              <a:t>Resource 1: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924075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4BD2ED-1017-E37D-71BD-E22DE4298F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Introduction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CB9152-50B8-A69F-3F6B-3E2FA718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 this resource, we will: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9CD3C-D8CD-F1A0-4928-2821334A5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noProof="0" dirty="0"/>
              <a:t>Use augmented reality (AR) models to visualise system components and understand their function in real-world contexts</a:t>
            </a:r>
          </a:p>
          <a:p>
            <a:r>
              <a:rPr lang="en-GB" noProof="0" dirty="0"/>
              <a:t>Compare hydraulic and pneumatic systems, identifying advantages, limitations, and suitable applications</a:t>
            </a:r>
          </a:p>
          <a:p>
            <a:r>
              <a:rPr lang="en-GB" noProof="0" dirty="0"/>
              <a:t>Interpret engineering diagrams for fluid power systems, identifying ISO symbols and flow directions</a:t>
            </a:r>
          </a:p>
          <a:p>
            <a:r>
              <a:rPr lang="en-GB" noProof="0" dirty="0"/>
              <a:t>Produce engineering drawings and hydraulic/pneumatic system diagrams using recognised fluid power symbols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7081D-97F7-67E5-C659-CCA7615CFA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noProof="0" dirty="0"/>
              <a:t>General competencies:</a:t>
            </a:r>
          </a:p>
          <a:p>
            <a:r>
              <a:rPr lang="en-GB" noProof="0" dirty="0"/>
              <a:t>English: </a:t>
            </a:r>
          </a:p>
          <a:p>
            <a:r>
              <a:rPr lang="en-GB" b="1" noProof="0" dirty="0"/>
              <a:t>EC4</a:t>
            </a:r>
            <a:r>
              <a:rPr lang="en-GB" noProof="0" dirty="0"/>
              <a:t> Summarise information/ideas</a:t>
            </a:r>
          </a:p>
          <a:p>
            <a:r>
              <a:rPr lang="en-GB" b="1" noProof="0" dirty="0"/>
              <a:t>EC5</a:t>
            </a:r>
            <a:r>
              <a:rPr lang="en-GB" noProof="0" dirty="0"/>
              <a:t> Synthesise information </a:t>
            </a:r>
          </a:p>
          <a:p>
            <a:r>
              <a:rPr lang="en-GB" noProof="0" dirty="0"/>
              <a:t>Maths:</a:t>
            </a:r>
          </a:p>
          <a:p>
            <a:r>
              <a:rPr lang="en-GB" b="1" noProof="0" dirty="0"/>
              <a:t>MC2</a:t>
            </a:r>
            <a:r>
              <a:rPr lang="en-GB" noProof="0" dirty="0"/>
              <a:t> Estimating, calculating and error spotting</a:t>
            </a:r>
          </a:p>
          <a:p>
            <a:r>
              <a:rPr lang="en-GB" b="1" noProof="0" dirty="0"/>
              <a:t>MC4</a:t>
            </a:r>
            <a:r>
              <a:rPr lang="en-GB" noProof="0" dirty="0"/>
              <a:t> Using rules and formulae</a:t>
            </a:r>
          </a:p>
          <a:p>
            <a:r>
              <a:rPr lang="en-GB" noProof="0" dirty="0"/>
              <a:t>Digital:</a:t>
            </a:r>
          </a:p>
          <a:p>
            <a:r>
              <a:rPr lang="en-GB" b="1" noProof="0" dirty="0"/>
              <a:t>DC1</a:t>
            </a:r>
            <a:r>
              <a:rPr lang="en-GB" noProof="0" dirty="0"/>
              <a:t> Use digital technology and media effectively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AA92DF-2677-6935-B5C0-603551AD6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Resource 1: Introduction</a:t>
            </a:r>
          </a:p>
        </p:txBody>
      </p:sp>
    </p:spTree>
    <p:extLst>
      <p:ext uri="{BB962C8B-B14F-4D97-AF65-F5344CB8AC3E}">
        <p14:creationId xmlns:p14="http://schemas.microsoft.com/office/powerpoint/2010/main" val="85455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6AB381D-6E53-C664-1449-F7C7EAA7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AR: Hydraulic car braking system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0DB5824-6018-206D-4FE9-7F414BEB9D1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solidFill>
            <a:srgbClr val="D2E8E9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https://mxarviewer.azurewebsites.net/ARView/V/2d0d8ba1-1a3d-4009-862b-f70c2cb93cb1</a:t>
            </a:r>
            <a:r>
              <a:rPr lang="en-GB" sz="20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GB" sz="2000" noProof="0" dirty="0"/>
          </a:p>
          <a:p>
            <a:pPr marL="0" indent="0">
              <a:buNone/>
            </a:pPr>
            <a:endParaRPr lang="en-GB" sz="2000" b="1" noProof="0" dirty="0">
              <a:solidFill>
                <a:srgbClr val="262626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b="1" noProof="0" dirty="0">
                <a:solidFill>
                  <a:srgbClr val="262626"/>
                </a:solidFill>
                <a:latin typeface="Arial"/>
                <a:cs typeface="Arial"/>
              </a:rPr>
              <a:t>Resources needed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AR: Hydraulic car braking system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R1 AR Guide Hydraulics 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R1 Activity 1 worksheet</a:t>
            </a:r>
          </a:p>
          <a:p>
            <a:pPr marL="0" indent="0">
              <a:buNone/>
            </a:pPr>
            <a:endParaRPr lang="en-GB" sz="2000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en-GB" sz="20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have accessed the hydraulic </a:t>
            </a:r>
            <a:r>
              <a:rPr lang="en-GB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 </a:t>
            </a:r>
            <a:r>
              <a:rPr lang="en-GB" sz="20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braking system AR, complete the Independent observation checklist on the worksheet.</a:t>
            </a:r>
            <a:endParaRPr lang="en-GB" sz="2000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2F7691-CFBD-7BDB-0F5E-460712211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indent="-457200"/>
            <a:r>
              <a:rPr lang="en-GB" noProof="0" dirty="0">
                <a:latin typeface="Arial"/>
                <a:cs typeface="Arial"/>
                <a:sym typeface="Arial"/>
              </a:rPr>
              <a:t>Resource 1: Introduction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49B6B6-EDF2-03CD-BEF9-0F567EA56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1</a:t>
            </a:r>
          </a:p>
        </p:txBody>
      </p:sp>
      <p:pic>
        <p:nvPicPr>
          <p:cNvPr id="2" name="Google Shape;142;p4">
            <a:extLst>
              <a:ext uri="{FF2B5EF4-FFF2-40B4-BE49-F238E27FC236}">
                <a16:creationId xmlns:a16="http://schemas.microsoft.com/office/drawing/2014/main" id="{97F88B29-56A9-D65A-8A80-7E96D122C7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1500" y="2194073"/>
            <a:ext cx="3619980" cy="3619980"/>
          </a:xfrm>
          <a:prstGeom prst="rect">
            <a:avLst/>
          </a:prstGeom>
          <a:noFill/>
          <a:ln w="76200">
            <a:solidFill>
              <a:srgbClr val="D2E8E9"/>
            </a:solidFill>
          </a:ln>
        </p:spPr>
      </p:pic>
    </p:spTree>
    <p:extLst>
      <p:ext uri="{BB962C8B-B14F-4D97-AF65-F5344CB8AC3E}">
        <p14:creationId xmlns:p14="http://schemas.microsoft.com/office/powerpoint/2010/main" val="338130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85E61-C4AA-FFDF-3118-454744A8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5;p5">
            <a:extLst>
              <a:ext uri="{FF2B5EF4-FFF2-40B4-BE49-F238E27FC236}">
                <a16:creationId xmlns:a16="http://schemas.microsoft.com/office/drawing/2014/main" id="{5CED1CE4-D6DC-3492-BCD5-576A25986F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1501" y="2194074"/>
            <a:ext cx="3619980" cy="3619980"/>
          </a:xfrm>
          <a:prstGeom prst="rect">
            <a:avLst/>
          </a:prstGeom>
          <a:noFill/>
          <a:ln w="76200">
            <a:solidFill>
              <a:srgbClr val="D2E8E9"/>
            </a:solidFill>
          </a:ln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0EFEE559-796F-8CE2-A618-81762C6A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ea typeface="Calibri" panose="020F0502020204030204" pitchFamily="34" charset="0"/>
                <a:cs typeface="Calibri" panose="020F0502020204030204" pitchFamily="34" charset="0"/>
              </a:rPr>
              <a:t>AR: Pneumatic nail gun </a:t>
            </a:r>
            <a:endParaRPr lang="en-GB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1BFABFF-66F0-3E10-0833-664DA05A1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 indent="-457200"/>
            <a:r>
              <a:rPr lang="en-GB" noProof="0" dirty="0">
                <a:latin typeface="Arial"/>
                <a:cs typeface="Arial"/>
                <a:sym typeface="Arial"/>
              </a:rPr>
              <a:t>Resource 1: Introduction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CE483D6-FF2D-2549-F657-B721BB3B0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1</a:t>
            </a: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038F64A0-9710-5263-0136-9CEE7564AF03}"/>
              </a:ext>
            </a:extLst>
          </p:cNvPr>
          <p:cNvSpPr txBox="1">
            <a:spLocks/>
          </p:cNvSpPr>
          <p:nvPr/>
        </p:nvSpPr>
        <p:spPr>
          <a:xfrm>
            <a:off x="839786" y="1825625"/>
            <a:ext cx="5925600" cy="4351338"/>
          </a:xfrm>
          <a:prstGeom prst="rect">
            <a:avLst/>
          </a:prstGeom>
          <a:solidFill>
            <a:srgbClr val="D2E8E9"/>
          </a:solidFill>
        </p:spPr>
        <p:txBody>
          <a:bodyPr vert="horz" lIns="180000" tIns="180000" rIns="180000" bIns="18000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https://mxarviewer.azurewebsites.net/ARView/V/9d7cd072-2fc6-47be-87d9-a7a8302df6e9</a:t>
            </a:r>
            <a:r>
              <a:rPr lang="en-GB" sz="2000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GB" sz="2000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1" noProof="0" dirty="0">
              <a:solidFill>
                <a:srgbClr val="262626"/>
              </a:solidFill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1" noProof="0" dirty="0">
                <a:solidFill>
                  <a:srgbClr val="262626"/>
                </a:solidFill>
                <a:latin typeface="Arial"/>
                <a:cs typeface="Arial"/>
              </a:rPr>
              <a:t>Resources needed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AR: Pneumatic nail gun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R1 AR Guide Pneumatics </a:t>
            </a:r>
          </a:p>
          <a:p>
            <a:pPr>
              <a:lnSpc>
                <a:spcPct val="88000"/>
              </a:lnSpc>
              <a:buSzPts val="2210"/>
              <a:buFont typeface="Arial"/>
              <a:buChar char="•"/>
            </a:pPr>
            <a:r>
              <a:rPr lang="en-GB" sz="2000" noProof="0" dirty="0">
                <a:solidFill>
                  <a:srgbClr val="0D0D0D"/>
                </a:solidFill>
                <a:latin typeface="Arial"/>
                <a:cs typeface="Arial"/>
              </a:rPr>
              <a:t>R1 Activity 1 worksheet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have accessed the pneumatic nail gun AR, complete the Independent observation checklist on the worksheet.</a:t>
            </a:r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86877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E5E5A82-A641-7C70-5C25-7C7F31ABB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Producing engineering diagrams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81DF360-E927-F545-8938-0EDF5BCB7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noProof="0" dirty="0"/>
              <a:t>You are going to use your AR viewer and an information sheet to help you to produce your own labelled engineering diagrams for:</a:t>
            </a:r>
          </a:p>
          <a:p>
            <a:r>
              <a:rPr lang="en-GB" noProof="0" dirty="0"/>
              <a:t>a hydraulic car braking system;</a:t>
            </a:r>
          </a:p>
          <a:p>
            <a:r>
              <a:rPr lang="en-GB" noProof="0" dirty="0"/>
              <a:t>a pneumatic nail gun.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2BB242E-53F8-463D-4D07-E285D8E24F6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noProof="0" dirty="0"/>
              <a:t>Resources needed:</a:t>
            </a:r>
          </a:p>
          <a:p>
            <a:r>
              <a:rPr lang="en-GB" noProof="0" dirty="0"/>
              <a:t>R1 Information sheet</a:t>
            </a:r>
          </a:p>
          <a:p>
            <a:r>
              <a:rPr lang="en-GB" noProof="0" dirty="0"/>
              <a:t>R1 Activity 2 Worksheet </a:t>
            </a:r>
          </a:p>
          <a:p>
            <a:r>
              <a:rPr lang="en-GB" noProof="0" dirty="0"/>
              <a:t>R1 Activity 2 Worksheet answers</a:t>
            </a:r>
          </a:p>
          <a:p>
            <a:r>
              <a:rPr lang="en-GB" noProof="0" dirty="0"/>
              <a:t>AR: Hydraulic car braking system</a:t>
            </a:r>
          </a:p>
          <a:p>
            <a:r>
              <a:rPr lang="en-GB" noProof="0" dirty="0"/>
              <a:t>AR: Pneumatic nail gun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A92920-408A-9E04-971E-ED55B0A35E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6D720-AD92-83AF-E96C-D8EACB2B9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2</a:t>
            </a:r>
          </a:p>
        </p:txBody>
      </p:sp>
    </p:spTree>
    <p:extLst>
      <p:ext uri="{BB962C8B-B14F-4D97-AF65-F5344CB8AC3E}">
        <p14:creationId xmlns:p14="http://schemas.microsoft.com/office/powerpoint/2010/main" val="235128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F5E7D-88F8-C528-0DB9-4957045F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ISO 1219 standard symbols recap</a:t>
            </a:r>
            <a:endParaRPr lang="en-GB" sz="44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93694B-E976-4BC6-2590-74E0827C43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2B77E-7F0D-216B-2003-5DA1ACFA4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2414757-D9B6-0FCD-272A-D29B77938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108670"/>
              </p:ext>
            </p:extLst>
          </p:nvPr>
        </p:nvGraphicFramePr>
        <p:xfrm>
          <a:off x="965200" y="1545772"/>
          <a:ext cx="9293606" cy="4589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7656">
                  <a:extLst>
                    <a:ext uri="{9D8B030D-6E8A-4147-A177-3AD203B41FA5}">
                      <a16:colId xmlns:a16="http://schemas.microsoft.com/office/drawing/2014/main" val="121225038"/>
                    </a:ext>
                  </a:extLst>
                </a:gridCol>
                <a:gridCol w="4665950">
                  <a:extLst>
                    <a:ext uri="{9D8B030D-6E8A-4147-A177-3AD203B41FA5}">
                      <a16:colId xmlns:a16="http://schemas.microsoft.com/office/drawing/2014/main" val="4268765781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 direction indicator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62791"/>
                  </a:ext>
                </a:extLst>
              </a:tr>
              <a:tr h="2096556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Hydraulic flow: SOLID (filled) triangle pointing in the direction of flow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808723"/>
                  </a:ext>
                </a:extLst>
              </a:tr>
              <a:tr h="2096556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Pneumatic flow: HOLLOW (unfilled) triangle pointing in the direction of flow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58452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D8167D1-9222-6BB9-4817-14FD477C17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73573" y="2070049"/>
            <a:ext cx="2882137" cy="182460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7F22E93-B6E4-7BD4-8AA7-75C678004404}"/>
              </a:ext>
            </a:extLst>
          </p:cNvPr>
          <p:cNvGrpSpPr/>
          <p:nvPr/>
        </p:nvGrpSpPr>
        <p:grpSpPr>
          <a:xfrm>
            <a:off x="6481881" y="4065335"/>
            <a:ext cx="2873829" cy="2035629"/>
            <a:chOff x="6481881" y="4065335"/>
            <a:chExt cx="2873829" cy="20356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4AF278E-CC95-41D5-C348-15D5D1F3C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481881" y="4065335"/>
              <a:ext cx="2873829" cy="2035629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2AB6670-FAC2-E402-E3EC-E524A81040A5}"/>
                </a:ext>
              </a:extLst>
            </p:cNvPr>
            <p:cNvCxnSpPr/>
            <p:nvPr/>
          </p:nvCxnSpPr>
          <p:spPr>
            <a:xfrm>
              <a:off x="7795683" y="4269317"/>
              <a:ext cx="0" cy="4254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5F03A3A-070C-1DB5-80B1-B9D2C3E2C984}"/>
                </a:ext>
              </a:extLst>
            </p:cNvPr>
            <p:cNvCxnSpPr/>
            <p:nvPr/>
          </p:nvCxnSpPr>
          <p:spPr>
            <a:xfrm>
              <a:off x="7795683" y="4864100"/>
              <a:ext cx="0" cy="42545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73CB12-9EBF-AFB1-055B-1F76F198030B}"/>
                </a:ext>
              </a:extLst>
            </p:cNvPr>
            <p:cNvCxnSpPr>
              <a:cxnSpLocks/>
            </p:cNvCxnSpPr>
            <p:nvPr/>
          </p:nvCxnSpPr>
          <p:spPr>
            <a:xfrm>
              <a:off x="7795683" y="5448301"/>
              <a:ext cx="0" cy="431799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3091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045FA-5A07-D1CE-1622-F275DB4C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68DA2-CF00-9AD7-432E-E8E064C6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ISO 1219 standard symbols recap</a:t>
            </a:r>
            <a:endParaRPr lang="en-GB" sz="44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4E7896-E9E7-78B1-3B9E-B1E32FC6F2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6E5A2-F2C6-4F37-DF6B-E5E1047C2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850588B-57AF-E8DD-D95A-67DF867B3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246672"/>
              </p:ext>
            </p:extLst>
          </p:nvPr>
        </p:nvGraphicFramePr>
        <p:xfrm>
          <a:off x="965200" y="1545772"/>
          <a:ext cx="9293606" cy="467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7656">
                  <a:extLst>
                    <a:ext uri="{9D8B030D-6E8A-4147-A177-3AD203B41FA5}">
                      <a16:colId xmlns:a16="http://schemas.microsoft.com/office/drawing/2014/main" val="121225038"/>
                    </a:ext>
                  </a:extLst>
                </a:gridCol>
                <a:gridCol w="4665950">
                  <a:extLst>
                    <a:ext uri="{9D8B030D-6E8A-4147-A177-3AD203B41FA5}">
                      <a16:colId xmlns:a16="http://schemas.microsoft.com/office/drawing/2014/main" val="4268765781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Hydraulic braking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62791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Brake lever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808723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Brake pedal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584523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Master cylinder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54838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4B09E67-901A-F130-6D11-05501C1B8D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4798" y="3537065"/>
            <a:ext cx="2467566" cy="1174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C515-AEF7-AF63-5E88-DE98E9762C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32089" y="4847064"/>
            <a:ext cx="2772984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1EB6E1-4EAB-2491-55AA-B4701F3718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08276" y="2084901"/>
            <a:ext cx="2620611" cy="117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0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834E4-E906-896D-CA6A-4940001AE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D8F25-69FC-8990-4305-BB81E3E77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ISO 1219 standard symbols recap</a:t>
            </a:r>
            <a:endParaRPr lang="en-GB" sz="44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8FA997-4474-C034-F7E7-8A0DED5638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98D20-7D86-FAC0-A181-CE7744AC0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2BDE528-57FF-10F3-8B94-91848D7D5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714029"/>
              </p:ext>
            </p:extLst>
          </p:nvPr>
        </p:nvGraphicFramePr>
        <p:xfrm>
          <a:off x="965200" y="1545772"/>
          <a:ext cx="9293606" cy="467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7656">
                  <a:extLst>
                    <a:ext uri="{9D8B030D-6E8A-4147-A177-3AD203B41FA5}">
                      <a16:colId xmlns:a16="http://schemas.microsoft.com/office/drawing/2014/main" val="121225038"/>
                    </a:ext>
                  </a:extLst>
                </a:gridCol>
                <a:gridCol w="4665950">
                  <a:extLst>
                    <a:ext uri="{9D8B030D-6E8A-4147-A177-3AD203B41FA5}">
                      <a16:colId xmlns:a16="http://schemas.microsoft.com/office/drawing/2014/main" val="4268765781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Pneumatic nail gun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63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062791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Compressor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808723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Poppet valve (no return)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584523"/>
                  </a:ext>
                </a:extLst>
              </a:tr>
              <a:tr h="1426247">
                <a:tc>
                  <a:txBody>
                    <a:bodyPr/>
                    <a:lstStyle/>
                    <a:p>
                      <a:r>
                        <a:rPr lang="en-GB" sz="2000" b="0" i="0" u="none" strike="noStrike" cap="none" noProof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Drive cylinder/ actuator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254838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CA925E8-7E2F-F95E-517F-25A7821678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9857" y="1957985"/>
            <a:ext cx="1687739" cy="13255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CD7EC3-FDD5-1B3B-BC04-AD450DD4F8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4067" y="3432463"/>
            <a:ext cx="1562838" cy="13000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ECEF63-368D-60DF-3156-24725F9212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1185" y="4930501"/>
            <a:ext cx="2345082" cy="11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7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5C41-2356-1B36-0513-04B2FDA1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572A-16BF-C8A2-C39B-0A27CF30F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Hydraulic car braking system sequence</a:t>
            </a:r>
            <a:endParaRPr lang="en-GB" sz="4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9DDBE7-438B-5DE0-7347-245B74C8C7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565150" lvl="0" indent="-514350">
                  <a:spcAft>
                    <a:spcPts val="600"/>
                  </a:spcAft>
                  <a:buSzPct val="100000"/>
                  <a:buAutoNum type="arabicPeriod"/>
                </a:pPr>
                <a:r>
                  <a:rPr lang="en-GB" sz="2200" b="1" noProof="0" dirty="0"/>
                  <a:t>Input. </a:t>
                </a:r>
                <a:r>
                  <a:rPr lang="en-GB" sz="2200" noProof="0" dirty="0"/>
                  <a:t>The user applies mechanical pedal force, which moves the physical linkage directly into the servo.</a:t>
                </a:r>
              </a:p>
              <a:p>
                <a:pPr marL="565150" lvl="0" indent="-514350">
                  <a:spcAft>
                    <a:spcPts val="600"/>
                  </a:spcAft>
                  <a:buSzPct val="100000"/>
                  <a:buAutoNum type="arabicPeriod"/>
                </a:pPr>
                <a:r>
                  <a:rPr lang="en-GB" sz="2200" b="1" noProof="0" dirty="0"/>
                  <a:t>Displacement. </a:t>
                </a:r>
                <a:r>
                  <a:rPr lang="en-GB" sz="2200" noProof="0" dirty="0"/>
                  <a:t>This movement pushes a rod into the master cylinder, displacing the incompressible hydraulic fluid inside.</a:t>
                </a:r>
              </a:p>
              <a:p>
                <a:pPr marL="565150" lvl="0" indent="-514350">
                  <a:spcAft>
                    <a:spcPts val="600"/>
                  </a:spcAft>
                  <a:buSzPct val="100000"/>
                  <a:buAutoNum type="arabicPeriod"/>
                </a:pPr>
                <a:r>
                  <a:rPr lang="en-GB" sz="2200" b="1" noProof="0" dirty="0"/>
                  <a:t>Transmission.</a:t>
                </a:r>
                <a:r>
                  <a:rPr lang="en-GB" sz="2200" noProof="0" dirty="0"/>
                  <a:t> The incompressible fluid transmits this pressure equally throughout the narrow brake lines, governed by the formula </a:t>
                </a:r>
                <a14:m>
                  <m:oMath xmlns:m="http://schemas.openxmlformats.org/officeDocument/2006/math">
                    <m:r>
                      <a:rPr lang="en-GB" sz="2200" i="1" noProof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sz="2200" i="1" noProof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200" i="1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i="1" noProof="0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GB" sz="2200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GB" sz="2200" noProof="0" dirty="0"/>
                  <a:t>.</a:t>
                </a:r>
              </a:p>
              <a:p>
                <a:pPr marL="565150" lvl="0" indent="-514350">
                  <a:spcAft>
                    <a:spcPts val="600"/>
                  </a:spcAft>
                  <a:buSzPct val="100000"/>
                  <a:buAutoNum type="arabicPeriod"/>
                </a:pPr>
                <a:r>
                  <a:rPr lang="en-GB" sz="2200" b="1" noProof="0" dirty="0"/>
                  <a:t>Actuation. </a:t>
                </a:r>
                <a:r>
                  <a:rPr lang="en-GB" sz="2200" noProof="0" dirty="0"/>
                  <a:t>Finally, this fluid pressure acts directly on the calliper pistons, clamping the brake pads onto the rotating brake discs to create mechanical work.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9DDBE7-438B-5DE0-7347-245B74C8C7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61EA15-0356-8ACA-53A5-51A787A37D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9BE7D-4162-DEE9-B837-C3B5EA799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</p:spTree>
    <p:extLst>
      <p:ext uri="{BB962C8B-B14F-4D97-AF65-F5344CB8AC3E}">
        <p14:creationId xmlns:p14="http://schemas.microsoft.com/office/powerpoint/2010/main" val="872363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DA05C-EC73-D997-B755-E1B7616B5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07A9-AD70-842B-89C1-C616660AB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Pneumatic nail gun sequence</a:t>
            </a:r>
            <a:endParaRPr lang="en-GB" sz="4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DDE2-3C36-5B1B-A97A-02281AC95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65150" lvl="0" indent="-514350">
              <a:buSzPct val="100000"/>
              <a:buAutoNum type="arabicPeriod"/>
            </a:pPr>
            <a:r>
              <a:rPr lang="en-GB" sz="2200" b="1" noProof="0" dirty="0"/>
              <a:t>Safety. </a:t>
            </a:r>
            <a:r>
              <a:rPr lang="en-GB" sz="2200" noProof="0" dirty="0"/>
              <a:t>Pressing the nozzle against a surface disengages the mechanical lock, safely releasing the trigger mechanism.</a:t>
            </a:r>
          </a:p>
          <a:p>
            <a:pPr marL="565150" lvl="0" indent="-514350">
              <a:buSzPct val="100000"/>
              <a:buAutoNum type="arabicPeriod"/>
            </a:pPr>
            <a:r>
              <a:rPr lang="en-GB" sz="2200" b="1" noProof="0" dirty="0"/>
              <a:t>Input. </a:t>
            </a:r>
            <a:r>
              <a:rPr lang="en-GB" sz="2200" noProof="0" dirty="0"/>
              <a:t>Pulling the trigger opens the 3/2-way directional control valve to initiate the system.</a:t>
            </a:r>
          </a:p>
          <a:p>
            <a:pPr marL="565150" lvl="0" indent="-514350">
              <a:buSzPct val="100000"/>
              <a:buAutoNum type="arabicPeriod"/>
            </a:pPr>
            <a:r>
              <a:rPr lang="en-GB" sz="2200" b="1" noProof="0" dirty="0"/>
              <a:t>Expansion. </a:t>
            </a:r>
            <a:r>
              <a:rPr lang="en-GB" sz="2200" noProof="0" dirty="0"/>
              <a:t>Compressed air expands rapidly, rushing from the main storage chamber into the drive cylinder.</a:t>
            </a:r>
          </a:p>
          <a:p>
            <a:pPr marL="565150" lvl="0" indent="-514350">
              <a:buSzPct val="100000"/>
              <a:buAutoNum type="arabicPeriod"/>
            </a:pPr>
            <a:r>
              <a:rPr lang="en-GB" sz="2200" b="1" noProof="0" dirty="0"/>
              <a:t>Actuation. </a:t>
            </a:r>
            <a:r>
              <a:rPr lang="en-GB" sz="2200" noProof="0" dirty="0"/>
              <a:t>This fast-moving, expanding air propels the internal piston forward, instantly driving the nail home.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1C3198-8185-1564-87B6-3B585F376B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330E8-3297-6CBA-23FE-F37D1BEAF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</p:spTree>
    <p:extLst>
      <p:ext uri="{BB962C8B-B14F-4D97-AF65-F5344CB8AC3E}">
        <p14:creationId xmlns:p14="http://schemas.microsoft.com/office/powerpoint/2010/main" val="110649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25E3E-0048-F0B6-8F6E-7E35A0F6A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CF3DF-C700-3801-A348-9E131907A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Hydraulic car braking system diagram</a:t>
            </a:r>
            <a:endParaRPr lang="en-GB" sz="48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FFA231-27F2-3637-AAD7-BB6334D473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9DCF5-CFE7-7056-0415-8ED384CE8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ED7F58-2E33-78A8-27F7-DCC683F7B9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1250" y="2310857"/>
            <a:ext cx="5507938" cy="26421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3BFDD2-E794-BEF0-1A7F-FAD0FE8519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9732" y="2180545"/>
            <a:ext cx="5616798" cy="28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6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3578C-294F-FDD0-5D69-DF42FD2CF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252CAA-D4D8-BA63-4A44-688BD8A1FE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28354" y="1602285"/>
            <a:ext cx="6335046" cy="4130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BC4213-B04B-80B9-1FFB-7444CD38E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Pneumatic nail gun diagram</a:t>
            </a:r>
            <a:endParaRPr lang="en-GB" sz="4800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321133-297B-A166-1E4B-DDA771011D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FB91E-A9C8-A122-5333-072C6B7E6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-457200"/>
            <a:r>
              <a:rPr lang="en-GB" noProof="0" dirty="0">
                <a:ea typeface="Calibri"/>
                <a:sym typeface="Calibri"/>
              </a:rPr>
              <a:t>Activity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E11A1E-5767-528B-DC3E-DFC68297EF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40"/>
          <a:stretch>
            <a:fillRect/>
          </a:stretch>
        </p:blipFill>
        <p:spPr>
          <a:xfrm>
            <a:off x="264212" y="1602285"/>
            <a:ext cx="5078392" cy="405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35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19590-688F-955D-AEB2-5B43FEF4C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337E5C3-A7B0-39A2-81C1-DEF94C5E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Pascal’s law – worksheet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3DC7B0D-04AC-48E5-490F-C55B5F816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Complete the questions in the worksheet.</a:t>
            </a:r>
          </a:p>
          <a:p>
            <a:r>
              <a:rPr lang="en-GB" noProof="0" dirty="0"/>
              <a:t>Compare your answers with those on the Worksheet answers.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CA781CD-9A32-C33A-E746-868AF5F004BA}"/>
              </a:ext>
            </a:extLst>
          </p:cNvPr>
          <p:cNvSpPr>
            <a:spLocks noGrp="1"/>
          </p:cNvSpPr>
          <p:nvPr>
            <p:ph idx="10"/>
          </p:nvPr>
        </p:nvSpPr>
        <p:spPr>
          <a:custGeom>
            <a:avLst/>
            <a:gdLst>
              <a:gd name="csX0" fmla="*/ 0 w 3174076"/>
              <a:gd name="csY0" fmla="*/ 0 h 4351338"/>
              <a:gd name="csX1" fmla="*/ 539593 w 3174076"/>
              <a:gd name="csY1" fmla="*/ 0 h 4351338"/>
              <a:gd name="csX2" fmla="*/ 1237890 w 3174076"/>
              <a:gd name="csY2" fmla="*/ 0 h 4351338"/>
              <a:gd name="csX3" fmla="*/ 1904446 w 3174076"/>
              <a:gd name="csY3" fmla="*/ 0 h 4351338"/>
              <a:gd name="csX4" fmla="*/ 2444039 w 3174076"/>
              <a:gd name="csY4" fmla="*/ 0 h 4351338"/>
              <a:gd name="csX5" fmla="*/ 3174076 w 3174076"/>
              <a:gd name="csY5" fmla="*/ 0 h 4351338"/>
              <a:gd name="csX6" fmla="*/ 3174076 w 3174076"/>
              <a:gd name="csY6" fmla="*/ 708646 h 4351338"/>
              <a:gd name="csX7" fmla="*/ 3174076 w 3174076"/>
              <a:gd name="csY7" fmla="*/ 1373780 h 4351338"/>
              <a:gd name="csX8" fmla="*/ 3174076 w 3174076"/>
              <a:gd name="csY8" fmla="*/ 1908373 h 4351338"/>
              <a:gd name="csX9" fmla="*/ 3174076 w 3174076"/>
              <a:gd name="csY9" fmla="*/ 2399452 h 4351338"/>
              <a:gd name="csX10" fmla="*/ 3174076 w 3174076"/>
              <a:gd name="csY10" fmla="*/ 2934045 h 4351338"/>
              <a:gd name="csX11" fmla="*/ 3174076 w 3174076"/>
              <a:gd name="csY11" fmla="*/ 3599178 h 4351338"/>
              <a:gd name="csX12" fmla="*/ 3174076 w 3174076"/>
              <a:gd name="csY12" fmla="*/ 4351338 h 4351338"/>
              <a:gd name="csX13" fmla="*/ 2634483 w 3174076"/>
              <a:gd name="csY13" fmla="*/ 4351338 h 4351338"/>
              <a:gd name="csX14" fmla="*/ 2094890 w 3174076"/>
              <a:gd name="csY14" fmla="*/ 4351338 h 4351338"/>
              <a:gd name="csX15" fmla="*/ 1428334 w 3174076"/>
              <a:gd name="csY15" fmla="*/ 4351338 h 4351338"/>
              <a:gd name="csX16" fmla="*/ 888741 w 3174076"/>
              <a:gd name="csY16" fmla="*/ 4351338 h 4351338"/>
              <a:gd name="csX17" fmla="*/ 0 w 3174076"/>
              <a:gd name="csY17" fmla="*/ 4351338 h 4351338"/>
              <a:gd name="csX18" fmla="*/ 0 w 3174076"/>
              <a:gd name="csY18" fmla="*/ 3816745 h 4351338"/>
              <a:gd name="csX19" fmla="*/ 0 w 3174076"/>
              <a:gd name="csY19" fmla="*/ 3325665 h 4351338"/>
              <a:gd name="csX20" fmla="*/ 0 w 3174076"/>
              <a:gd name="csY20" fmla="*/ 2704046 h 4351338"/>
              <a:gd name="csX21" fmla="*/ 0 w 3174076"/>
              <a:gd name="csY21" fmla="*/ 1995399 h 4351338"/>
              <a:gd name="csX22" fmla="*/ 0 w 3174076"/>
              <a:gd name="csY22" fmla="*/ 1417293 h 4351338"/>
              <a:gd name="csX23" fmla="*/ 0 w 3174076"/>
              <a:gd name="csY23" fmla="*/ 839187 h 4351338"/>
              <a:gd name="csX24" fmla="*/ 0 w 3174076"/>
              <a:gd name="csY24" fmla="*/ 0 h 4351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137584" y="-17265"/>
                  <a:pt x="376356" y="-22635"/>
                  <a:pt x="539593" y="0"/>
                </a:cubicBezTo>
                <a:cubicBezTo>
                  <a:pt x="702830" y="22635"/>
                  <a:pt x="972037" y="-9204"/>
                  <a:pt x="1237890" y="0"/>
                </a:cubicBezTo>
                <a:cubicBezTo>
                  <a:pt x="1503743" y="9204"/>
                  <a:pt x="1635697" y="10884"/>
                  <a:pt x="1904446" y="0"/>
                </a:cubicBezTo>
                <a:cubicBezTo>
                  <a:pt x="2173195" y="-10884"/>
                  <a:pt x="2246648" y="-13883"/>
                  <a:pt x="2444039" y="0"/>
                </a:cubicBezTo>
                <a:cubicBezTo>
                  <a:pt x="2641430" y="13883"/>
                  <a:pt x="2822866" y="984"/>
                  <a:pt x="3174076" y="0"/>
                </a:cubicBezTo>
                <a:cubicBezTo>
                  <a:pt x="3139402" y="304880"/>
                  <a:pt x="3153952" y="413402"/>
                  <a:pt x="3174076" y="708646"/>
                </a:cubicBezTo>
                <a:cubicBezTo>
                  <a:pt x="3194200" y="1003890"/>
                  <a:pt x="3162397" y="1217021"/>
                  <a:pt x="3174076" y="1373780"/>
                </a:cubicBezTo>
                <a:cubicBezTo>
                  <a:pt x="3185755" y="1530539"/>
                  <a:pt x="3184676" y="1700526"/>
                  <a:pt x="3174076" y="1908373"/>
                </a:cubicBezTo>
                <a:cubicBezTo>
                  <a:pt x="3163476" y="2116220"/>
                  <a:pt x="3174276" y="2208338"/>
                  <a:pt x="3174076" y="2399452"/>
                </a:cubicBezTo>
                <a:cubicBezTo>
                  <a:pt x="3173876" y="2590566"/>
                  <a:pt x="3164725" y="2816540"/>
                  <a:pt x="3174076" y="2934045"/>
                </a:cubicBezTo>
                <a:cubicBezTo>
                  <a:pt x="3183427" y="3051550"/>
                  <a:pt x="3187054" y="3384333"/>
                  <a:pt x="3174076" y="3599178"/>
                </a:cubicBezTo>
                <a:cubicBezTo>
                  <a:pt x="3161098" y="3814023"/>
                  <a:pt x="3173433" y="4176604"/>
                  <a:pt x="3174076" y="4351338"/>
                </a:cubicBezTo>
                <a:cubicBezTo>
                  <a:pt x="3043029" y="4363914"/>
                  <a:pt x="2750125" y="4342502"/>
                  <a:pt x="2634483" y="4351338"/>
                </a:cubicBezTo>
                <a:cubicBezTo>
                  <a:pt x="2518841" y="4360174"/>
                  <a:pt x="2304521" y="4375169"/>
                  <a:pt x="2094890" y="4351338"/>
                </a:cubicBezTo>
                <a:cubicBezTo>
                  <a:pt x="1885259" y="4327507"/>
                  <a:pt x="1658725" y="4339899"/>
                  <a:pt x="1428334" y="4351338"/>
                </a:cubicBezTo>
                <a:cubicBezTo>
                  <a:pt x="1197943" y="4362777"/>
                  <a:pt x="1073533" y="4336410"/>
                  <a:pt x="888741" y="4351338"/>
                </a:cubicBezTo>
                <a:cubicBezTo>
                  <a:pt x="703949" y="4366266"/>
                  <a:pt x="213376" y="4318380"/>
                  <a:pt x="0" y="4351338"/>
                </a:cubicBezTo>
                <a:cubicBezTo>
                  <a:pt x="-10233" y="4182036"/>
                  <a:pt x="6186" y="3959411"/>
                  <a:pt x="0" y="3816745"/>
                </a:cubicBezTo>
                <a:cubicBezTo>
                  <a:pt x="-6186" y="3674079"/>
                  <a:pt x="-8924" y="3507817"/>
                  <a:pt x="0" y="3325665"/>
                </a:cubicBezTo>
                <a:cubicBezTo>
                  <a:pt x="8924" y="3143513"/>
                  <a:pt x="-17009" y="2978006"/>
                  <a:pt x="0" y="2704046"/>
                </a:cubicBezTo>
                <a:cubicBezTo>
                  <a:pt x="17009" y="2430086"/>
                  <a:pt x="9609" y="2180459"/>
                  <a:pt x="0" y="1995399"/>
                </a:cubicBezTo>
                <a:cubicBezTo>
                  <a:pt x="-9609" y="1810339"/>
                  <a:pt x="-17473" y="1640376"/>
                  <a:pt x="0" y="1417293"/>
                </a:cubicBezTo>
                <a:cubicBezTo>
                  <a:pt x="17473" y="1194210"/>
                  <a:pt x="14282" y="1032920"/>
                  <a:pt x="0" y="839187"/>
                </a:cubicBezTo>
                <a:cubicBezTo>
                  <a:pt x="-14282" y="645454"/>
                  <a:pt x="-37294" y="255198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22873" y="-19030"/>
                  <a:pt x="470448" y="-10182"/>
                  <a:pt x="603074" y="0"/>
                </a:cubicBezTo>
                <a:cubicBezTo>
                  <a:pt x="735700" y="10182"/>
                  <a:pt x="904924" y="6009"/>
                  <a:pt x="1142667" y="0"/>
                </a:cubicBezTo>
                <a:cubicBezTo>
                  <a:pt x="1380410" y="-6009"/>
                  <a:pt x="1672545" y="14981"/>
                  <a:pt x="1840964" y="0"/>
                </a:cubicBezTo>
                <a:cubicBezTo>
                  <a:pt x="2009383" y="-14981"/>
                  <a:pt x="2197530" y="-14768"/>
                  <a:pt x="2444039" y="0"/>
                </a:cubicBezTo>
                <a:cubicBezTo>
                  <a:pt x="2690548" y="14768"/>
                  <a:pt x="2933155" y="174"/>
                  <a:pt x="3174076" y="0"/>
                </a:cubicBezTo>
                <a:cubicBezTo>
                  <a:pt x="3141808" y="242997"/>
                  <a:pt x="3176667" y="430276"/>
                  <a:pt x="3174076" y="708646"/>
                </a:cubicBezTo>
                <a:cubicBezTo>
                  <a:pt x="3171485" y="987016"/>
                  <a:pt x="3168140" y="1074542"/>
                  <a:pt x="3174076" y="1330266"/>
                </a:cubicBezTo>
                <a:cubicBezTo>
                  <a:pt x="3180012" y="1585990"/>
                  <a:pt x="3194018" y="1753570"/>
                  <a:pt x="3174076" y="1951886"/>
                </a:cubicBezTo>
                <a:cubicBezTo>
                  <a:pt x="3154134" y="2150202"/>
                  <a:pt x="3185623" y="2224201"/>
                  <a:pt x="3174076" y="2486479"/>
                </a:cubicBezTo>
                <a:cubicBezTo>
                  <a:pt x="3162529" y="2748757"/>
                  <a:pt x="3178153" y="2840236"/>
                  <a:pt x="3174076" y="3021072"/>
                </a:cubicBezTo>
                <a:cubicBezTo>
                  <a:pt x="3169999" y="3201908"/>
                  <a:pt x="3169582" y="3460491"/>
                  <a:pt x="3174076" y="3642692"/>
                </a:cubicBezTo>
                <a:cubicBezTo>
                  <a:pt x="3178570" y="3824893"/>
                  <a:pt x="3195920" y="4075411"/>
                  <a:pt x="3174076" y="4351338"/>
                </a:cubicBezTo>
                <a:cubicBezTo>
                  <a:pt x="3010968" y="4369224"/>
                  <a:pt x="2894536" y="4331548"/>
                  <a:pt x="2634483" y="4351338"/>
                </a:cubicBezTo>
                <a:cubicBezTo>
                  <a:pt x="2374430" y="4371128"/>
                  <a:pt x="2130461" y="4328301"/>
                  <a:pt x="1936186" y="4351338"/>
                </a:cubicBezTo>
                <a:cubicBezTo>
                  <a:pt x="1741911" y="4374375"/>
                  <a:pt x="1552143" y="4375167"/>
                  <a:pt x="1364853" y="4351338"/>
                </a:cubicBezTo>
                <a:cubicBezTo>
                  <a:pt x="1177563" y="4327509"/>
                  <a:pt x="979878" y="4368807"/>
                  <a:pt x="730037" y="4351338"/>
                </a:cubicBezTo>
                <a:cubicBezTo>
                  <a:pt x="480196" y="4333869"/>
                  <a:pt x="226100" y="4355043"/>
                  <a:pt x="0" y="4351338"/>
                </a:cubicBezTo>
                <a:cubicBezTo>
                  <a:pt x="-4555" y="4099274"/>
                  <a:pt x="-29119" y="3896709"/>
                  <a:pt x="0" y="3729718"/>
                </a:cubicBezTo>
                <a:cubicBezTo>
                  <a:pt x="29119" y="3562727"/>
                  <a:pt x="-8254" y="3434492"/>
                  <a:pt x="0" y="3195125"/>
                </a:cubicBezTo>
                <a:cubicBezTo>
                  <a:pt x="8254" y="2955758"/>
                  <a:pt x="21933" y="2784223"/>
                  <a:pt x="0" y="2660532"/>
                </a:cubicBezTo>
                <a:cubicBezTo>
                  <a:pt x="-21933" y="2536841"/>
                  <a:pt x="-28228" y="2349392"/>
                  <a:pt x="0" y="2082426"/>
                </a:cubicBezTo>
                <a:cubicBezTo>
                  <a:pt x="28228" y="1815460"/>
                  <a:pt x="23251" y="1598528"/>
                  <a:pt x="0" y="1373780"/>
                </a:cubicBezTo>
                <a:cubicBezTo>
                  <a:pt x="-23251" y="1149032"/>
                  <a:pt x="17195" y="916109"/>
                  <a:pt x="0" y="752160"/>
                </a:cubicBezTo>
                <a:cubicBezTo>
                  <a:pt x="-17195" y="588211"/>
                  <a:pt x="-2709" y="351391"/>
                  <a:pt x="0" y="0"/>
                </a:cubicBezTo>
                <a:close/>
              </a:path>
            </a:pathLst>
          </a:custGeom>
          <a:ln w="19050">
            <a:solidFill>
              <a:srgbClr val="326367"/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noProof="0" dirty="0"/>
              <a:t>Resources needed:</a:t>
            </a:r>
          </a:p>
          <a:p>
            <a:r>
              <a:rPr lang="en-GB" noProof="0" dirty="0"/>
              <a:t>R1 Activity 3 Worksheet</a:t>
            </a:r>
          </a:p>
          <a:p>
            <a:r>
              <a:rPr lang="en-GB" noProof="0" dirty="0"/>
              <a:t>R1 Activity 3 Worksheet answers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8CE1A5-A3C8-F09B-ED61-DC1B7FB8B4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Resource 1: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8556F-62F6-96C8-0056-F5CE555E9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3</a:t>
            </a:r>
          </a:p>
        </p:txBody>
      </p:sp>
    </p:spTree>
    <p:extLst>
      <p:ext uri="{BB962C8B-B14F-4D97-AF65-F5344CB8AC3E}">
        <p14:creationId xmlns:p14="http://schemas.microsoft.com/office/powerpoint/2010/main" val="1043825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33F6E7-46E0-A767-8962-F3C4024C7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Pascal’s law recap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C88D78-CC00-7685-7CCF-ED50919FBFE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D2E8E9"/>
          </a:solidFill>
        </p:spPr>
        <p:txBody>
          <a:bodyPr/>
          <a:lstStyle/>
          <a:p>
            <a:r>
              <a:rPr lang="en-GB" noProof="0" dirty="0"/>
              <a:t>Pascal’s law states that pressure applied to a confined fluid is transmitted equally in all directions throughout the fluid.</a:t>
            </a:r>
          </a:p>
          <a:p>
            <a:r>
              <a:rPr lang="en-GB" noProof="0" dirty="0"/>
              <a:t>Because pressure (</a:t>
            </a:r>
            <a:r>
              <a:rPr lang="en-GB" i="1" noProof="0" dirty="0"/>
              <a:t>P</a:t>
            </a:r>
            <a:r>
              <a:rPr lang="en-GB" noProof="0" dirty="0"/>
              <a:t>) is equal to force (</a:t>
            </a:r>
            <a:r>
              <a:rPr lang="en-GB" i="1" noProof="0" dirty="0"/>
              <a:t>F</a:t>
            </a:r>
            <a:r>
              <a:rPr lang="en-GB" noProof="0" dirty="0"/>
              <a:t>) divided by area (</a:t>
            </a:r>
            <a:r>
              <a:rPr lang="en-GB" i="1" noProof="0" dirty="0"/>
              <a:t>A</a:t>
            </a:r>
            <a:r>
              <a:rPr lang="en-GB" noProof="0" dirty="0"/>
              <a:t>), a small force applied to a small cylinder can be multiplied into a much larger force at a larger cylinder.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5AEB944-A6A5-1C94-FBB7-E86DA28998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095EEC-7B6D-17F5-3B16-2CBB847E4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3</a:t>
            </a:r>
          </a:p>
        </p:txBody>
      </p:sp>
    </p:spTree>
    <p:extLst>
      <p:ext uri="{BB962C8B-B14F-4D97-AF65-F5344CB8AC3E}">
        <p14:creationId xmlns:p14="http://schemas.microsoft.com/office/powerpoint/2010/main" val="1085795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CAFF8-55AB-90B6-58DF-6CD67B35E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BB79C8-A208-E60C-6FCE-87C2CCE0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Unit conversion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0C21B3E-382C-8F01-3091-E36769F17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solidFill>
                <a:srgbClr val="D2E8E9"/>
              </a:solidFill>
            </p:spPr>
            <p:txBody>
              <a:bodyPr/>
              <a:lstStyle/>
              <a:p>
                <a:r>
                  <a:rPr lang="en-GB" noProof="0" dirty="0"/>
                  <a:t>To convert millimetres (mm) to metres (m), divide the number of millimetres by 1000.</a:t>
                </a:r>
              </a:p>
              <a:p>
                <a:r>
                  <a:rPr lang="en-GB" noProof="0" dirty="0"/>
                  <a:t>To convert Pascals (Pa) to Megapascals (MPa), divide the Pa value by 1 000 000: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 noProof="0" smtClean="0">
                        <a:latin typeface="Cambria Math" panose="02040503050406030204" pitchFamily="18" charset="0"/>
                      </a:rPr>
                      <m:t>M</m:t>
                    </m:r>
                    <m:r>
                      <m:rPr>
                        <m:sty m:val="p"/>
                      </m:rPr>
                      <a:rPr lang="en-GB" sz="2800" noProof="0">
                        <a:latin typeface="Cambria Math" panose="02040503050406030204" pitchFamily="18" charset="0"/>
                      </a:rPr>
                      <m:t>Pa</m:t>
                    </m:r>
                    <m:r>
                      <a:rPr lang="en-GB" sz="2800" i="1" noProof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noProof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800" noProof="0">
                            <a:latin typeface="Cambria Math" panose="02040503050406030204" pitchFamily="18" charset="0"/>
                          </a:rPr>
                          <m:t>Pa</m:t>
                        </m:r>
                      </m:num>
                      <m:den>
                        <m:r>
                          <a:rPr lang="en-GB" sz="2800" i="1" noProof="0">
                            <a:latin typeface="Cambria Math" panose="02040503050406030204" pitchFamily="18" charset="0"/>
                          </a:rPr>
                          <m:t>1 000 000</m:t>
                        </m:r>
                      </m:den>
                    </m:f>
                    <m:r>
                      <a:rPr lang="en-GB" sz="2800" i="1" noProof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800" noProof="0" dirty="0"/>
              </a:p>
              <a:p>
                <a:r>
                  <a:rPr lang="en-GB" noProof="0" dirty="0"/>
                  <a:t>For quick reference</a:t>
                </a:r>
              </a:p>
              <a:p>
                <a:pPr marL="457200" lvl="1" indent="0">
                  <a:buNone/>
                </a:pPr>
                <a:r>
                  <a:rPr lang="en-GB" sz="2400" noProof="0" dirty="0"/>
                  <a:t>1 000 000 Pa = 1 MPa</a:t>
                </a:r>
              </a:p>
              <a:p>
                <a:pPr marL="457200" lvl="1" indent="0">
                  <a:buNone/>
                </a:pPr>
                <a:r>
                  <a:rPr lang="en-GB" sz="2400" noProof="0" dirty="0"/>
                  <a:t>5 000 000 Pa = 5 MPa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0C21B3E-382C-8F01-3091-E36769F17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560676B-D057-4723-80E6-0202610C63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549DA8A-0F50-8F36-FE99-C2B9D28DC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Activity 3</a:t>
            </a:r>
          </a:p>
        </p:txBody>
      </p:sp>
    </p:spTree>
    <p:extLst>
      <p:ext uri="{BB962C8B-B14F-4D97-AF65-F5344CB8AC3E}">
        <p14:creationId xmlns:p14="http://schemas.microsoft.com/office/powerpoint/2010/main" val="1135178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2FC5-4427-14B7-7A8D-4113B0DBE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4723B7-E3FF-2C82-C765-24072926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Plenary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0DBDE1-AA48-5256-1201-E11AC6C991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>
                <a:ea typeface="Calibri"/>
                <a:sym typeface="Calibri"/>
              </a:rPr>
              <a:t>Resource 1: Introduction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FD2A92-D3BD-E79B-1304-49E345FFE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88A2FF"/>
          </a:solidFill>
        </p:spPr>
        <p:txBody>
          <a:bodyPr/>
          <a:lstStyle/>
          <a:p>
            <a:r>
              <a:rPr lang="en-GB" noProof="0" dirty="0"/>
              <a:t>Plenary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719BFB8B-0CB0-29FF-E8D7-CA04CE6CE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3829" cy="4351338"/>
          </a:xfrm>
        </p:spPr>
        <p:txBody>
          <a:bodyPr/>
          <a:lstStyle/>
          <a:p>
            <a:r>
              <a:rPr lang="en-GB" noProof="0" dirty="0"/>
              <a:t>Complete the questions in </a:t>
            </a:r>
            <a:r>
              <a:rPr lang="en-GB" noProof="0"/>
              <a:t>the Plenary Worksheet</a:t>
            </a:r>
            <a:r>
              <a:rPr lang="en-GB" noProof="0" dirty="0"/>
              <a:t>.</a:t>
            </a:r>
          </a:p>
          <a:p>
            <a:r>
              <a:rPr lang="en-GB" noProof="0" dirty="0"/>
              <a:t>Compare your answers against those on the Worksheet answers.</a:t>
            </a:r>
          </a:p>
        </p:txBody>
      </p:sp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C51DA7FE-57F8-5010-DE96-D4928CE0FBFB}"/>
              </a:ext>
            </a:extLst>
          </p:cNvPr>
          <p:cNvSpPr txBox="1">
            <a:spLocks/>
          </p:cNvSpPr>
          <p:nvPr/>
        </p:nvSpPr>
        <p:spPr>
          <a:xfrm>
            <a:off x="8179724" y="1825625"/>
            <a:ext cx="3174076" cy="4351338"/>
          </a:xfrm>
          <a:custGeom>
            <a:avLst/>
            <a:gdLst>
              <a:gd name="csX0" fmla="*/ 0 w 3174076"/>
              <a:gd name="csY0" fmla="*/ 0 h 4351338"/>
              <a:gd name="csX1" fmla="*/ 539593 w 3174076"/>
              <a:gd name="csY1" fmla="*/ 0 h 4351338"/>
              <a:gd name="csX2" fmla="*/ 1237890 w 3174076"/>
              <a:gd name="csY2" fmla="*/ 0 h 4351338"/>
              <a:gd name="csX3" fmla="*/ 1904446 w 3174076"/>
              <a:gd name="csY3" fmla="*/ 0 h 4351338"/>
              <a:gd name="csX4" fmla="*/ 2444039 w 3174076"/>
              <a:gd name="csY4" fmla="*/ 0 h 4351338"/>
              <a:gd name="csX5" fmla="*/ 3174076 w 3174076"/>
              <a:gd name="csY5" fmla="*/ 0 h 4351338"/>
              <a:gd name="csX6" fmla="*/ 3174076 w 3174076"/>
              <a:gd name="csY6" fmla="*/ 708646 h 4351338"/>
              <a:gd name="csX7" fmla="*/ 3174076 w 3174076"/>
              <a:gd name="csY7" fmla="*/ 1373780 h 4351338"/>
              <a:gd name="csX8" fmla="*/ 3174076 w 3174076"/>
              <a:gd name="csY8" fmla="*/ 1908373 h 4351338"/>
              <a:gd name="csX9" fmla="*/ 3174076 w 3174076"/>
              <a:gd name="csY9" fmla="*/ 2399452 h 4351338"/>
              <a:gd name="csX10" fmla="*/ 3174076 w 3174076"/>
              <a:gd name="csY10" fmla="*/ 2934045 h 4351338"/>
              <a:gd name="csX11" fmla="*/ 3174076 w 3174076"/>
              <a:gd name="csY11" fmla="*/ 3599178 h 4351338"/>
              <a:gd name="csX12" fmla="*/ 3174076 w 3174076"/>
              <a:gd name="csY12" fmla="*/ 4351338 h 4351338"/>
              <a:gd name="csX13" fmla="*/ 2634483 w 3174076"/>
              <a:gd name="csY13" fmla="*/ 4351338 h 4351338"/>
              <a:gd name="csX14" fmla="*/ 2094890 w 3174076"/>
              <a:gd name="csY14" fmla="*/ 4351338 h 4351338"/>
              <a:gd name="csX15" fmla="*/ 1428334 w 3174076"/>
              <a:gd name="csY15" fmla="*/ 4351338 h 4351338"/>
              <a:gd name="csX16" fmla="*/ 888741 w 3174076"/>
              <a:gd name="csY16" fmla="*/ 4351338 h 4351338"/>
              <a:gd name="csX17" fmla="*/ 0 w 3174076"/>
              <a:gd name="csY17" fmla="*/ 4351338 h 4351338"/>
              <a:gd name="csX18" fmla="*/ 0 w 3174076"/>
              <a:gd name="csY18" fmla="*/ 3816745 h 4351338"/>
              <a:gd name="csX19" fmla="*/ 0 w 3174076"/>
              <a:gd name="csY19" fmla="*/ 3325665 h 4351338"/>
              <a:gd name="csX20" fmla="*/ 0 w 3174076"/>
              <a:gd name="csY20" fmla="*/ 2704046 h 4351338"/>
              <a:gd name="csX21" fmla="*/ 0 w 3174076"/>
              <a:gd name="csY21" fmla="*/ 1995399 h 4351338"/>
              <a:gd name="csX22" fmla="*/ 0 w 3174076"/>
              <a:gd name="csY22" fmla="*/ 1417293 h 4351338"/>
              <a:gd name="csX23" fmla="*/ 0 w 3174076"/>
              <a:gd name="csY23" fmla="*/ 839187 h 4351338"/>
              <a:gd name="csX24" fmla="*/ 0 w 3174076"/>
              <a:gd name="csY24" fmla="*/ 0 h 4351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137584" y="-17265"/>
                  <a:pt x="376356" y="-22635"/>
                  <a:pt x="539593" y="0"/>
                </a:cubicBezTo>
                <a:cubicBezTo>
                  <a:pt x="702830" y="22635"/>
                  <a:pt x="972037" y="-9204"/>
                  <a:pt x="1237890" y="0"/>
                </a:cubicBezTo>
                <a:cubicBezTo>
                  <a:pt x="1503743" y="9204"/>
                  <a:pt x="1635697" y="10884"/>
                  <a:pt x="1904446" y="0"/>
                </a:cubicBezTo>
                <a:cubicBezTo>
                  <a:pt x="2173195" y="-10884"/>
                  <a:pt x="2246648" y="-13883"/>
                  <a:pt x="2444039" y="0"/>
                </a:cubicBezTo>
                <a:cubicBezTo>
                  <a:pt x="2641430" y="13883"/>
                  <a:pt x="2822866" y="984"/>
                  <a:pt x="3174076" y="0"/>
                </a:cubicBezTo>
                <a:cubicBezTo>
                  <a:pt x="3139402" y="304880"/>
                  <a:pt x="3153952" y="413402"/>
                  <a:pt x="3174076" y="708646"/>
                </a:cubicBezTo>
                <a:cubicBezTo>
                  <a:pt x="3194200" y="1003890"/>
                  <a:pt x="3162397" y="1217021"/>
                  <a:pt x="3174076" y="1373780"/>
                </a:cubicBezTo>
                <a:cubicBezTo>
                  <a:pt x="3185755" y="1530539"/>
                  <a:pt x="3184676" y="1700526"/>
                  <a:pt x="3174076" y="1908373"/>
                </a:cubicBezTo>
                <a:cubicBezTo>
                  <a:pt x="3163476" y="2116220"/>
                  <a:pt x="3174276" y="2208338"/>
                  <a:pt x="3174076" y="2399452"/>
                </a:cubicBezTo>
                <a:cubicBezTo>
                  <a:pt x="3173876" y="2590566"/>
                  <a:pt x="3164725" y="2816540"/>
                  <a:pt x="3174076" y="2934045"/>
                </a:cubicBezTo>
                <a:cubicBezTo>
                  <a:pt x="3183427" y="3051550"/>
                  <a:pt x="3187054" y="3384333"/>
                  <a:pt x="3174076" y="3599178"/>
                </a:cubicBezTo>
                <a:cubicBezTo>
                  <a:pt x="3161098" y="3814023"/>
                  <a:pt x="3173433" y="4176604"/>
                  <a:pt x="3174076" y="4351338"/>
                </a:cubicBezTo>
                <a:cubicBezTo>
                  <a:pt x="3043029" y="4363914"/>
                  <a:pt x="2750125" y="4342502"/>
                  <a:pt x="2634483" y="4351338"/>
                </a:cubicBezTo>
                <a:cubicBezTo>
                  <a:pt x="2518841" y="4360174"/>
                  <a:pt x="2304521" y="4375169"/>
                  <a:pt x="2094890" y="4351338"/>
                </a:cubicBezTo>
                <a:cubicBezTo>
                  <a:pt x="1885259" y="4327507"/>
                  <a:pt x="1658725" y="4339899"/>
                  <a:pt x="1428334" y="4351338"/>
                </a:cubicBezTo>
                <a:cubicBezTo>
                  <a:pt x="1197943" y="4362777"/>
                  <a:pt x="1073533" y="4336410"/>
                  <a:pt x="888741" y="4351338"/>
                </a:cubicBezTo>
                <a:cubicBezTo>
                  <a:pt x="703949" y="4366266"/>
                  <a:pt x="213376" y="4318380"/>
                  <a:pt x="0" y="4351338"/>
                </a:cubicBezTo>
                <a:cubicBezTo>
                  <a:pt x="-10233" y="4182036"/>
                  <a:pt x="6186" y="3959411"/>
                  <a:pt x="0" y="3816745"/>
                </a:cubicBezTo>
                <a:cubicBezTo>
                  <a:pt x="-6186" y="3674079"/>
                  <a:pt x="-8924" y="3507817"/>
                  <a:pt x="0" y="3325665"/>
                </a:cubicBezTo>
                <a:cubicBezTo>
                  <a:pt x="8924" y="3143513"/>
                  <a:pt x="-17009" y="2978006"/>
                  <a:pt x="0" y="2704046"/>
                </a:cubicBezTo>
                <a:cubicBezTo>
                  <a:pt x="17009" y="2430086"/>
                  <a:pt x="9609" y="2180459"/>
                  <a:pt x="0" y="1995399"/>
                </a:cubicBezTo>
                <a:cubicBezTo>
                  <a:pt x="-9609" y="1810339"/>
                  <a:pt x="-17473" y="1640376"/>
                  <a:pt x="0" y="1417293"/>
                </a:cubicBezTo>
                <a:cubicBezTo>
                  <a:pt x="17473" y="1194210"/>
                  <a:pt x="14282" y="1032920"/>
                  <a:pt x="0" y="839187"/>
                </a:cubicBezTo>
                <a:cubicBezTo>
                  <a:pt x="-14282" y="645454"/>
                  <a:pt x="-37294" y="255198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22873" y="-19030"/>
                  <a:pt x="470448" y="-10182"/>
                  <a:pt x="603074" y="0"/>
                </a:cubicBezTo>
                <a:cubicBezTo>
                  <a:pt x="735700" y="10182"/>
                  <a:pt x="904924" y="6009"/>
                  <a:pt x="1142667" y="0"/>
                </a:cubicBezTo>
                <a:cubicBezTo>
                  <a:pt x="1380410" y="-6009"/>
                  <a:pt x="1672545" y="14981"/>
                  <a:pt x="1840964" y="0"/>
                </a:cubicBezTo>
                <a:cubicBezTo>
                  <a:pt x="2009383" y="-14981"/>
                  <a:pt x="2197530" y="-14768"/>
                  <a:pt x="2444039" y="0"/>
                </a:cubicBezTo>
                <a:cubicBezTo>
                  <a:pt x="2690548" y="14768"/>
                  <a:pt x="2933155" y="174"/>
                  <a:pt x="3174076" y="0"/>
                </a:cubicBezTo>
                <a:cubicBezTo>
                  <a:pt x="3141808" y="242997"/>
                  <a:pt x="3176667" y="430276"/>
                  <a:pt x="3174076" y="708646"/>
                </a:cubicBezTo>
                <a:cubicBezTo>
                  <a:pt x="3171485" y="987016"/>
                  <a:pt x="3168140" y="1074542"/>
                  <a:pt x="3174076" y="1330266"/>
                </a:cubicBezTo>
                <a:cubicBezTo>
                  <a:pt x="3180012" y="1585990"/>
                  <a:pt x="3194018" y="1753570"/>
                  <a:pt x="3174076" y="1951886"/>
                </a:cubicBezTo>
                <a:cubicBezTo>
                  <a:pt x="3154134" y="2150202"/>
                  <a:pt x="3185623" y="2224201"/>
                  <a:pt x="3174076" y="2486479"/>
                </a:cubicBezTo>
                <a:cubicBezTo>
                  <a:pt x="3162529" y="2748757"/>
                  <a:pt x="3178153" y="2840236"/>
                  <a:pt x="3174076" y="3021072"/>
                </a:cubicBezTo>
                <a:cubicBezTo>
                  <a:pt x="3169999" y="3201908"/>
                  <a:pt x="3169582" y="3460491"/>
                  <a:pt x="3174076" y="3642692"/>
                </a:cubicBezTo>
                <a:cubicBezTo>
                  <a:pt x="3178570" y="3824893"/>
                  <a:pt x="3195920" y="4075411"/>
                  <a:pt x="3174076" y="4351338"/>
                </a:cubicBezTo>
                <a:cubicBezTo>
                  <a:pt x="3010968" y="4369224"/>
                  <a:pt x="2894536" y="4331548"/>
                  <a:pt x="2634483" y="4351338"/>
                </a:cubicBezTo>
                <a:cubicBezTo>
                  <a:pt x="2374430" y="4371128"/>
                  <a:pt x="2130461" y="4328301"/>
                  <a:pt x="1936186" y="4351338"/>
                </a:cubicBezTo>
                <a:cubicBezTo>
                  <a:pt x="1741911" y="4374375"/>
                  <a:pt x="1552143" y="4375167"/>
                  <a:pt x="1364853" y="4351338"/>
                </a:cubicBezTo>
                <a:cubicBezTo>
                  <a:pt x="1177563" y="4327509"/>
                  <a:pt x="979878" y="4368807"/>
                  <a:pt x="730037" y="4351338"/>
                </a:cubicBezTo>
                <a:cubicBezTo>
                  <a:pt x="480196" y="4333869"/>
                  <a:pt x="226100" y="4355043"/>
                  <a:pt x="0" y="4351338"/>
                </a:cubicBezTo>
                <a:cubicBezTo>
                  <a:pt x="-4555" y="4099274"/>
                  <a:pt x="-29119" y="3896709"/>
                  <a:pt x="0" y="3729718"/>
                </a:cubicBezTo>
                <a:cubicBezTo>
                  <a:pt x="29119" y="3562727"/>
                  <a:pt x="-8254" y="3434492"/>
                  <a:pt x="0" y="3195125"/>
                </a:cubicBezTo>
                <a:cubicBezTo>
                  <a:pt x="8254" y="2955758"/>
                  <a:pt x="21933" y="2784223"/>
                  <a:pt x="0" y="2660532"/>
                </a:cubicBezTo>
                <a:cubicBezTo>
                  <a:pt x="-21933" y="2536841"/>
                  <a:pt x="-28228" y="2349392"/>
                  <a:pt x="0" y="2082426"/>
                </a:cubicBezTo>
                <a:cubicBezTo>
                  <a:pt x="28228" y="1815460"/>
                  <a:pt x="23251" y="1598528"/>
                  <a:pt x="0" y="1373780"/>
                </a:cubicBezTo>
                <a:cubicBezTo>
                  <a:pt x="-23251" y="1149032"/>
                  <a:pt x="17195" y="916109"/>
                  <a:pt x="0" y="752160"/>
                </a:cubicBezTo>
                <a:cubicBezTo>
                  <a:pt x="-17195" y="588211"/>
                  <a:pt x="-2709" y="351391"/>
                  <a:pt x="0" y="0"/>
                </a:cubicBezTo>
                <a:close/>
              </a:path>
            </a:pathLst>
          </a:custGeom>
          <a:ln w="19050">
            <a:solidFill>
              <a:srgbClr val="326367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noProof="0" dirty="0"/>
              <a:t>Resources needed:</a:t>
            </a:r>
          </a:p>
          <a:p>
            <a:r>
              <a:rPr lang="en-GB" noProof="0" dirty="0"/>
              <a:t>R1 Information sheet</a:t>
            </a:r>
          </a:p>
          <a:p>
            <a:r>
              <a:rPr lang="en-GB" noProof="0" dirty="0"/>
              <a:t>R1 Plenary Worksheet</a:t>
            </a:r>
          </a:p>
          <a:p>
            <a:r>
              <a:rPr lang="en-GB" noProof="0" dirty="0"/>
              <a:t>R1 Plenary Worksheet answers</a:t>
            </a:r>
          </a:p>
        </p:txBody>
      </p:sp>
    </p:spTree>
    <p:extLst>
      <p:ext uri="{BB962C8B-B14F-4D97-AF65-F5344CB8AC3E}">
        <p14:creationId xmlns:p14="http://schemas.microsoft.com/office/powerpoint/2010/main" val="134661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9EEA7-6F4B-49E0-2478-26BF7B3D9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1A4110-3B12-88F7-E0C2-82AFA23069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88A2FF"/>
          </a:solidFill>
        </p:spPr>
        <p:txBody>
          <a:bodyPr/>
          <a:lstStyle/>
          <a:p>
            <a:r>
              <a:rPr lang="en-GB" noProof="0" dirty="0"/>
              <a:t>Plenary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88D32-593F-1396-D438-D2D22EDA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 this resource, we have: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0381A-5F56-460E-879E-CD26F7D82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noProof="0" dirty="0"/>
              <a:t>Used augmented reality (AR) models to visualise system components and understand their function in real-world contexts</a:t>
            </a:r>
          </a:p>
          <a:p>
            <a:r>
              <a:rPr lang="en-GB" noProof="0" dirty="0"/>
              <a:t>Compared hydraulic and pneumatic systems, identifying advantages, limitations, and suitable applications</a:t>
            </a:r>
          </a:p>
          <a:p>
            <a:r>
              <a:rPr lang="en-GB" noProof="0" dirty="0"/>
              <a:t>Interpreted engineering diagrams for fluid power systems, identifying ISO symbols and flow directions</a:t>
            </a:r>
          </a:p>
          <a:p>
            <a:r>
              <a:rPr lang="en-GB" noProof="0" dirty="0"/>
              <a:t>Produced engineering drawings and hydraulic/pneumatic system diagrams using recognised fluid power symbols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3E28-9222-0984-4803-7A8A00BD0F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noProof="0" dirty="0"/>
              <a:t>General competencies:</a:t>
            </a:r>
          </a:p>
          <a:p>
            <a:r>
              <a:rPr lang="en-GB" noProof="0" dirty="0"/>
              <a:t>English: </a:t>
            </a:r>
          </a:p>
          <a:p>
            <a:r>
              <a:rPr lang="en-GB" b="1" noProof="0" dirty="0"/>
              <a:t>EC4</a:t>
            </a:r>
            <a:r>
              <a:rPr lang="en-GB" noProof="0" dirty="0"/>
              <a:t> Summarise information/ideas</a:t>
            </a:r>
          </a:p>
          <a:p>
            <a:r>
              <a:rPr lang="en-GB" b="1" noProof="0" dirty="0"/>
              <a:t>EC5</a:t>
            </a:r>
            <a:r>
              <a:rPr lang="en-GB" noProof="0" dirty="0"/>
              <a:t> Synthesise information </a:t>
            </a:r>
          </a:p>
          <a:p>
            <a:r>
              <a:rPr lang="en-GB" noProof="0" dirty="0"/>
              <a:t>Maths:</a:t>
            </a:r>
          </a:p>
          <a:p>
            <a:r>
              <a:rPr lang="en-GB" b="1" noProof="0" dirty="0"/>
              <a:t>MC2</a:t>
            </a:r>
            <a:r>
              <a:rPr lang="en-GB" noProof="0" dirty="0"/>
              <a:t> Estimating, calculating and error spotting</a:t>
            </a:r>
          </a:p>
          <a:p>
            <a:r>
              <a:rPr lang="en-GB" b="1" noProof="0" dirty="0"/>
              <a:t>MC4</a:t>
            </a:r>
            <a:r>
              <a:rPr lang="en-GB" noProof="0" dirty="0"/>
              <a:t> Using rules and formulae</a:t>
            </a:r>
          </a:p>
          <a:p>
            <a:r>
              <a:rPr lang="en-GB" noProof="0" dirty="0"/>
              <a:t>Digital:</a:t>
            </a:r>
          </a:p>
          <a:p>
            <a:r>
              <a:rPr lang="en-GB" b="1" noProof="0" dirty="0"/>
              <a:t>DC1</a:t>
            </a:r>
            <a:r>
              <a:rPr lang="en-GB" noProof="0" dirty="0"/>
              <a:t> Use digital technology and media effectively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6562F9-3EAD-E61B-1313-9CFFA7132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Resource 1: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310992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C4D470B-BCBB-F609-A7BC-53BC006B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Consolidation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6E06462-B4F2-51F1-E838-FE0769744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noProof="0" dirty="0"/>
              <a:t>Resource 1: Introduction</a:t>
            </a:r>
          </a:p>
        </p:txBody>
      </p:sp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4927943D-62BA-821E-A15C-6DF79F060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3829" cy="4351338"/>
          </a:xfrm>
        </p:spPr>
        <p:txBody>
          <a:bodyPr/>
          <a:lstStyle/>
          <a:p>
            <a:r>
              <a:rPr lang="en-GB" noProof="0" dirty="0"/>
              <a:t>Work independently or in small groups to research drum brakes and hydraulic presses.</a:t>
            </a:r>
          </a:p>
          <a:p>
            <a:r>
              <a:rPr lang="en-GB" noProof="0" dirty="0"/>
              <a:t>Produce an A4 information poster containing the following information:</a:t>
            </a:r>
          </a:p>
          <a:p>
            <a:pPr lvl="1"/>
            <a:r>
              <a:rPr lang="en-GB" sz="2400" noProof="0" dirty="0"/>
              <a:t>uses of hydraulic systems</a:t>
            </a:r>
          </a:p>
          <a:p>
            <a:pPr lvl="1"/>
            <a:r>
              <a:rPr lang="en-GB" sz="2400" noProof="0" dirty="0"/>
              <a:t>uses of pneumatic systems</a:t>
            </a:r>
          </a:p>
          <a:p>
            <a:pPr lvl="1"/>
            <a:r>
              <a:rPr lang="en-GB" sz="2400" noProof="0" dirty="0"/>
              <a:t>advantages and disadvantages of both systems.</a:t>
            </a:r>
          </a:p>
        </p:txBody>
      </p:sp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336985E1-0179-B9C7-C18E-BDB90B599B63}"/>
              </a:ext>
            </a:extLst>
          </p:cNvPr>
          <p:cNvSpPr txBox="1">
            <a:spLocks/>
          </p:cNvSpPr>
          <p:nvPr/>
        </p:nvSpPr>
        <p:spPr>
          <a:xfrm>
            <a:off x="8179724" y="1825625"/>
            <a:ext cx="3174076" cy="4351338"/>
          </a:xfrm>
          <a:custGeom>
            <a:avLst/>
            <a:gdLst>
              <a:gd name="csX0" fmla="*/ 0 w 3174076"/>
              <a:gd name="csY0" fmla="*/ 0 h 4351338"/>
              <a:gd name="csX1" fmla="*/ 571334 w 3174076"/>
              <a:gd name="csY1" fmla="*/ 0 h 4351338"/>
              <a:gd name="csX2" fmla="*/ 1269630 w 3174076"/>
              <a:gd name="csY2" fmla="*/ 0 h 4351338"/>
              <a:gd name="csX3" fmla="*/ 1967927 w 3174076"/>
              <a:gd name="csY3" fmla="*/ 0 h 4351338"/>
              <a:gd name="csX4" fmla="*/ 2539261 w 3174076"/>
              <a:gd name="csY4" fmla="*/ 0 h 4351338"/>
              <a:gd name="csX5" fmla="*/ 3174076 w 3174076"/>
              <a:gd name="csY5" fmla="*/ 0 h 4351338"/>
              <a:gd name="csX6" fmla="*/ 3174076 w 3174076"/>
              <a:gd name="csY6" fmla="*/ 621620 h 4351338"/>
              <a:gd name="csX7" fmla="*/ 3174076 w 3174076"/>
              <a:gd name="csY7" fmla="*/ 1199726 h 4351338"/>
              <a:gd name="csX8" fmla="*/ 3174076 w 3174076"/>
              <a:gd name="csY8" fmla="*/ 1690806 h 4351338"/>
              <a:gd name="csX9" fmla="*/ 3174076 w 3174076"/>
              <a:gd name="csY9" fmla="*/ 2181885 h 4351338"/>
              <a:gd name="csX10" fmla="*/ 3174076 w 3174076"/>
              <a:gd name="csY10" fmla="*/ 2759992 h 4351338"/>
              <a:gd name="csX11" fmla="*/ 3174076 w 3174076"/>
              <a:gd name="csY11" fmla="*/ 3425125 h 4351338"/>
              <a:gd name="csX12" fmla="*/ 3174076 w 3174076"/>
              <a:gd name="csY12" fmla="*/ 4351338 h 4351338"/>
              <a:gd name="csX13" fmla="*/ 2507520 w 3174076"/>
              <a:gd name="csY13" fmla="*/ 4351338 h 4351338"/>
              <a:gd name="csX14" fmla="*/ 1967927 w 3174076"/>
              <a:gd name="csY14" fmla="*/ 4351338 h 4351338"/>
              <a:gd name="csX15" fmla="*/ 1396593 w 3174076"/>
              <a:gd name="csY15" fmla="*/ 4351338 h 4351338"/>
              <a:gd name="csX16" fmla="*/ 761778 w 3174076"/>
              <a:gd name="csY16" fmla="*/ 4351338 h 4351338"/>
              <a:gd name="csX17" fmla="*/ 0 w 3174076"/>
              <a:gd name="csY17" fmla="*/ 4351338 h 4351338"/>
              <a:gd name="csX18" fmla="*/ 0 w 3174076"/>
              <a:gd name="csY18" fmla="*/ 3860258 h 4351338"/>
              <a:gd name="csX19" fmla="*/ 0 w 3174076"/>
              <a:gd name="csY19" fmla="*/ 3151612 h 4351338"/>
              <a:gd name="csX20" fmla="*/ 0 w 3174076"/>
              <a:gd name="csY20" fmla="*/ 2486479 h 4351338"/>
              <a:gd name="csX21" fmla="*/ 0 w 3174076"/>
              <a:gd name="csY21" fmla="*/ 1777832 h 4351338"/>
              <a:gd name="csX22" fmla="*/ 0 w 3174076"/>
              <a:gd name="csY22" fmla="*/ 1199726 h 4351338"/>
              <a:gd name="csX23" fmla="*/ 0 w 3174076"/>
              <a:gd name="csY23" fmla="*/ 0 h 4351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171981" y="17992"/>
                  <a:pt x="352229" y="-22670"/>
                  <a:pt x="571334" y="0"/>
                </a:cubicBezTo>
                <a:cubicBezTo>
                  <a:pt x="790439" y="22670"/>
                  <a:pt x="1021916" y="-5636"/>
                  <a:pt x="1269630" y="0"/>
                </a:cubicBezTo>
                <a:cubicBezTo>
                  <a:pt x="1517344" y="5636"/>
                  <a:pt x="1787684" y="-11146"/>
                  <a:pt x="1967927" y="0"/>
                </a:cubicBezTo>
                <a:cubicBezTo>
                  <a:pt x="2148170" y="11146"/>
                  <a:pt x="2391497" y="25187"/>
                  <a:pt x="2539261" y="0"/>
                </a:cubicBezTo>
                <a:cubicBezTo>
                  <a:pt x="2687025" y="-25187"/>
                  <a:pt x="2965873" y="-1661"/>
                  <a:pt x="3174076" y="0"/>
                </a:cubicBezTo>
                <a:cubicBezTo>
                  <a:pt x="3192507" y="246584"/>
                  <a:pt x="3157039" y="430408"/>
                  <a:pt x="3174076" y="621620"/>
                </a:cubicBezTo>
                <a:cubicBezTo>
                  <a:pt x="3191113" y="812832"/>
                  <a:pt x="3147123" y="1042746"/>
                  <a:pt x="3174076" y="1199726"/>
                </a:cubicBezTo>
                <a:cubicBezTo>
                  <a:pt x="3201029" y="1356706"/>
                  <a:pt x="3167768" y="1583015"/>
                  <a:pt x="3174076" y="1690806"/>
                </a:cubicBezTo>
                <a:cubicBezTo>
                  <a:pt x="3180384" y="1798597"/>
                  <a:pt x="3151878" y="2057414"/>
                  <a:pt x="3174076" y="2181885"/>
                </a:cubicBezTo>
                <a:cubicBezTo>
                  <a:pt x="3196274" y="2306356"/>
                  <a:pt x="3161113" y="2575440"/>
                  <a:pt x="3174076" y="2759992"/>
                </a:cubicBezTo>
                <a:cubicBezTo>
                  <a:pt x="3187039" y="2944544"/>
                  <a:pt x="3202473" y="3183970"/>
                  <a:pt x="3174076" y="3425125"/>
                </a:cubicBezTo>
                <a:cubicBezTo>
                  <a:pt x="3145679" y="3666280"/>
                  <a:pt x="3190176" y="4024743"/>
                  <a:pt x="3174076" y="4351338"/>
                </a:cubicBezTo>
                <a:cubicBezTo>
                  <a:pt x="2936351" y="4335302"/>
                  <a:pt x="2828462" y="4324296"/>
                  <a:pt x="2507520" y="4351338"/>
                </a:cubicBezTo>
                <a:cubicBezTo>
                  <a:pt x="2186578" y="4378380"/>
                  <a:pt x="2171864" y="4343740"/>
                  <a:pt x="1967927" y="4351338"/>
                </a:cubicBezTo>
                <a:cubicBezTo>
                  <a:pt x="1763990" y="4358936"/>
                  <a:pt x="1582072" y="4334500"/>
                  <a:pt x="1396593" y="4351338"/>
                </a:cubicBezTo>
                <a:cubicBezTo>
                  <a:pt x="1211114" y="4368176"/>
                  <a:pt x="998616" y="4377570"/>
                  <a:pt x="761778" y="4351338"/>
                </a:cubicBezTo>
                <a:cubicBezTo>
                  <a:pt x="524941" y="4325106"/>
                  <a:pt x="267892" y="4362176"/>
                  <a:pt x="0" y="4351338"/>
                </a:cubicBezTo>
                <a:cubicBezTo>
                  <a:pt x="-1245" y="4119674"/>
                  <a:pt x="-8835" y="3982321"/>
                  <a:pt x="0" y="3860258"/>
                </a:cubicBezTo>
                <a:cubicBezTo>
                  <a:pt x="8835" y="3738195"/>
                  <a:pt x="32672" y="3310828"/>
                  <a:pt x="0" y="3151612"/>
                </a:cubicBezTo>
                <a:cubicBezTo>
                  <a:pt x="-32672" y="2992396"/>
                  <a:pt x="-23039" y="2675592"/>
                  <a:pt x="0" y="2486479"/>
                </a:cubicBezTo>
                <a:cubicBezTo>
                  <a:pt x="23039" y="2297366"/>
                  <a:pt x="-27188" y="2031535"/>
                  <a:pt x="0" y="1777832"/>
                </a:cubicBezTo>
                <a:cubicBezTo>
                  <a:pt x="27188" y="1524129"/>
                  <a:pt x="-25597" y="1361440"/>
                  <a:pt x="0" y="1199726"/>
                </a:cubicBezTo>
                <a:cubicBezTo>
                  <a:pt x="25597" y="1038012"/>
                  <a:pt x="-19430" y="448047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57707" y="13039"/>
                  <a:pt x="298287" y="26690"/>
                  <a:pt x="539593" y="0"/>
                </a:cubicBezTo>
                <a:cubicBezTo>
                  <a:pt x="780899" y="-26690"/>
                  <a:pt x="996123" y="23734"/>
                  <a:pt x="1206149" y="0"/>
                </a:cubicBezTo>
                <a:cubicBezTo>
                  <a:pt x="1416175" y="-23734"/>
                  <a:pt x="1710773" y="20840"/>
                  <a:pt x="1904446" y="0"/>
                </a:cubicBezTo>
                <a:cubicBezTo>
                  <a:pt x="2098119" y="-20840"/>
                  <a:pt x="2290325" y="15136"/>
                  <a:pt x="2475779" y="0"/>
                </a:cubicBezTo>
                <a:cubicBezTo>
                  <a:pt x="2661233" y="-15136"/>
                  <a:pt x="2884351" y="-28982"/>
                  <a:pt x="3174076" y="0"/>
                </a:cubicBezTo>
                <a:cubicBezTo>
                  <a:pt x="3166134" y="209404"/>
                  <a:pt x="3196870" y="325624"/>
                  <a:pt x="3174076" y="621620"/>
                </a:cubicBezTo>
                <a:cubicBezTo>
                  <a:pt x="3151282" y="917616"/>
                  <a:pt x="3186789" y="1117191"/>
                  <a:pt x="3174076" y="1286753"/>
                </a:cubicBezTo>
                <a:cubicBezTo>
                  <a:pt x="3161363" y="1456315"/>
                  <a:pt x="3156071" y="1777280"/>
                  <a:pt x="3174076" y="1995399"/>
                </a:cubicBezTo>
                <a:cubicBezTo>
                  <a:pt x="3192081" y="2213518"/>
                  <a:pt x="3152959" y="2376473"/>
                  <a:pt x="3174076" y="2486479"/>
                </a:cubicBezTo>
                <a:cubicBezTo>
                  <a:pt x="3195193" y="2596485"/>
                  <a:pt x="3183246" y="2856633"/>
                  <a:pt x="3174076" y="3151612"/>
                </a:cubicBezTo>
                <a:cubicBezTo>
                  <a:pt x="3164906" y="3446591"/>
                  <a:pt x="3164135" y="3518721"/>
                  <a:pt x="3174076" y="3686205"/>
                </a:cubicBezTo>
                <a:cubicBezTo>
                  <a:pt x="3184017" y="3853689"/>
                  <a:pt x="3160250" y="4035192"/>
                  <a:pt x="3174076" y="4351338"/>
                </a:cubicBezTo>
                <a:cubicBezTo>
                  <a:pt x="2875549" y="4372238"/>
                  <a:pt x="2701451" y="4346921"/>
                  <a:pt x="2539261" y="4351338"/>
                </a:cubicBezTo>
                <a:cubicBezTo>
                  <a:pt x="2377071" y="4355755"/>
                  <a:pt x="2014446" y="4360324"/>
                  <a:pt x="1840964" y="4351338"/>
                </a:cubicBezTo>
                <a:cubicBezTo>
                  <a:pt x="1667482" y="4342352"/>
                  <a:pt x="1431413" y="4374115"/>
                  <a:pt x="1142667" y="4351338"/>
                </a:cubicBezTo>
                <a:cubicBezTo>
                  <a:pt x="853921" y="4328561"/>
                  <a:pt x="767641" y="4331258"/>
                  <a:pt x="603074" y="4351338"/>
                </a:cubicBezTo>
                <a:cubicBezTo>
                  <a:pt x="438507" y="4371418"/>
                  <a:pt x="177733" y="4330800"/>
                  <a:pt x="0" y="4351338"/>
                </a:cubicBezTo>
                <a:cubicBezTo>
                  <a:pt x="-10276" y="4121659"/>
                  <a:pt x="-6495" y="3982639"/>
                  <a:pt x="0" y="3860258"/>
                </a:cubicBezTo>
                <a:cubicBezTo>
                  <a:pt x="6495" y="3737877"/>
                  <a:pt x="2632" y="3473716"/>
                  <a:pt x="0" y="3369179"/>
                </a:cubicBezTo>
                <a:cubicBezTo>
                  <a:pt x="-2632" y="3264642"/>
                  <a:pt x="-17041" y="2993627"/>
                  <a:pt x="0" y="2704046"/>
                </a:cubicBezTo>
                <a:cubicBezTo>
                  <a:pt x="17041" y="2414465"/>
                  <a:pt x="-9155" y="2376136"/>
                  <a:pt x="0" y="2082426"/>
                </a:cubicBezTo>
                <a:cubicBezTo>
                  <a:pt x="9155" y="1788716"/>
                  <a:pt x="20750" y="1672601"/>
                  <a:pt x="0" y="1460806"/>
                </a:cubicBezTo>
                <a:cubicBezTo>
                  <a:pt x="-20750" y="1249011"/>
                  <a:pt x="-7531" y="1031807"/>
                  <a:pt x="0" y="882700"/>
                </a:cubicBezTo>
                <a:cubicBezTo>
                  <a:pt x="7531" y="733593"/>
                  <a:pt x="33912" y="234467"/>
                  <a:pt x="0" y="0"/>
                </a:cubicBezTo>
                <a:close/>
              </a:path>
            </a:pathLst>
          </a:custGeom>
          <a:solidFill>
            <a:srgbClr val="D2E8E9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360286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lIns="180000" tIns="180000" rIns="180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326367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noProof="0" dirty="0"/>
              <a:t>Resources needed:</a:t>
            </a:r>
          </a:p>
          <a:p>
            <a:r>
              <a:rPr lang="en-GB" noProof="0" dirty="0"/>
              <a:t>R1 Poster checklist</a:t>
            </a:r>
          </a:p>
        </p:txBody>
      </p:sp>
    </p:spTree>
    <p:extLst>
      <p:ext uri="{BB962C8B-B14F-4D97-AF65-F5344CB8AC3E}">
        <p14:creationId xmlns:p14="http://schemas.microsoft.com/office/powerpoint/2010/main" val="205873160"/>
      </p:ext>
    </p:extLst>
  </p:cSld>
  <p:clrMapOvr>
    <a:masterClrMapping/>
  </p:clrMapOvr>
</p:sld>
</file>

<file path=ppt/theme/theme1.xml><?xml version="1.0" encoding="utf-8"?>
<a:theme xmlns:a="http://schemas.openxmlformats.org/drawingml/2006/main" name="Gatsb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CBE4BB3A37E488EBA36778162DF73" ma:contentTypeVersion="14" ma:contentTypeDescription="Create a new document." ma:contentTypeScope="" ma:versionID="0fb43fb1aa4e59332d5b0f19b84463ad">
  <xsd:schema xmlns:xsd="http://www.w3.org/2001/XMLSchema" xmlns:xs="http://www.w3.org/2001/XMLSchema" xmlns:p="http://schemas.microsoft.com/office/2006/metadata/properties" xmlns:ns2="793c77ee-4b4c-4c71-81d8-13ade05a2728" xmlns:ns3="35bd0bae-f88e-4010-86b3-4f837abcc0be" targetNamespace="http://schemas.microsoft.com/office/2006/metadata/properties" ma:root="true" ma:fieldsID="72831a12c1f50ef4f14741b0b460a1ce" ns2:_="" ns3:_="">
    <xsd:import namespace="793c77ee-4b4c-4c71-81d8-13ade05a2728"/>
    <xsd:import namespace="35bd0bae-f88e-4010-86b3-4f837abcc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c77ee-4b4c-4c71-81d8-13ade05a27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c323eb9-42bf-4c5f-9fdb-2be1ed835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d0bae-f88e-4010-86b3-4f837abcc0b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28b4b58-1043-4966-96c8-0b089c760a9f}" ma:internalName="TaxCatchAll" ma:showField="CatchAllData" ma:web="35bd0bae-f88e-4010-86b3-4f837abcc0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bd0bae-f88e-4010-86b3-4f837abcc0be" xsi:nil="true"/>
    <lcf76f155ced4ddcb4097134ff3c332f xmlns="793c77ee-4b4c-4c71-81d8-13ade05a27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7F8EFC-2C59-4754-8858-CE869055899A}"/>
</file>

<file path=customXml/itemProps2.xml><?xml version="1.0" encoding="utf-8"?>
<ds:datastoreItem xmlns:ds="http://schemas.openxmlformats.org/officeDocument/2006/customXml" ds:itemID="{1F386CC5-B3CC-47EA-BFB1-40117BCD4A24}"/>
</file>

<file path=customXml/itemProps3.xml><?xml version="1.0" encoding="utf-8"?>
<ds:datastoreItem xmlns:ds="http://schemas.openxmlformats.org/officeDocument/2006/customXml" ds:itemID="{66DD6801-4971-4C0B-A023-18FC8CD049D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985</Words>
  <Application>Microsoft Office PowerPoint</Application>
  <PresentationFormat>Widescreen</PresentationFormat>
  <Paragraphs>154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Narrow</vt:lpstr>
      <vt:lpstr>Calibri</vt:lpstr>
      <vt:lpstr>Cambria Math</vt:lpstr>
      <vt:lpstr>Gatsby</vt:lpstr>
      <vt:lpstr>Engineering and Manufacturing</vt:lpstr>
      <vt:lpstr>In this resource, we will:</vt:lpstr>
      <vt:lpstr>AR: Hydraulic car braking system</vt:lpstr>
      <vt:lpstr>AR: Pneumatic nail gun </vt:lpstr>
      <vt:lpstr>Producing engineering diagrams</vt:lpstr>
      <vt:lpstr>ISO 1219 standard symbols recap</vt:lpstr>
      <vt:lpstr>ISO 1219 standard symbols recap</vt:lpstr>
      <vt:lpstr>ISO 1219 standard symbols recap</vt:lpstr>
      <vt:lpstr>Hydraulic car braking system sequence</vt:lpstr>
      <vt:lpstr>Pneumatic nail gun sequence</vt:lpstr>
      <vt:lpstr>Hydraulic car braking system diagram</vt:lpstr>
      <vt:lpstr>Pneumatic nail gun diagram</vt:lpstr>
      <vt:lpstr>Pascal’s law – worksheet </vt:lpstr>
      <vt:lpstr>Pascal’s law recap</vt:lpstr>
      <vt:lpstr>Unit conversion</vt:lpstr>
      <vt:lpstr>Plenary</vt:lpstr>
      <vt:lpstr>In this resource, we have:</vt:lpstr>
      <vt:lpstr>Consolidation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2026-09-17T14:43:02Z</dcterms:created>
  <dcterms:modified xsi:type="dcterms:W3CDTF">2026-09-17T14:43:04Z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0x010100823CBE4BB3A37E488EBA36778162DF73</vt:lpwstr>
  </property>
</Properties>
</file>