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7.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36.xml" ContentType="application/vnd.openxmlformats-officedocument.presentationml.notesSlide+xml"/>
  <Override PartName="/ppt/notesSlides/notesSlide38.xml" ContentType="application/vnd.openxmlformats-officedocument.presentationml.notesSlide+xml"/>
  <Override PartName="/ppt/notesSlides/notesSlide35.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embedTrueTypeFonts="1" saveSubsetFonts="1" autoCompressPictures="0">
  <p:sldMasterIdLst>
    <p:sldMasterId id="2147483648" r:id="rId1"/>
  </p:sldMasterIdLst>
  <p:notesMasterIdLst>
    <p:notesMasterId r:id="rId46"/>
  </p:notesMasterIdLst>
  <p:sldIdLst>
    <p:sldId id="256" r:id="rId2"/>
    <p:sldId id="30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301" r:id="rId45"/>
  </p:sldIdLst>
  <p:sldSz cx="12192000" cy="6858000"/>
  <p:notesSz cx="6858000" cy="9144000"/>
  <p:embeddedFontLst>
    <p:embeddedFont>
      <p:font typeface="Arial Narrow" panose="020B0606020202030204" pitchFamily="3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j16B3pfok9NxS27EtwklOo6GttL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DAC078-DB6A-43C1-837C-658B097EF67A}" v="9" dt="2026-05-26T12:43:28.8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72" autoAdjust="0"/>
    <p:restoredTop sz="85057" autoAdjust="0"/>
  </p:normalViewPr>
  <p:slideViewPr>
    <p:cSldViewPr snapToGrid="0">
      <p:cViewPr varScale="1">
        <p:scale>
          <a:sx n="63" d="100"/>
          <a:sy n="63" d="100"/>
        </p:scale>
        <p:origin x="70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56" Type="http://schemas.microsoft.com/office/2015/10/relationships/revisionInfo" Target="revisionInfo.xml"/><Relationship Id="rId8" Type="http://schemas.openxmlformats.org/officeDocument/2006/relationships/slide" Target="slides/slide7.xml"/><Relationship Id="rId51" Type="http://customschemas.google.com/relationships/presentationmetadata" Target="meta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59"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6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Shutterstock/</a:t>
            </a:r>
            <a:r>
              <a:rPr lang="en-GB" dirty="0" err="1"/>
              <a:t>NT_Studio</a:t>
            </a:r>
            <a:endParaRPr lang="en-GB" dirty="0"/>
          </a:p>
        </p:txBody>
      </p:sp>
      <p:sp>
        <p:nvSpPr>
          <p:cNvPr id="116" name="Google Shape;11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5" name="Google Shape;12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2" name="Google Shape;13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Image © Shutterstock/Maman </a:t>
            </a:r>
            <a:r>
              <a:rPr lang="en-GB" dirty="0" err="1"/>
              <a:t>Suryaman</a:t>
            </a:r>
            <a:endParaRPr dirty="0"/>
          </a:p>
        </p:txBody>
      </p:sp>
      <p:sp>
        <p:nvSpPr>
          <p:cNvPr id="139" name="Google Shape;139;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9" name="Google Shape;14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6" name="Google Shape;15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2" name="Google Shape;17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1" name="Google Shape;18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8" name="Google Shape;18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Image © </a:t>
            </a:r>
            <a:r>
              <a:rPr lang="en-GB" dirty="0" err="1"/>
              <a:t>Unsplash</a:t>
            </a:r>
            <a:r>
              <a:rPr lang="en-GB" dirty="0"/>
              <a:t>/Hush Naidoo Jade Photography</a:t>
            </a:r>
            <a:endParaRPr dirty="0"/>
          </a:p>
        </p:txBody>
      </p:sp>
      <p:sp>
        <p:nvSpPr>
          <p:cNvPr id="197" name="Google Shape;197;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a:t>
            </a:r>
            <a:r>
              <a:rPr lang="en-GB" dirty="0" err="1"/>
              <a:t>Unsplash</a:t>
            </a:r>
            <a:r>
              <a:rPr lang="en-GB" dirty="0"/>
              <a:t>/Hush Naidoo Jade Photography</a:t>
            </a:r>
          </a:p>
          <a:p>
            <a:pPr marL="0" lvl="0" indent="0" algn="l" rtl="0">
              <a:lnSpc>
                <a:spcPct val="100000"/>
              </a:lnSpc>
              <a:spcBef>
                <a:spcPts val="0"/>
              </a:spcBef>
              <a:spcAft>
                <a:spcPts val="0"/>
              </a:spcAft>
              <a:buSzPts val="1100"/>
              <a:buNone/>
            </a:pPr>
            <a:endParaRPr dirty="0"/>
          </a:p>
        </p:txBody>
      </p:sp>
      <p:sp>
        <p:nvSpPr>
          <p:cNvPr id="206" name="Google Shape;2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a:t>
            </a:r>
            <a:r>
              <a:rPr lang="en-GB" dirty="0" err="1"/>
              <a:t>Unsplash</a:t>
            </a:r>
            <a:r>
              <a:rPr lang="en-GB" dirty="0"/>
              <a:t>/WESTOCK PRODUCTIONS</a:t>
            </a:r>
          </a:p>
          <a:p>
            <a:pPr marL="0" lvl="0" indent="0" algn="l" rtl="0">
              <a:lnSpc>
                <a:spcPct val="100000"/>
              </a:lnSpc>
              <a:spcBef>
                <a:spcPts val="0"/>
              </a:spcBef>
              <a:spcAft>
                <a:spcPts val="0"/>
              </a:spcAft>
              <a:buSzPts val="1100"/>
              <a:buNone/>
            </a:pPr>
            <a:endParaRPr dirty="0"/>
          </a:p>
        </p:txBody>
      </p:sp>
      <p:sp>
        <p:nvSpPr>
          <p:cNvPr id="216" name="Google Shape;21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a:t>
            </a:r>
            <a:r>
              <a:rPr lang="en-GB" dirty="0" err="1"/>
              <a:t>Unsplash</a:t>
            </a:r>
            <a:r>
              <a:rPr lang="en-GB" dirty="0"/>
              <a:t>/WESTOCK PRODUCTIONS</a:t>
            </a:r>
          </a:p>
        </p:txBody>
      </p:sp>
      <p:sp>
        <p:nvSpPr>
          <p:cNvPr id="225" name="Google Shape;22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2" name="Google Shape;24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1" name="Google Shape;25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8" name="Google Shape;25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7" name="Google Shape;267;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4" name="Google Shape;27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Shutterstock/</a:t>
            </a:r>
            <a:r>
              <a:rPr lang="en-GB" dirty="0" err="1"/>
              <a:t>Photoroyalty</a:t>
            </a:r>
            <a:endParaRPr lang="en-GB" dirty="0"/>
          </a:p>
          <a:p>
            <a:pPr marL="0" lvl="0" indent="0" algn="l" rtl="0">
              <a:lnSpc>
                <a:spcPct val="100000"/>
              </a:lnSpc>
              <a:spcBef>
                <a:spcPts val="0"/>
              </a:spcBef>
              <a:spcAft>
                <a:spcPts val="0"/>
              </a:spcAft>
              <a:buSzPts val="1100"/>
              <a:buNone/>
            </a:pPr>
            <a:endParaRPr dirty="0"/>
          </a:p>
        </p:txBody>
      </p:sp>
      <p:sp>
        <p:nvSpPr>
          <p:cNvPr id="283" name="Google Shape;283;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Shutterstock/</a:t>
            </a:r>
            <a:r>
              <a:rPr lang="en-GB" dirty="0" err="1"/>
              <a:t>Photoroyalty</a:t>
            </a:r>
            <a:endParaRPr lang="en-GB" dirty="0"/>
          </a:p>
          <a:p>
            <a:pPr marL="0" lvl="0" indent="0" algn="l" rtl="0">
              <a:lnSpc>
                <a:spcPct val="100000"/>
              </a:lnSpc>
              <a:spcBef>
                <a:spcPts val="0"/>
              </a:spcBef>
              <a:spcAft>
                <a:spcPts val="0"/>
              </a:spcAft>
              <a:buSzPts val="1100"/>
              <a:buNone/>
            </a:pPr>
            <a:endParaRPr dirty="0"/>
          </a:p>
        </p:txBody>
      </p:sp>
      <p:sp>
        <p:nvSpPr>
          <p:cNvPr id="292" name="Google Shape;292;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2" name="Google Shape;30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09" name="Google Shape;309;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Shutterstock/Sweet Life</a:t>
            </a:r>
          </a:p>
        </p:txBody>
      </p:sp>
      <p:sp>
        <p:nvSpPr>
          <p:cNvPr id="318" name="Google Shape;318;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Shutterstock/Sweet Life</a:t>
            </a:r>
          </a:p>
        </p:txBody>
      </p:sp>
      <p:sp>
        <p:nvSpPr>
          <p:cNvPr id="327" name="Google Shape;327;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7" name="Google Shape;337;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4" name="Google Shape;344;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53" name="Google Shape;35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60" name="Google Shape;360;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Shutterstock/Celso Pupo</a:t>
            </a:r>
          </a:p>
          <a:p>
            <a:pPr marL="0" lvl="0" indent="0" algn="l" rtl="0">
              <a:lnSpc>
                <a:spcPct val="100000"/>
              </a:lnSpc>
              <a:spcBef>
                <a:spcPts val="0"/>
              </a:spcBef>
              <a:spcAft>
                <a:spcPts val="0"/>
              </a:spcAft>
              <a:buSzPts val="1100"/>
              <a:buNone/>
            </a:pPr>
            <a:endParaRPr dirty="0"/>
          </a:p>
        </p:txBody>
      </p:sp>
      <p:sp>
        <p:nvSpPr>
          <p:cNvPr id="369" name="Google Shape;369;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Shutterstock/Celso Pupo</a:t>
            </a:r>
          </a:p>
          <a:p>
            <a:pPr marL="0" lvl="0" indent="0" algn="l" rtl="0">
              <a:lnSpc>
                <a:spcPct val="100000"/>
              </a:lnSpc>
              <a:spcBef>
                <a:spcPts val="0"/>
              </a:spcBef>
              <a:spcAft>
                <a:spcPts val="0"/>
              </a:spcAft>
              <a:buSzPts val="1100"/>
              <a:buNone/>
            </a:pPr>
            <a:endParaRPr dirty="0"/>
          </a:p>
        </p:txBody>
      </p:sp>
      <p:sp>
        <p:nvSpPr>
          <p:cNvPr id="378" name="Google Shape;378;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8" name="Google Shape;38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96" name="Google Shape;396;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05" name="Google Shape;405;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2" name="Google Shape;412;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1" name="Google Shape;421;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8" name="Google Shape;428;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Shutterstock/pics five</a:t>
            </a:r>
          </a:p>
          <a:p>
            <a:pPr marL="0" lvl="0" indent="0" algn="l" rtl="0">
              <a:lnSpc>
                <a:spcPct val="100000"/>
              </a:lnSpc>
              <a:spcBef>
                <a:spcPts val="0"/>
              </a:spcBef>
              <a:spcAft>
                <a:spcPts val="0"/>
              </a:spcAft>
              <a:buSzPts val="1100"/>
              <a:buNone/>
            </a:pPr>
            <a:endParaRPr dirty="0"/>
          </a:p>
        </p:txBody>
      </p:sp>
      <p:sp>
        <p:nvSpPr>
          <p:cNvPr id="437" name="Google Shape;43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Shutterstock/pics five</a:t>
            </a:r>
          </a:p>
        </p:txBody>
      </p:sp>
      <p:sp>
        <p:nvSpPr>
          <p:cNvPr id="445" name="Google Shape;445;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Image © </a:t>
            </a:r>
            <a:r>
              <a:rPr lang="en-GB" dirty="0" err="1"/>
              <a:t>Unsplash</a:t>
            </a:r>
            <a:r>
              <a:rPr lang="en-GB" dirty="0"/>
              <a:t>/Navy Medicine</a:t>
            </a:r>
          </a:p>
          <a:p>
            <a:pPr marL="0" lvl="0" indent="0" algn="l" rtl="0">
              <a:lnSpc>
                <a:spcPct val="100000"/>
              </a:lnSpc>
              <a:spcBef>
                <a:spcPts val="0"/>
              </a:spcBef>
              <a:spcAft>
                <a:spcPts val="0"/>
              </a:spcAft>
              <a:buSzPts val="1100"/>
              <a:buNone/>
            </a:pPr>
            <a:endParaRPr dirty="0"/>
          </a:p>
        </p:txBody>
      </p:sp>
      <p:sp>
        <p:nvSpPr>
          <p:cNvPr id="455" name="Google Shape;455;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464" name="Google Shape;464;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8"/>
        <p:cNvGrpSpPr/>
        <p:nvPr/>
      </p:nvGrpSpPr>
      <p:grpSpPr>
        <a:xfrm>
          <a:off x="0" y="0"/>
          <a:ext cx="0" cy="0"/>
          <a:chOff x="0" y="0"/>
          <a:chExt cx="0" cy="0"/>
        </a:xfrm>
      </p:grpSpPr>
      <p:pic>
        <p:nvPicPr>
          <p:cNvPr id="7" name="Picture 6">
            <a:extLst>
              <a:ext uri="{FF2B5EF4-FFF2-40B4-BE49-F238E27FC236}">
                <a16:creationId xmlns:a16="http://schemas.microsoft.com/office/drawing/2014/main" id="{7491BCC5-C31F-2B65-8968-A573D955D96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4665114"/>
          </a:xfrm>
          <a:prstGeom prst="rect">
            <a:avLst/>
          </a:prstGeom>
        </p:spPr>
      </p:pic>
      <p:pic>
        <p:nvPicPr>
          <p:cNvPr id="2" name="Picture 1" descr="A picture containing screenshot, design&#10;&#10;Description automatically generated">
            <a:extLst>
              <a:ext uri="{FF2B5EF4-FFF2-40B4-BE49-F238E27FC236}">
                <a16:creationId xmlns:a16="http://schemas.microsoft.com/office/drawing/2014/main" id="{3466A780-DBB2-3503-8664-9D40D1D9691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2218459"/>
            <a:ext cx="12192000" cy="4639541"/>
          </a:xfrm>
          <a:prstGeom prst="rect">
            <a:avLst/>
          </a:prstGeom>
        </p:spPr>
      </p:pic>
      <p:pic>
        <p:nvPicPr>
          <p:cNvPr id="4" name="Picture 3">
            <a:extLst>
              <a:ext uri="{FF2B5EF4-FFF2-40B4-BE49-F238E27FC236}">
                <a16:creationId xmlns:a16="http://schemas.microsoft.com/office/drawing/2014/main" id="{47E9078C-9AFC-9D68-7A7D-BB2FBCD1ED97}"/>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5196000" y="1904694"/>
            <a:ext cx="1800000" cy="1800000"/>
          </a:xfrm>
          <a:prstGeom prst="rect">
            <a:avLst/>
          </a:prstGeom>
        </p:spPr>
      </p:pic>
      <p:pic>
        <p:nvPicPr>
          <p:cNvPr id="5" name="Picture 4" descr="A picture containing screenshot, graphics, pattern, circle&#10;&#10;Description automatically generated">
            <a:extLst>
              <a:ext uri="{FF2B5EF4-FFF2-40B4-BE49-F238E27FC236}">
                <a16:creationId xmlns:a16="http://schemas.microsoft.com/office/drawing/2014/main" id="{970DE3C9-861B-3C5B-69EC-28934F4F0F2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703163" y="2486257"/>
            <a:ext cx="2049637" cy="860482"/>
          </a:xfrm>
          <a:prstGeom prst="rect">
            <a:avLst/>
          </a:prstGeom>
        </p:spPr>
      </p:pic>
      <p:sp>
        <p:nvSpPr>
          <p:cNvPr id="11" name="Google Shape;11;p45"/>
          <p:cNvSpPr txBox="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
        <p:nvSpPr>
          <p:cNvPr id="14" name="Google Shape;14;p45"/>
          <p:cNvSpPr txBox="1">
            <a:spLocks noGrp="1"/>
          </p:cNvSpPr>
          <p:nvPr>
            <p:ph type="ctrTitle"/>
          </p:nvPr>
        </p:nvSpPr>
        <p:spPr>
          <a:xfrm>
            <a:off x="1524000" y="3835106"/>
            <a:ext cx="9144000" cy="875845"/>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rgbClr val="466318"/>
              </a:buClr>
              <a:buSzPts val="5200"/>
              <a:buFont typeface="Arial"/>
              <a:buNone/>
              <a:defRPr sz="5200" b="1">
                <a:solidFill>
                  <a:srgbClr val="46631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45"/>
          <p:cNvSpPr txBox="1">
            <a:spLocks noGrp="1"/>
          </p:cNvSpPr>
          <p:nvPr>
            <p:ph type="subTitle" idx="1"/>
          </p:nvPr>
        </p:nvSpPr>
        <p:spPr>
          <a:xfrm>
            <a:off x="1524000" y="4903189"/>
            <a:ext cx="9144000" cy="583211"/>
          </a:xfrm>
          <a:prstGeom prst="rect">
            <a:avLst/>
          </a:prstGeom>
          <a:noFill/>
          <a:ln>
            <a:noFill/>
          </a:ln>
        </p:spPr>
        <p:txBody>
          <a:bodyPr spcFirstLastPara="1" wrap="square" lIns="91425" tIns="45700" rIns="91425" bIns="45700" anchor="t" anchorCtr="0">
            <a:noAutofit/>
          </a:bodyPr>
          <a:lstStyle>
            <a:lvl1pPr lvl="0" algn="ctr">
              <a:lnSpc>
                <a:spcPct val="108000"/>
              </a:lnSpc>
              <a:spcBef>
                <a:spcPts val="1000"/>
              </a:spcBef>
              <a:spcAft>
                <a:spcPts val="0"/>
              </a:spcAft>
              <a:buSzPts val="2800"/>
              <a:buNone/>
              <a:defRPr sz="2800">
                <a:solidFill>
                  <a:srgbClr val="595959"/>
                </a:solidFill>
              </a:defRPr>
            </a:lvl1pPr>
            <a:lvl2pPr lvl="1" algn="ctr">
              <a:lnSpc>
                <a:spcPct val="108000"/>
              </a:lnSpc>
              <a:spcBef>
                <a:spcPts val="500"/>
              </a:spcBef>
              <a:spcAft>
                <a:spcPts val="0"/>
              </a:spcAft>
              <a:buSzPts val="2000"/>
              <a:buNone/>
              <a:defRPr sz="2000"/>
            </a:lvl2pPr>
            <a:lvl3pPr lvl="2" algn="ctr">
              <a:lnSpc>
                <a:spcPct val="108000"/>
              </a:lnSpc>
              <a:spcBef>
                <a:spcPts val="500"/>
              </a:spcBef>
              <a:spcAft>
                <a:spcPts val="0"/>
              </a:spcAft>
              <a:buSzPts val="1800"/>
              <a:buNone/>
              <a:defRPr sz="1800"/>
            </a:lvl3pPr>
            <a:lvl4pPr lvl="3" algn="ctr">
              <a:lnSpc>
                <a:spcPct val="108000"/>
              </a:lnSpc>
              <a:spcBef>
                <a:spcPts val="500"/>
              </a:spcBef>
              <a:spcAft>
                <a:spcPts val="0"/>
              </a:spcAft>
              <a:buSzPts val="1600"/>
              <a:buNone/>
              <a:defRPr sz="1600"/>
            </a:lvl4pPr>
            <a:lvl5pPr lvl="4" algn="ctr">
              <a:lnSpc>
                <a:spcPct val="108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6" name="Google Shape;16;p45"/>
          <p:cNvSpPr txBox="1">
            <a:spLocks noGrp="1"/>
          </p:cNvSpPr>
          <p:nvPr>
            <p:ph type="body" idx="2"/>
          </p:nvPr>
        </p:nvSpPr>
        <p:spPr>
          <a:xfrm>
            <a:off x="6096000" y="2973937"/>
            <a:ext cx="5623668" cy="534189"/>
          </a:xfrm>
          <a:prstGeom prst="rect">
            <a:avLst/>
          </a:prstGeom>
          <a:noFill/>
          <a:ln>
            <a:noFill/>
          </a:ln>
        </p:spPr>
        <p:txBody>
          <a:bodyPr spcFirstLastPara="1" wrap="square" lIns="91425" tIns="45700" rIns="91425" bIns="45700" anchor="t" anchorCtr="0">
            <a:noAutofit/>
          </a:bodyPr>
          <a:lstStyle>
            <a:lvl1pPr marL="457200" lvl="0" indent="-228600" algn="r">
              <a:lnSpc>
                <a:spcPct val="108000"/>
              </a:lnSpc>
              <a:spcBef>
                <a:spcPts val="1000"/>
              </a:spcBef>
              <a:spcAft>
                <a:spcPts val="0"/>
              </a:spcAft>
              <a:buSzPts val="2000"/>
              <a:buNone/>
              <a:defRPr sz="2000" b="1" i="0" u="none">
                <a:solidFill>
                  <a:srgbClr val="466318"/>
                </a:solidFill>
              </a:defRPr>
            </a:lvl1pPr>
            <a:lvl2pPr marL="914400" lvl="1" indent="-228600" algn="l">
              <a:lnSpc>
                <a:spcPct val="108000"/>
              </a:lnSpc>
              <a:spcBef>
                <a:spcPts val="500"/>
              </a:spcBef>
              <a:spcAft>
                <a:spcPts val="0"/>
              </a:spcAft>
              <a:buSzPts val="1400"/>
              <a:buNone/>
              <a:defRPr sz="1400"/>
            </a:lvl2pPr>
            <a:lvl3pPr marL="1371600" lvl="2" indent="-228600" algn="l">
              <a:lnSpc>
                <a:spcPct val="108000"/>
              </a:lnSpc>
              <a:spcBef>
                <a:spcPts val="500"/>
              </a:spcBef>
              <a:spcAft>
                <a:spcPts val="0"/>
              </a:spcAft>
              <a:buSzPts val="1400"/>
              <a:buNone/>
              <a:defRPr sz="1400"/>
            </a:lvl3pPr>
            <a:lvl4pPr marL="1828800" lvl="3" indent="-228600" algn="l">
              <a:lnSpc>
                <a:spcPct val="108000"/>
              </a:lnSpc>
              <a:spcBef>
                <a:spcPts val="500"/>
              </a:spcBef>
              <a:spcAft>
                <a:spcPts val="0"/>
              </a:spcAft>
              <a:buSzPts val="1400"/>
              <a:buNone/>
              <a:defRPr sz="1400"/>
            </a:lvl4pPr>
            <a:lvl5pPr marL="2286000" lvl="4" indent="-228600" algn="l">
              <a:lnSpc>
                <a:spcPct val="108000"/>
              </a:lnSpc>
              <a:spcBef>
                <a:spcPts val="500"/>
              </a:spcBef>
              <a:spcAft>
                <a:spcPts val="0"/>
              </a:spcAft>
              <a:buSzPts val="1400"/>
              <a:buNone/>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7" name="Google Shape;17;p45"/>
          <p:cNvSpPr txBox="1">
            <a:spLocks noGrp="1"/>
          </p:cNvSpPr>
          <p:nvPr>
            <p:ph type="body" idx="3"/>
          </p:nvPr>
        </p:nvSpPr>
        <p:spPr>
          <a:xfrm>
            <a:off x="1524000" y="5625863"/>
            <a:ext cx="9144000" cy="458004"/>
          </a:xfrm>
          <a:prstGeom prst="rect">
            <a:avLst/>
          </a:prstGeom>
          <a:noFill/>
          <a:ln>
            <a:noFill/>
          </a:ln>
        </p:spPr>
        <p:txBody>
          <a:bodyPr spcFirstLastPara="1" wrap="square" lIns="91425" tIns="45700" rIns="91425" bIns="45700" anchor="t" anchorCtr="0">
            <a:noAutofit/>
          </a:bodyPr>
          <a:lstStyle>
            <a:lvl1pPr marL="457200" lvl="0" indent="-228600" algn="ctr">
              <a:lnSpc>
                <a:spcPct val="108000"/>
              </a:lnSpc>
              <a:spcBef>
                <a:spcPts val="1000"/>
              </a:spcBef>
              <a:spcAft>
                <a:spcPts val="0"/>
              </a:spcAft>
              <a:buSzPts val="2400"/>
              <a:buNone/>
              <a:defRPr sz="2400">
                <a:solidFill>
                  <a:srgbClr val="262626"/>
                </a:solidFill>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ntro_2">
  <p:cSld name="Intro_2">
    <p:spTree>
      <p:nvGrpSpPr>
        <p:cNvPr id="1" name="Shape 19"/>
        <p:cNvGrpSpPr/>
        <p:nvPr/>
      </p:nvGrpSpPr>
      <p:grpSpPr>
        <a:xfrm>
          <a:off x="0" y="0"/>
          <a:ext cx="0" cy="0"/>
          <a:chOff x="0" y="0"/>
          <a:chExt cx="0" cy="0"/>
        </a:xfrm>
      </p:grpSpPr>
      <p:sp>
        <p:nvSpPr>
          <p:cNvPr id="20" name="Google Shape;20;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7"/>
          <p:cNvSpPr txBox="1">
            <a:spLocks noGrp="1"/>
          </p:cNvSpPr>
          <p:nvPr>
            <p:ph type="body" idx="1"/>
          </p:nvPr>
        </p:nvSpPr>
        <p:spPr>
          <a:xfrm>
            <a:off x="838200" y="1825625"/>
            <a:ext cx="10515600" cy="4351338"/>
          </a:xfrm>
          <a:prstGeom prst="rect">
            <a:avLst/>
          </a:prstGeom>
          <a:solidFill>
            <a:srgbClr val="E2EEBE"/>
          </a:solidFill>
          <a:ln>
            <a:noFill/>
          </a:ln>
        </p:spPr>
        <p:txBody>
          <a:bodyPr spcFirstLastPara="1" wrap="square" lIns="180000" tIns="180000" rIns="180000" bIns="1800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47"/>
          <p:cNvSpPr txBox="1"/>
          <p:nvPr/>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
        <p:nvSpPr>
          <p:cNvPr id="23" name="Google Shape;23;p47"/>
          <p:cNvSpPr>
            <a:spLocks noGrp="1"/>
          </p:cNvSpPr>
          <p:nvPr>
            <p:ph type="body" idx="2"/>
          </p:nvPr>
        </p:nvSpPr>
        <p:spPr>
          <a:xfrm>
            <a:off x="9973929" y="162686"/>
            <a:ext cx="2078545" cy="365125"/>
          </a:xfrm>
          <a:prstGeom prst="flowChartAlternateProcess">
            <a:avLst/>
          </a:prstGeom>
          <a:solidFill>
            <a:srgbClr val="88A2FF"/>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7"/>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ctivity_questions">
  <p:cSld name="Activity_questions">
    <p:spTree>
      <p:nvGrpSpPr>
        <p:cNvPr id="1" name="Shape 25"/>
        <p:cNvGrpSpPr/>
        <p:nvPr/>
      </p:nvGrpSpPr>
      <p:grpSpPr>
        <a:xfrm>
          <a:off x="0" y="0"/>
          <a:ext cx="0" cy="0"/>
          <a:chOff x="0" y="0"/>
          <a:chExt cx="0" cy="0"/>
        </a:xfrm>
      </p:grpSpPr>
      <p:pic>
        <p:nvPicPr>
          <p:cNvPr id="26" name="Google Shape;26;p48"/>
          <p:cNvPicPr preferRelativeResize="0"/>
          <p:nvPr/>
        </p:nvPicPr>
        <p:blipFill rotWithShape="1">
          <a:blip r:embed="rId2" cstate="screen">
            <a:alphaModFix/>
            <a:extLst>
              <a:ext uri="{28A0092B-C50C-407E-A947-70E740481C1C}">
                <a14:useLocalDpi xmlns:a14="http://schemas.microsoft.com/office/drawing/2010/main"/>
              </a:ext>
            </a:extLst>
          </a:blip>
          <a:srcRect r="61978"/>
          <a:stretch/>
        </p:blipFill>
        <p:spPr>
          <a:xfrm>
            <a:off x="7556311" y="1"/>
            <a:ext cx="4635689" cy="6857999"/>
          </a:xfrm>
          <a:prstGeom prst="rect">
            <a:avLst/>
          </a:prstGeom>
          <a:noFill/>
          <a:ln>
            <a:noFill/>
          </a:ln>
        </p:spPr>
      </p:pic>
      <p:sp>
        <p:nvSpPr>
          <p:cNvPr id="27" name="Google Shape;27;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8"/>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48"/>
          <p:cNvSpPr>
            <a:spLocks noGrp="1"/>
          </p:cNvSpPr>
          <p:nvPr>
            <p:ph type="body" idx="2"/>
          </p:nvPr>
        </p:nvSpPr>
        <p:spPr>
          <a:xfrm>
            <a:off x="9973929" y="162686"/>
            <a:ext cx="2078545" cy="365125"/>
          </a:xfrm>
          <a:prstGeom prst="flowChartAlternateProcess">
            <a:avLst/>
          </a:prstGeom>
          <a:solidFill>
            <a:srgbClr val="F1995D"/>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48"/>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DFD15B29-0869-960F-FDAB-41A17DE39461}"/>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ctivity_answers">
  <p:cSld name="Activity_answers">
    <p:spTree>
      <p:nvGrpSpPr>
        <p:cNvPr id="1" name="Shape 32"/>
        <p:cNvGrpSpPr/>
        <p:nvPr/>
      </p:nvGrpSpPr>
      <p:grpSpPr>
        <a:xfrm>
          <a:off x="0" y="0"/>
          <a:ext cx="0" cy="0"/>
          <a:chOff x="0" y="0"/>
          <a:chExt cx="0" cy="0"/>
        </a:xfrm>
      </p:grpSpPr>
      <p:pic>
        <p:nvPicPr>
          <p:cNvPr id="33" name="Google Shape;33;p49"/>
          <p:cNvPicPr preferRelativeResize="0"/>
          <p:nvPr/>
        </p:nvPicPr>
        <p:blipFill rotWithShape="1">
          <a:blip r:embed="rId2" cstate="screen">
            <a:alphaModFix/>
            <a:extLst>
              <a:ext uri="{28A0092B-C50C-407E-A947-70E740481C1C}">
                <a14:useLocalDpi xmlns:a14="http://schemas.microsoft.com/office/drawing/2010/main"/>
              </a:ext>
            </a:extLst>
          </a:blip>
          <a:srcRect r="61978"/>
          <a:stretch/>
        </p:blipFill>
        <p:spPr>
          <a:xfrm>
            <a:off x="7556311" y="1"/>
            <a:ext cx="4635689" cy="6857999"/>
          </a:xfrm>
          <a:prstGeom prst="rect">
            <a:avLst/>
          </a:prstGeom>
          <a:noFill/>
          <a:ln>
            <a:noFill/>
          </a:ln>
        </p:spPr>
      </p:pic>
      <p:sp>
        <p:nvSpPr>
          <p:cNvPr id="34" name="Google Shape;34;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9"/>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9"/>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2000"/>
              <a:buNone/>
              <a:defRPr sz="2000">
                <a:solidFill>
                  <a:srgbClr val="10283A"/>
                </a:solidFill>
              </a:defRPr>
            </a:lvl1pPr>
            <a:lvl2pPr marL="914400" lvl="1" indent="-228600" algn="l">
              <a:lnSpc>
                <a:spcPct val="108000"/>
              </a:lnSpc>
              <a:spcBef>
                <a:spcPts val="500"/>
              </a:spcBef>
              <a:spcAft>
                <a:spcPts val="0"/>
              </a:spcAft>
              <a:buSzPts val="2000"/>
              <a:buNone/>
              <a:defRPr sz="2000">
                <a:solidFill>
                  <a:srgbClr val="10283A"/>
                </a:solidFill>
              </a:defRPr>
            </a:lvl2pPr>
            <a:lvl3pPr marL="1371600" lvl="2" indent="-228600" algn="l">
              <a:lnSpc>
                <a:spcPct val="108000"/>
              </a:lnSpc>
              <a:spcBef>
                <a:spcPts val="500"/>
              </a:spcBef>
              <a:spcAft>
                <a:spcPts val="0"/>
              </a:spcAft>
              <a:buSzPts val="2000"/>
              <a:buNone/>
              <a:defRPr sz="2000">
                <a:solidFill>
                  <a:srgbClr val="10283A"/>
                </a:solidFill>
              </a:defRPr>
            </a:lvl3pPr>
            <a:lvl4pPr marL="1828800" lvl="3" indent="-228600" algn="l">
              <a:lnSpc>
                <a:spcPct val="108000"/>
              </a:lnSpc>
              <a:spcBef>
                <a:spcPts val="500"/>
              </a:spcBef>
              <a:spcAft>
                <a:spcPts val="0"/>
              </a:spcAft>
              <a:buSzPts val="2000"/>
              <a:buNone/>
              <a:defRPr sz="2000">
                <a:solidFill>
                  <a:srgbClr val="10283A"/>
                </a:solidFill>
              </a:defRPr>
            </a:lvl4pPr>
            <a:lvl5pPr marL="2286000" lvl="4" indent="-228600" algn="l">
              <a:lnSpc>
                <a:spcPct val="108000"/>
              </a:lnSpc>
              <a:spcBef>
                <a:spcPts val="500"/>
              </a:spcBef>
              <a:spcAft>
                <a:spcPts val="0"/>
              </a:spcAft>
              <a:buSzPts val="2000"/>
              <a:buNone/>
              <a:defRPr sz="2000">
                <a:solidFill>
                  <a:srgbClr val="10283A"/>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49"/>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2800"/>
              <a:buNone/>
              <a:defRPr sz="2800" b="1">
                <a:solidFill>
                  <a:srgbClr val="10283A"/>
                </a:solidFill>
              </a:defRPr>
            </a:lvl1pPr>
            <a:lvl2pPr marL="914400" lvl="1" indent="-228600" algn="l">
              <a:lnSpc>
                <a:spcPct val="108000"/>
              </a:lnSpc>
              <a:spcBef>
                <a:spcPts val="500"/>
              </a:spcBef>
              <a:spcAft>
                <a:spcPts val="0"/>
              </a:spcAft>
              <a:buSzPts val="2000"/>
              <a:buNone/>
              <a:defRPr sz="2000">
                <a:solidFill>
                  <a:srgbClr val="FF0000"/>
                </a:solidFill>
              </a:defRPr>
            </a:lvl2pPr>
            <a:lvl3pPr marL="1371600" lvl="2" indent="-228600" algn="l">
              <a:lnSpc>
                <a:spcPct val="108000"/>
              </a:lnSpc>
              <a:spcBef>
                <a:spcPts val="500"/>
              </a:spcBef>
              <a:spcAft>
                <a:spcPts val="0"/>
              </a:spcAft>
              <a:buSzPts val="2000"/>
              <a:buNone/>
              <a:defRPr sz="2000">
                <a:solidFill>
                  <a:srgbClr val="FF0000"/>
                </a:solidFill>
              </a:defRPr>
            </a:lvl3pPr>
            <a:lvl4pPr marL="1828800" lvl="3" indent="-228600" algn="l">
              <a:lnSpc>
                <a:spcPct val="108000"/>
              </a:lnSpc>
              <a:spcBef>
                <a:spcPts val="500"/>
              </a:spcBef>
              <a:spcAft>
                <a:spcPts val="0"/>
              </a:spcAft>
              <a:buSzPts val="2000"/>
              <a:buNone/>
              <a:defRPr sz="2000">
                <a:solidFill>
                  <a:srgbClr val="FF0000"/>
                </a:solidFill>
              </a:defRPr>
            </a:lvl4pPr>
            <a:lvl5pPr marL="2286000" lvl="4" indent="-228600" algn="l">
              <a:lnSpc>
                <a:spcPct val="108000"/>
              </a:lnSpc>
              <a:spcBef>
                <a:spcPts val="500"/>
              </a:spcBef>
              <a:spcAft>
                <a:spcPts val="0"/>
              </a:spcAft>
              <a:buSzPts val="2000"/>
              <a:buNone/>
              <a:defRPr sz="2000">
                <a:solidFill>
                  <a:srgbClr val="FF000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9"/>
          <p:cNvSpPr>
            <a:spLocks noGrp="1"/>
          </p:cNvSpPr>
          <p:nvPr>
            <p:ph type="body" idx="4"/>
          </p:nvPr>
        </p:nvSpPr>
        <p:spPr>
          <a:xfrm>
            <a:off x="9973929" y="162686"/>
            <a:ext cx="2078545" cy="365125"/>
          </a:xfrm>
          <a:prstGeom prst="flowChartAlternateProcess">
            <a:avLst/>
          </a:prstGeom>
          <a:solidFill>
            <a:srgbClr val="F1995D"/>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49"/>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DAA30745-6D60-483E-6BEF-61E098409447}"/>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_1">
  <p:cSld name="Intro_1">
    <p:spTree>
      <p:nvGrpSpPr>
        <p:cNvPr id="1" name="Shape 41"/>
        <p:cNvGrpSpPr/>
        <p:nvPr/>
      </p:nvGrpSpPr>
      <p:grpSpPr>
        <a:xfrm>
          <a:off x="0" y="0"/>
          <a:ext cx="0" cy="0"/>
          <a:chOff x="0" y="0"/>
          <a:chExt cx="0" cy="0"/>
        </a:xfrm>
      </p:grpSpPr>
      <p:sp>
        <p:nvSpPr>
          <p:cNvPr id="43" name="Google Shape;43;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50"/>
          <p:cNvSpPr txBox="1">
            <a:spLocks noGrp="1"/>
          </p:cNvSpPr>
          <p:nvPr>
            <p:ph type="body" idx="1"/>
          </p:nvPr>
        </p:nvSpPr>
        <p:spPr>
          <a:xfrm>
            <a:off x="838200" y="1825625"/>
            <a:ext cx="64008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50"/>
          <p:cNvSpPr txBox="1">
            <a:spLocks noGrp="1"/>
          </p:cNvSpPr>
          <p:nvPr>
            <p:ph type="body" idx="2"/>
          </p:nvPr>
        </p:nvSpPr>
        <p:spPr>
          <a:xfrm>
            <a:off x="7530353" y="1825625"/>
            <a:ext cx="3823447" cy="4351338"/>
          </a:xfrm>
          <a:prstGeom prst="rect">
            <a:avLst/>
          </a:prstGeom>
          <a:solidFill>
            <a:schemeClr val="lt1"/>
          </a:solidFill>
          <a:ln w="28575" cap="flat" cmpd="sng">
            <a:solidFill>
              <a:srgbClr val="88A2FF"/>
            </a:solidFill>
            <a:prstDash val="solid"/>
            <a:round/>
            <a:headEnd type="none" w="sm" len="sm"/>
            <a:tailEnd type="none" w="sm" len="sm"/>
          </a:ln>
        </p:spPr>
        <p:txBody>
          <a:bodyPr spcFirstLastPara="1" wrap="square" lIns="180000" tIns="144000" rIns="180000" bIns="144000" anchor="t" anchorCtr="0">
            <a:noAutofit/>
          </a:bodyPr>
          <a:lstStyle>
            <a:lvl1pPr marL="457200" lvl="0" indent="-228600" algn="l">
              <a:lnSpc>
                <a:spcPct val="108000"/>
              </a:lnSpc>
              <a:spcBef>
                <a:spcPts val="1000"/>
              </a:spcBef>
              <a:spcAft>
                <a:spcPts val="0"/>
              </a:spcAft>
              <a:buSzPts val="1800"/>
              <a:buNone/>
              <a:defRPr sz="1800"/>
            </a:lvl1pPr>
            <a:lvl2pPr marL="914400" lvl="1" indent="-228600" algn="l">
              <a:lnSpc>
                <a:spcPct val="108000"/>
              </a:lnSpc>
              <a:spcBef>
                <a:spcPts val="500"/>
              </a:spcBef>
              <a:spcAft>
                <a:spcPts val="0"/>
              </a:spcAft>
              <a:buSzPts val="1800"/>
              <a:buNone/>
              <a:defRPr sz="1800"/>
            </a:lvl2pPr>
            <a:lvl3pPr marL="1371600" lvl="2" indent="-228600" algn="l">
              <a:lnSpc>
                <a:spcPct val="108000"/>
              </a:lnSpc>
              <a:spcBef>
                <a:spcPts val="500"/>
              </a:spcBef>
              <a:spcAft>
                <a:spcPts val="0"/>
              </a:spcAft>
              <a:buSzPts val="1800"/>
              <a:buNone/>
              <a:defRPr sz="1800"/>
            </a:lvl3pPr>
            <a:lvl4pPr marL="1828800" lvl="3" indent="-228600" algn="l">
              <a:lnSpc>
                <a:spcPct val="108000"/>
              </a:lnSpc>
              <a:spcBef>
                <a:spcPts val="500"/>
              </a:spcBef>
              <a:spcAft>
                <a:spcPts val="0"/>
              </a:spcAft>
              <a:buSzPts val="1800"/>
              <a:buNone/>
              <a:defRPr sz="1800"/>
            </a:lvl4pPr>
            <a:lvl5pPr marL="2286000" lvl="4" indent="-228600" algn="l">
              <a:lnSpc>
                <a:spcPct val="108000"/>
              </a:lnSpc>
              <a:spcBef>
                <a:spcPts val="500"/>
              </a:spcBef>
              <a:spcAft>
                <a:spcPts val="0"/>
              </a:spcAft>
              <a:buSzPts val="1800"/>
              <a:buNone/>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50"/>
          <p:cNvSpPr>
            <a:spLocks noGrp="1"/>
          </p:cNvSpPr>
          <p:nvPr>
            <p:ph type="body" idx="3"/>
          </p:nvPr>
        </p:nvSpPr>
        <p:spPr>
          <a:xfrm>
            <a:off x="9973929" y="162686"/>
            <a:ext cx="2078545" cy="365125"/>
          </a:xfrm>
          <a:prstGeom prst="flowChartAlternateProcess">
            <a:avLst/>
          </a:prstGeom>
          <a:solidFill>
            <a:srgbClr val="88A2FF"/>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50"/>
          <p:cNvSpPr txBox="1">
            <a:spLocks noGrp="1"/>
          </p:cNvSpPr>
          <p:nvPr>
            <p:ph type="body" idx="4"/>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751E13F6-F40F-3680-DCAD-9EC4839825E6}"/>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ntro_3">
  <p:cSld name="Intro_3">
    <p:spTree>
      <p:nvGrpSpPr>
        <p:cNvPr id="1" name="Shape 49"/>
        <p:cNvGrpSpPr/>
        <p:nvPr/>
      </p:nvGrpSpPr>
      <p:grpSpPr>
        <a:xfrm>
          <a:off x="0" y="0"/>
          <a:ext cx="0" cy="0"/>
          <a:chOff x="0" y="0"/>
          <a:chExt cx="0" cy="0"/>
        </a:xfrm>
      </p:grpSpPr>
      <p:sp>
        <p:nvSpPr>
          <p:cNvPr id="50" name="Google Shape;50;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1"/>
          <p:cNvSpPr txBox="1">
            <a:spLocks noGrp="1"/>
          </p:cNvSpPr>
          <p:nvPr>
            <p:ph type="body" idx="1"/>
          </p:nvPr>
        </p:nvSpPr>
        <p:spPr>
          <a:xfrm>
            <a:off x="838199" y="1825625"/>
            <a:ext cx="5921829" cy="4351338"/>
          </a:xfrm>
          <a:prstGeom prst="rect">
            <a:avLst/>
          </a:prstGeom>
          <a:solidFill>
            <a:srgbClr val="E2EEBE"/>
          </a:solidFill>
          <a:ln>
            <a:noFill/>
          </a:ln>
        </p:spPr>
        <p:txBody>
          <a:bodyPr spcFirstLastPara="1" wrap="square" lIns="180000" tIns="180000" rIns="180000" bIns="1800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51"/>
          <p:cNvSpPr>
            <a:spLocks noGrp="1"/>
          </p:cNvSpPr>
          <p:nvPr>
            <p:ph type="body" idx="2"/>
          </p:nvPr>
        </p:nvSpPr>
        <p:spPr>
          <a:xfrm>
            <a:off x="9973929" y="162686"/>
            <a:ext cx="2078545" cy="365125"/>
          </a:xfrm>
          <a:prstGeom prst="flowChartAlternateProcess">
            <a:avLst/>
          </a:prstGeom>
          <a:solidFill>
            <a:srgbClr val="88A2FF"/>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51"/>
          <p:cNvSpPr>
            <a:spLocks noGrp="1"/>
          </p:cNvSpPr>
          <p:nvPr>
            <p:ph type="pic" idx="3"/>
          </p:nvPr>
        </p:nvSpPr>
        <p:spPr>
          <a:xfrm>
            <a:off x="6989083" y="1825625"/>
            <a:ext cx="4364717" cy="4351338"/>
          </a:xfrm>
          <a:prstGeom prst="rect">
            <a:avLst/>
          </a:prstGeom>
          <a:noFill/>
          <a:ln>
            <a:noFill/>
          </a:ln>
        </p:spPr>
      </p:sp>
      <p:sp>
        <p:nvSpPr>
          <p:cNvPr id="55" name="Google Shape;55;p51"/>
          <p:cNvSpPr txBox="1">
            <a:spLocks noGrp="1"/>
          </p:cNvSpPr>
          <p:nvPr>
            <p:ph type="body" idx="4"/>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91477414-3CB6-5459-BE62-3E41250F89C8}"/>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tro_4">
  <p:cSld name="Intro_4">
    <p:spTree>
      <p:nvGrpSpPr>
        <p:cNvPr id="1" name="Shape 56"/>
        <p:cNvGrpSpPr/>
        <p:nvPr/>
      </p:nvGrpSpPr>
      <p:grpSpPr>
        <a:xfrm>
          <a:off x="0" y="0"/>
          <a:ext cx="0" cy="0"/>
          <a:chOff x="0" y="0"/>
          <a:chExt cx="0" cy="0"/>
        </a:xfrm>
      </p:grpSpPr>
      <p:sp>
        <p:nvSpPr>
          <p:cNvPr id="57" name="Google Shape;57;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2"/>
          <p:cNvSpPr txBox="1">
            <a:spLocks noGrp="1"/>
          </p:cNvSpPr>
          <p:nvPr>
            <p:ph type="body" idx="1"/>
          </p:nvPr>
        </p:nvSpPr>
        <p:spPr>
          <a:xfrm>
            <a:off x="838200" y="1825625"/>
            <a:ext cx="10515600" cy="4351338"/>
          </a:xfrm>
          <a:prstGeom prst="rect">
            <a:avLst/>
          </a:prstGeom>
          <a:noFill/>
          <a:ln w="28575" cap="flat" cmpd="sng">
            <a:solidFill>
              <a:srgbClr val="E2EEBE"/>
            </a:solidFill>
            <a:prstDash val="solid"/>
            <a:round/>
            <a:headEnd type="none" w="sm" len="sm"/>
            <a:tailEnd type="none" w="sm" len="sm"/>
          </a:ln>
        </p:spPr>
        <p:txBody>
          <a:bodyPr spcFirstLastPara="1" wrap="square" lIns="180000" tIns="180000" rIns="180000" bIns="1800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52"/>
          <p:cNvSpPr>
            <a:spLocks noGrp="1"/>
          </p:cNvSpPr>
          <p:nvPr>
            <p:ph type="body" idx="2"/>
          </p:nvPr>
        </p:nvSpPr>
        <p:spPr>
          <a:xfrm>
            <a:off x="9973929" y="162686"/>
            <a:ext cx="2078545" cy="365125"/>
          </a:xfrm>
          <a:prstGeom prst="flowChartAlternateProcess">
            <a:avLst/>
          </a:prstGeom>
          <a:solidFill>
            <a:srgbClr val="88A2FF"/>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52"/>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A8669BEE-F0A4-EBCE-8F44-FB6470912708}"/>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ctivity_video">
  <p:cSld name="Activity_video">
    <p:spTree>
      <p:nvGrpSpPr>
        <p:cNvPr id="1" name="Shape 62"/>
        <p:cNvGrpSpPr/>
        <p:nvPr/>
      </p:nvGrpSpPr>
      <p:grpSpPr>
        <a:xfrm>
          <a:off x="0" y="0"/>
          <a:ext cx="0" cy="0"/>
          <a:chOff x="0" y="0"/>
          <a:chExt cx="0" cy="0"/>
        </a:xfrm>
      </p:grpSpPr>
      <p:sp>
        <p:nvSpPr>
          <p:cNvPr id="64" name="Google Shape;64;p53"/>
          <p:cNvSpPr>
            <a:spLocks noGrp="1"/>
          </p:cNvSpPr>
          <p:nvPr>
            <p:ph type="body" idx="1"/>
          </p:nvPr>
        </p:nvSpPr>
        <p:spPr>
          <a:xfrm>
            <a:off x="9973929" y="162686"/>
            <a:ext cx="2078545" cy="365125"/>
          </a:xfrm>
          <a:prstGeom prst="flowChartAlternateProcess">
            <a:avLst/>
          </a:prstGeom>
          <a:solidFill>
            <a:srgbClr val="F1995D"/>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53"/>
          <p:cNvSpPr txBox="1">
            <a:spLocks noGrp="1"/>
          </p:cNvSpPr>
          <p:nvPr>
            <p:ph type="body" idx="2"/>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53"/>
          <p:cNvSpPr>
            <a:spLocks noGrp="1"/>
          </p:cNvSpPr>
          <p:nvPr>
            <p:ph type="media" idx="3"/>
          </p:nvPr>
        </p:nvSpPr>
        <p:spPr>
          <a:xfrm>
            <a:off x="1345277" y="1825625"/>
            <a:ext cx="2863468" cy="2014538"/>
          </a:xfrm>
          <a:prstGeom prst="rect">
            <a:avLst/>
          </a:prstGeom>
          <a:noFill/>
          <a:ln>
            <a:noFill/>
          </a:ln>
        </p:spPr>
        <p:txBody>
          <a:bodyPr spcFirstLastPara="1" wrap="square" lIns="91425" tIns="45700" rIns="91425" bIns="45700" anchor="t" anchorCtr="0">
            <a:normAutofit/>
          </a:bodyPr>
          <a:lstStyle>
            <a:lvl1pPr marR="0" lvl="0" algn="l" rtl="0">
              <a:lnSpc>
                <a:spcPct val="108000"/>
              </a:lnSpc>
              <a:spcBef>
                <a:spcPts val="1000"/>
              </a:spcBef>
              <a:spcAft>
                <a:spcPts val="0"/>
              </a:spcAft>
              <a:buClr>
                <a:srgbClr val="466318"/>
              </a:buClr>
              <a:buSzPts val="2400"/>
              <a:buFont typeface="Arial"/>
              <a:buChar char="•"/>
              <a:defRPr sz="2400" b="0" i="0" u="none" strike="noStrike" cap="none">
                <a:solidFill>
                  <a:srgbClr val="262626"/>
                </a:solidFill>
                <a:latin typeface="Arial"/>
                <a:ea typeface="Arial"/>
                <a:cs typeface="Arial"/>
                <a:sym typeface="Arial"/>
              </a:defRPr>
            </a:lvl1pPr>
            <a:lvl2pPr marR="0" lvl="1" algn="l" rtl="0">
              <a:lnSpc>
                <a:spcPct val="108000"/>
              </a:lnSpc>
              <a:spcBef>
                <a:spcPts val="500"/>
              </a:spcBef>
              <a:spcAft>
                <a:spcPts val="0"/>
              </a:spcAft>
              <a:buClr>
                <a:srgbClr val="466318"/>
              </a:buClr>
              <a:buSzPts val="2000"/>
              <a:buFont typeface="Arial"/>
              <a:buChar char="•"/>
              <a:defRPr sz="2000" b="0" i="0" u="none" strike="noStrike" cap="none">
                <a:solidFill>
                  <a:srgbClr val="262626"/>
                </a:solidFill>
                <a:latin typeface="Arial"/>
                <a:ea typeface="Arial"/>
                <a:cs typeface="Arial"/>
                <a:sym typeface="Arial"/>
              </a:defRPr>
            </a:lvl2pPr>
            <a:lvl3pPr marR="0" lvl="2" algn="l" rtl="0">
              <a:lnSpc>
                <a:spcPct val="108000"/>
              </a:lnSpc>
              <a:spcBef>
                <a:spcPts val="500"/>
              </a:spcBef>
              <a:spcAft>
                <a:spcPts val="0"/>
              </a:spcAft>
              <a:buClr>
                <a:srgbClr val="466318"/>
              </a:buClr>
              <a:buSzPts val="1800"/>
              <a:buFont typeface="Arial"/>
              <a:buChar char="•"/>
              <a:defRPr sz="1800" b="0" i="0" u="none" strike="noStrike" cap="none">
                <a:solidFill>
                  <a:srgbClr val="262626"/>
                </a:solidFill>
                <a:latin typeface="Arial"/>
                <a:ea typeface="Arial"/>
                <a:cs typeface="Arial"/>
                <a:sym typeface="Arial"/>
              </a:defRPr>
            </a:lvl3pPr>
            <a:lvl4pPr marR="0" lvl="3"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4pPr>
            <a:lvl5pPr marR="0" lvl="4"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9" name="Google Shape;69;p53"/>
          <p:cNvSpPr>
            <a:spLocks noGrp="1"/>
          </p:cNvSpPr>
          <p:nvPr>
            <p:ph type="media" idx="4"/>
          </p:nvPr>
        </p:nvSpPr>
        <p:spPr>
          <a:xfrm>
            <a:off x="4913252" y="1825625"/>
            <a:ext cx="2868020" cy="2014538"/>
          </a:xfrm>
          <a:prstGeom prst="rect">
            <a:avLst/>
          </a:prstGeom>
          <a:noFill/>
          <a:ln>
            <a:noFill/>
          </a:ln>
        </p:spPr>
        <p:txBody>
          <a:bodyPr spcFirstLastPara="1" wrap="square" lIns="91425" tIns="45700" rIns="91425" bIns="45700" anchor="t" anchorCtr="0">
            <a:normAutofit/>
          </a:bodyPr>
          <a:lstStyle>
            <a:lvl1pPr marR="0" lvl="0" algn="l" rtl="0">
              <a:lnSpc>
                <a:spcPct val="108000"/>
              </a:lnSpc>
              <a:spcBef>
                <a:spcPts val="1000"/>
              </a:spcBef>
              <a:spcAft>
                <a:spcPts val="0"/>
              </a:spcAft>
              <a:buClr>
                <a:srgbClr val="466318"/>
              </a:buClr>
              <a:buSzPts val="2400"/>
              <a:buFont typeface="Arial"/>
              <a:buChar char="•"/>
              <a:defRPr sz="2400" b="0" i="0" u="none" strike="noStrike" cap="none">
                <a:solidFill>
                  <a:srgbClr val="262626"/>
                </a:solidFill>
                <a:latin typeface="Arial"/>
                <a:ea typeface="Arial"/>
                <a:cs typeface="Arial"/>
                <a:sym typeface="Arial"/>
              </a:defRPr>
            </a:lvl1pPr>
            <a:lvl2pPr marR="0" lvl="1" algn="l" rtl="0">
              <a:lnSpc>
                <a:spcPct val="108000"/>
              </a:lnSpc>
              <a:spcBef>
                <a:spcPts val="500"/>
              </a:spcBef>
              <a:spcAft>
                <a:spcPts val="0"/>
              </a:spcAft>
              <a:buClr>
                <a:srgbClr val="466318"/>
              </a:buClr>
              <a:buSzPts val="2000"/>
              <a:buFont typeface="Arial"/>
              <a:buChar char="•"/>
              <a:defRPr sz="2000" b="0" i="0" u="none" strike="noStrike" cap="none">
                <a:solidFill>
                  <a:srgbClr val="262626"/>
                </a:solidFill>
                <a:latin typeface="Arial"/>
                <a:ea typeface="Arial"/>
                <a:cs typeface="Arial"/>
                <a:sym typeface="Arial"/>
              </a:defRPr>
            </a:lvl2pPr>
            <a:lvl3pPr marR="0" lvl="2" algn="l" rtl="0">
              <a:lnSpc>
                <a:spcPct val="108000"/>
              </a:lnSpc>
              <a:spcBef>
                <a:spcPts val="500"/>
              </a:spcBef>
              <a:spcAft>
                <a:spcPts val="0"/>
              </a:spcAft>
              <a:buClr>
                <a:srgbClr val="466318"/>
              </a:buClr>
              <a:buSzPts val="1800"/>
              <a:buFont typeface="Arial"/>
              <a:buChar char="•"/>
              <a:defRPr sz="1800" b="0" i="0" u="none" strike="noStrike" cap="none">
                <a:solidFill>
                  <a:srgbClr val="262626"/>
                </a:solidFill>
                <a:latin typeface="Arial"/>
                <a:ea typeface="Arial"/>
                <a:cs typeface="Arial"/>
                <a:sym typeface="Arial"/>
              </a:defRPr>
            </a:lvl3pPr>
            <a:lvl4pPr marR="0" lvl="3"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4pPr>
            <a:lvl5pPr marR="0" lvl="4"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53"/>
          <p:cNvSpPr>
            <a:spLocks noGrp="1"/>
          </p:cNvSpPr>
          <p:nvPr>
            <p:ph type="media" idx="5"/>
          </p:nvPr>
        </p:nvSpPr>
        <p:spPr>
          <a:xfrm>
            <a:off x="8485779" y="1825625"/>
            <a:ext cx="2868020" cy="2014538"/>
          </a:xfrm>
          <a:prstGeom prst="rect">
            <a:avLst/>
          </a:prstGeom>
          <a:noFill/>
          <a:ln>
            <a:noFill/>
          </a:ln>
        </p:spPr>
        <p:txBody>
          <a:bodyPr spcFirstLastPara="1" wrap="square" lIns="91425" tIns="45700" rIns="91425" bIns="45700" anchor="t" anchorCtr="0">
            <a:normAutofit/>
          </a:bodyPr>
          <a:lstStyle>
            <a:lvl1pPr marR="0" lvl="0" algn="l" rtl="0">
              <a:lnSpc>
                <a:spcPct val="108000"/>
              </a:lnSpc>
              <a:spcBef>
                <a:spcPts val="1000"/>
              </a:spcBef>
              <a:spcAft>
                <a:spcPts val="0"/>
              </a:spcAft>
              <a:buClr>
                <a:srgbClr val="466318"/>
              </a:buClr>
              <a:buSzPts val="2400"/>
              <a:buFont typeface="Arial"/>
              <a:buChar char="•"/>
              <a:defRPr sz="2400" b="0" i="0" u="none" strike="noStrike" cap="none">
                <a:solidFill>
                  <a:srgbClr val="262626"/>
                </a:solidFill>
                <a:latin typeface="Arial"/>
                <a:ea typeface="Arial"/>
                <a:cs typeface="Arial"/>
                <a:sym typeface="Arial"/>
              </a:defRPr>
            </a:lvl1pPr>
            <a:lvl2pPr marR="0" lvl="1" algn="l" rtl="0">
              <a:lnSpc>
                <a:spcPct val="108000"/>
              </a:lnSpc>
              <a:spcBef>
                <a:spcPts val="500"/>
              </a:spcBef>
              <a:spcAft>
                <a:spcPts val="0"/>
              </a:spcAft>
              <a:buClr>
                <a:srgbClr val="466318"/>
              </a:buClr>
              <a:buSzPts val="2000"/>
              <a:buFont typeface="Arial"/>
              <a:buChar char="•"/>
              <a:defRPr sz="2000" b="0" i="0" u="none" strike="noStrike" cap="none">
                <a:solidFill>
                  <a:srgbClr val="262626"/>
                </a:solidFill>
                <a:latin typeface="Arial"/>
                <a:ea typeface="Arial"/>
                <a:cs typeface="Arial"/>
                <a:sym typeface="Arial"/>
              </a:defRPr>
            </a:lvl2pPr>
            <a:lvl3pPr marR="0" lvl="2" algn="l" rtl="0">
              <a:lnSpc>
                <a:spcPct val="108000"/>
              </a:lnSpc>
              <a:spcBef>
                <a:spcPts val="500"/>
              </a:spcBef>
              <a:spcAft>
                <a:spcPts val="0"/>
              </a:spcAft>
              <a:buClr>
                <a:srgbClr val="466318"/>
              </a:buClr>
              <a:buSzPts val="1800"/>
              <a:buFont typeface="Arial"/>
              <a:buChar char="•"/>
              <a:defRPr sz="1800" b="0" i="0" u="none" strike="noStrike" cap="none">
                <a:solidFill>
                  <a:srgbClr val="262626"/>
                </a:solidFill>
                <a:latin typeface="Arial"/>
                <a:ea typeface="Arial"/>
                <a:cs typeface="Arial"/>
                <a:sym typeface="Arial"/>
              </a:defRPr>
            </a:lvl3pPr>
            <a:lvl4pPr marR="0" lvl="3"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4pPr>
            <a:lvl5pPr marR="0" lvl="4"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53"/>
          <p:cNvSpPr>
            <a:spLocks noGrp="1"/>
          </p:cNvSpPr>
          <p:nvPr>
            <p:ph type="media" idx="6"/>
          </p:nvPr>
        </p:nvSpPr>
        <p:spPr>
          <a:xfrm>
            <a:off x="3128522" y="4046026"/>
            <a:ext cx="2869506" cy="2014538"/>
          </a:xfrm>
          <a:prstGeom prst="rect">
            <a:avLst/>
          </a:prstGeom>
          <a:noFill/>
          <a:ln>
            <a:noFill/>
          </a:ln>
        </p:spPr>
        <p:txBody>
          <a:bodyPr spcFirstLastPara="1" wrap="square" lIns="91425" tIns="45700" rIns="91425" bIns="45700" anchor="t" anchorCtr="0">
            <a:normAutofit/>
          </a:bodyPr>
          <a:lstStyle>
            <a:lvl1pPr marR="0" lvl="0" algn="l" rtl="0">
              <a:lnSpc>
                <a:spcPct val="108000"/>
              </a:lnSpc>
              <a:spcBef>
                <a:spcPts val="1000"/>
              </a:spcBef>
              <a:spcAft>
                <a:spcPts val="0"/>
              </a:spcAft>
              <a:buClr>
                <a:srgbClr val="466318"/>
              </a:buClr>
              <a:buSzPts val="2400"/>
              <a:buFont typeface="Arial"/>
              <a:buChar char="•"/>
              <a:defRPr sz="2400" b="0" i="0" u="none" strike="noStrike" cap="none">
                <a:solidFill>
                  <a:srgbClr val="262626"/>
                </a:solidFill>
                <a:latin typeface="Arial"/>
                <a:ea typeface="Arial"/>
                <a:cs typeface="Arial"/>
                <a:sym typeface="Arial"/>
              </a:defRPr>
            </a:lvl1pPr>
            <a:lvl2pPr marR="0" lvl="1" algn="l" rtl="0">
              <a:lnSpc>
                <a:spcPct val="108000"/>
              </a:lnSpc>
              <a:spcBef>
                <a:spcPts val="500"/>
              </a:spcBef>
              <a:spcAft>
                <a:spcPts val="0"/>
              </a:spcAft>
              <a:buClr>
                <a:srgbClr val="466318"/>
              </a:buClr>
              <a:buSzPts val="2000"/>
              <a:buFont typeface="Arial"/>
              <a:buChar char="•"/>
              <a:defRPr sz="2000" b="0" i="0" u="none" strike="noStrike" cap="none">
                <a:solidFill>
                  <a:srgbClr val="262626"/>
                </a:solidFill>
                <a:latin typeface="Arial"/>
                <a:ea typeface="Arial"/>
                <a:cs typeface="Arial"/>
                <a:sym typeface="Arial"/>
              </a:defRPr>
            </a:lvl2pPr>
            <a:lvl3pPr marR="0" lvl="2" algn="l" rtl="0">
              <a:lnSpc>
                <a:spcPct val="108000"/>
              </a:lnSpc>
              <a:spcBef>
                <a:spcPts val="500"/>
              </a:spcBef>
              <a:spcAft>
                <a:spcPts val="0"/>
              </a:spcAft>
              <a:buClr>
                <a:srgbClr val="466318"/>
              </a:buClr>
              <a:buSzPts val="1800"/>
              <a:buFont typeface="Arial"/>
              <a:buChar char="•"/>
              <a:defRPr sz="1800" b="0" i="0" u="none" strike="noStrike" cap="none">
                <a:solidFill>
                  <a:srgbClr val="262626"/>
                </a:solidFill>
                <a:latin typeface="Arial"/>
                <a:ea typeface="Arial"/>
                <a:cs typeface="Arial"/>
                <a:sym typeface="Arial"/>
              </a:defRPr>
            </a:lvl3pPr>
            <a:lvl4pPr marR="0" lvl="3"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4pPr>
            <a:lvl5pPr marR="0" lvl="4"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 name="Google Shape;72;p53"/>
          <p:cNvSpPr>
            <a:spLocks noGrp="1"/>
          </p:cNvSpPr>
          <p:nvPr>
            <p:ph type="media" idx="7"/>
          </p:nvPr>
        </p:nvSpPr>
        <p:spPr>
          <a:xfrm>
            <a:off x="6701049" y="4046026"/>
            <a:ext cx="2869506" cy="2014538"/>
          </a:xfrm>
          <a:prstGeom prst="rect">
            <a:avLst/>
          </a:prstGeom>
          <a:noFill/>
          <a:ln>
            <a:noFill/>
          </a:ln>
        </p:spPr>
        <p:txBody>
          <a:bodyPr spcFirstLastPara="1" wrap="square" lIns="91425" tIns="45700" rIns="91425" bIns="45700" anchor="t" anchorCtr="0">
            <a:normAutofit/>
          </a:bodyPr>
          <a:lstStyle>
            <a:lvl1pPr marR="0" lvl="0" algn="l" rtl="0">
              <a:lnSpc>
                <a:spcPct val="108000"/>
              </a:lnSpc>
              <a:spcBef>
                <a:spcPts val="1000"/>
              </a:spcBef>
              <a:spcAft>
                <a:spcPts val="0"/>
              </a:spcAft>
              <a:buClr>
                <a:srgbClr val="466318"/>
              </a:buClr>
              <a:buSzPts val="2400"/>
              <a:buFont typeface="Arial"/>
              <a:buChar char="•"/>
              <a:defRPr sz="2400" b="0" i="0" u="none" strike="noStrike" cap="none">
                <a:solidFill>
                  <a:srgbClr val="262626"/>
                </a:solidFill>
                <a:latin typeface="Arial"/>
                <a:ea typeface="Arial"/>
                <a:cs typeface="Arial"/>
                <a:sym typeface="Arial"/>
              </a:defRPr>
            </a:lvl1pPr>
            <a:lvl2pPr marR="0" lvl="1" algn="l" rtl="0">
              <a:lnSpc>
                <a:spcPct val="108000"/>
              </a:lnSpc>
              <a:spcBef>
                <a:spcPts val="500"/>
              </a:spcBef>
              <a:spcAft>
                <a:spcPts val="0"/>
              </a:spcAft>
              <a:buClr>
                <a:srgbClr val="466318"/>
              </a:buClr>
              <a:buSzPts val="2000"/>
              <a:buFont typeface="Arial"/>
              <a:buChar char="•"/>
              <a:defRPr sz="2000" b="0" i="0" u="none" strike="noStrike" cap="none">
                <a:solidFill>
                  <a:srgbClr val="262626"/>
                </a:solidFill>
                <a:latin typeface="Arial"/>
                <a:ea typeface="Arial"/>
                <a:cs typeface="Arial"/>
                <a:sym typeface="Arial"/>
              </a:defRPr>
            </a:lvl2pPr>
            <a:lvl3pPr marR="0" lvl="2" algn="l" rtl="0">
              <a:lnSpc>
                <a:spcPct val="108000"/>
              </a:lnSpc>
              <a:spcBef>
                <a:spcPts val="500"/>
              </a:spcBef>
              <a:spcAft>
                <a:spcPts val="0"/>
              </a:spcAft>
              <a:buClr>
                <a:srgbClr val="466318"/>
              </a:buClr>
              <a:buSzPts val="1800"/>
              <a:buFont typeface="Arial"/>
              <a:buChar char="•"/>
              <a:defRPr sz="1800" b="0" i="0" u="none" strike="noStrike" cap="none">
                <a:solidFill>
                  <a:srgbClr val="262626"/>
                </a:solidFill>
                <a:latin typeface="Arial"/>
                <a:ea typeface="Arial"/>
                <a:cs typeface="Arial"/>
                <a:sym typeface="Arial"/>
              </a:defRPr>
            </a:lvl3pPr>
            <a:lvl4pPr marR="0" lvl="3"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4pPr>
            <a:lvl5pPr marR="0" lvl="4"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p53"/>
          <p:cNvSpPr/>
          <p:nvPr/>
        </p:nvSpPr>
        <p:spPr>
          <a:xfrm>
            <a:off x="838200" y="1825625"/>
            <a:ext cx="507077" cy="507077"/>
          </a:xfrm>
          <a:prstGeom prst="ellipse">
            <a:avLst/>
          </a:prstGeom>
          <a:solidFill>
            <a:srgbClr val="46631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74" name="Google Shape;74;p53"/>
          <p:cNvSpPr/>
          <p:nvPr/>
        </p:nvSpPr>
        <p:spPr>
          <a:xfrm>
            <a:off x="4406175" y="1825625"/>
            <a:ext cx="507077" cy="507077"/>
          </a:xfrm>
          <a:prstGeom prst="ellipse">
            <a:avLst/>
          </a:prstGeom>
          <a:solidFill>
            <a:srgbClr val="46631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75" name="Google Shape;75;p53"/>
          <p:cNvSpPr/>
          <p:nvPr/>
        </p:nvSpPr>
        <p:spPr>
          <a:xfrm>
            <a:off x="7983254" y="1825625"/>
            <a:ext cx="507077" cy="507077"/>
          </a:xfrm>
          <a:prstGeom prst="ellipse">
            <a:avLst/>
          </a:prstGeom>
          <a:solidFill>
            <a:srgbClr val="46631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76" name="Google Shape;76;p53"/>
          <p:cNvSpPr/>
          <p:nvPr/>
        </p:nvSpPr>
        <p:spPr>
          <a:xfrm>
            <a:off x="2621445" y="4046026"/>
            <a:ext cx="507077" cy="507077"/>
          </a:xfrm>
          <a:prstGeom prst="ellipse">
            <a:avLst/>
          </a:prstGeom>
          <a:solidFill>
            <a:srgbClr val="46631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77" name="Google Shape;77;p53"/>
          <p:cNvSpPr/>
          <p:nvPr/>
        </p:nvSpPr>
        <p:spPr>
          <a:xfrm>
            <a:off x="6193974" y="4046026"/>
            <a:ext cx="507077" cy="507077"/>
          </a:xfrm>
          <a:prstGeom prst="ellipse">
            <a:avLst/>
          </a:prstGeom>
          <a:solidFill>
            <a:srgbClr val="46631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2" name="Google Shape;22;p47">
            <a:extLst>
              <a:ext uri="{FF2B5EF4-FFF2-40B4-BE49-F238E27FC236}">
                <a16:creationId xmlns:a16="http://schemas.microsoft.com/office/drawing/2014/main" id="{4F5C29A8-20F5-5022-F7FD-A6FAA4D60ACD}"/>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Activity_video+caption">
  <p:cSld name="1_Activity_video+caption">
    <p:spTree>
      <p:nvGrpSpPr>
        <p:cNvPr id="1" name="Shape 78"/>
        <p:cNvGrpSpPr/>
        <p:nvPr/>
      </p:nvGrpSpPr>
      <p:grpSpPr>
        <a:xfrm>
          <a:off x="0" y="0"/>
          <a:ext cx="0" cy="0"/>
          <a:chOff x="0" y="0"/>
          <a:chExt cx="0" cy="0"/>
        </a:xfrm>
      </p:grpSpPr>
      <p:sp>
        <p:nvSpPr>
          <p:cNvPr id="80" name="Google Shape;80;p54"/>
          <p:cNvSpPr>
            <a:spLocks noGrp="1"/>
          </p:cNvSpPr>
          <p:nvPr>
            <p:ph type="body" idx="1"/>
          </p:nvPr>
        </p:nvSpPr>
        <p:spPr>
          <a:xfrm>
            <a:off x="9973929" y="162686"/>
            <a:ext cx="2078545" cy="365125"/>
          </a:xfrm>
          <a:prstGeom prst="flowChartAlternateProcess">
            <a:avLst/>
          </a:prstGeom>
          <a:solidFill>
            <a:srgbClr val="F1995D"/>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54"/>
          <p:cNvSpPr txBox="1">
            <a:spLocks noGrp="1"/>
          </p:cNvSpPr>
          <p:nvPr>
            <p:ph type="body" idx="2"/>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54"/>
          <p:cNvSpPr>
            <a:spLocks noGrp="1"/>
          </p:cNvSpPr>
          <p:nvPr>
            <p:ph type="media" idx="3"/>
          </p:nvPr>
        </p:nvSpPr>
        <p:spPr>
          <a:xfrm>
            <a:off x="838200" y="1825625"/>
            <a:ext cx="10515600" cy="3714142"/>
          </a:xfrm>
          <a:prstGeom prst="rect">
            <a:avLst/>
          </a:prstGeom>
          <a:noFill/>
          <a:ln>
            <a:noFill/>
          </a:ln>
        </p:spPr>
        <p:txBody>
          <a:bodyPr spcFirstLastPara="1" wrap="square" lIns="91425" tIns="45700" rIns="91425" bIns="45700" anchor="t" anchorCtr="0">
            <a:normAutofit/>
          </a:bodyPr>
          <a:lstStyle>
            <a:lvl1pPr marR="0" lvl="0" algn="l" rtl="0">
              <a:lnSpc>
                <a:spcPct val="108000"/>
              </a:lnSpc>
              <a:spcBef>
                <a:spcPts val="1000"/>
              </a:spcBef>
              <a:spcAft>
                <a:spcPts val="0"/>
              </a:spcAft>
              <a:buClr>
                <a:srgbClr val="466318"/>
              </a:buClr>
              <a:buSzPts val="2400"/>
              <a:buFont typeface="Arial"/>
              <a:buChar char="•"/>
              <a:defRPr sz="2400" b="0" i="0" u="none" strike="noStrike" cap="none">
                <a:solidFill>
                  <a:srgbClr val="262626"/>
                </a:solidFill>
                <a:latin typeface="Arial"/>
                <a:ea typeface="Arial"/>
                <a:cs typeface="Arial"/>
                <a:sym typeface="Arial"/>
              </a:defRPr>
            </a:lvl1pPr>
            <a:lvl2pPr marR="0" lvl="1" algn="l" rtl="0">
              <a:lnSpc>
                <a:spcPct val="108000"/>
              </a:lnSpc>
              <a:spcBef>
                <a:spcPts val="500"/>
              </a:spcBef>
              <a:spcAft>
                <a:spcPts val="0"/>
              </a:spcAft>
              <a:buClr>
                <a:srgbClr val="466318"/>
              </a:buClr>
              <a:buSzPts val="2000"/>
              <a:buFont typeface="Arial"/>
              <a:buChar char="•"/>
              <a:defRPr sz="2000" b="0" i="0" u="none" strike="noStrike" cap="none">
                <a:solidFill>
                  <a:srgbClr val="262626"/>
                </a:solidFill>
                <a:latin typeface="Arial"/>
                <a:ea typeface="Arial"/>
                <a:cs typeface="Arial"/>
                <a:sym typeface="Arial"/>
              </a:defRPr>
            </a:lvl2pPr>
            <a:lvl3pPr marR="0" lvl="2" algn="l" rtl="0">
              <a:lnSpc>
                <a:spcPct val="108000"/>
              </a:lnSpc>
              <a:spcBef>
                <a:spcPts val="500"/>
              </a:spcBef>
              <a:spcAft>
                <a:spcPts val="0"/>
              </a:spcAft>
              <a:buClr>
                <a:srgbClr val="466318"/>
              </a:buClr>
              <a:buSzPts val="1800"/>
              <a:buFont typeface="Arial"/>
              <a:buChar char="•"/>
              <a:defRPr sz="1800" b="0" i="0" u="none" strike="noStrike" cap="none">
                <a:solidFill>
                  <a:srgbClr val="262626"/>
                </a:solidFill>
                <a:latin typeface="Arial"/>
                <a:ea typeface="Arial"/>
                <a:cs typeface="Arial"/>
                <a:sym typeface="Arial"/>
              </a:defRPr>
            </a:lvl3pPr>
            <a:lvl4pPr marR="0" lvl="3"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4pPr>
            <a:lvl5pPr marR="0" lvl="4"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54"/>
          <p:cNvSpPr txBox="1">
            <a:spLocks noGrp="1"/>
          </p:cNvSpPr>
          <p:nvPr>
            <p:ph type="body" idx="4"/>
          </p:nvPr>
        </p:nvSpPr>
        <p:spPr>
          <a:xfrm>
            <a:off x="838199" y="5744095"/>
            <a:ext cx="10515599" cy="432867"/>
          </a:xfrm>
          <a:prstGeom prst="rect">
            <a:avLst/>
          </a:prstGeom>
          <a:no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800"/>
              <a:buNone/>
              <a:defRPr sz="1800"/>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8F538B70-1489-87FB-4FF6-9CAA27DC805E}"/>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ctivity_text+image">
  <p:cSld name="Activity_text+image">
    <p:spTree>
      <p:nvGrpSpPr>
        <p:cNvPr id="1" name="Shape 86"/>
        <p:cNvGrpSpPr/>
        <p:nvPr/>
      </p:nvGrpSpPr>
      <p:grpSpPr>
        <a:xfrm>
          <a:off x="0" y="0"/>
          <a:ext cx="0" cy="0"/>
          <a:chOff x="0" y="0"/>
          <a:chExt cx="0" cy="0"/>
        </a:xfrm>
      </p:grpSpPr>
      <p:sp>
        <p:nvSpPr>
          <p:cNvPr id="87" name="Google Shape;87;p55"/>
          <p:cNvSpPr txBox="1">
            <a:spLocks noGrp="1"/>
          </p:cNvSpPr>
          <p:nvPr>
            <p:ph type="body" idx="1"/>
          </p:nvPr>
        </p:nvSpPr>
        <p:spPr>
          <a:xfrm>
            <a:off x="839788" y="1872343"/>
            <a:ext cx="3932238" cy="3988707"/>
          </a:xfrm>
          <a:prstGeom prst="rect">
            <a:avLst/>
          </a:prstGeom>
          <a:noFill/>
          <a:ln>
            <a:noFill/>
          </a:ln>
        </p:spPr>
        <p:txBody>
          <a:bodyPr spcFirstLastPara="1" wrap="square" lIns="91425" tIns="45700" rIns="91425" bIns="457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55"/>
          <p:cNvSpPr txBox="1">
            <a:spLocks noGrp="1"/>
          </p:cNvSpPr>
          <p:nvPr>
            <p:ph type="title"/>
          </p:nvPr>
        </p:nvSpPr>
        <p:spPr>
          <a:xfrm>
            <a:off x="839788" y="457200"/>
            <a:ext cx="3932237" cy="125548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262626"/>
              </a:buClr>
              <a:buSzPts val="3600"/>
              <a:buFont typeface="Arial"/>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55"/>
          <p:cNvSpPr>
            <a:spLocks noGrp="1"/>
          </p:cNvSpPr>
          <p:nvPr>
            <p:ph type="pic" idx="2"/>
          </p:nvPr>
        </p:nvSpPr>
        <p:spPr>
          <a:xfrm>
            <a:off x="5183188" y="1284514"/>
            <a:ext cx="5762398" cy="4576536"/>
          </a:xfrm>
          <a:prstGeom prst="rect">
            <a:avLst/>
          </a:prstGeom>
          <a:noFill/>
          <a:ln>
            <a:noFill/>
          </a:ln>
        </p:spPr>
      </p:sp>
      <p:sp>
        <p:nvSpPr>
          <p:cNvPr id="91" name="Google Shape;91;p55"/>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55"/>
          <p:cNvSpPr>
            <a:spLocks noGrp="1"/>
          </p:cNvSpPr>
          <p:nvPr>
            <p:ph type="body" idx="4"/>
          </p:nvPr>
        </p:nvSpPr>
        <p:spPr>
          <a:xfrm>
            <a:off x="9973929" y="162686"/>
            <a:ext cx="2078545" cy="365125"/>
          </a:xfrm>
          <a:prstGeom prst="flowChartAlternateProcess">
            <a:avLst/>
          </a:prstGeom>
          <a:solidFill>
            <a:srgbClr val="F1995D"/>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1BC8197F-7321-D400-0EAE-A2509D7CB9B0}"/>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tivity_two box">
  <p:cSld name="Activity_two box">
    <p:spTree>
      <p:nvGrpSpPr>
        <p:cNvPr id="1" name="Shape 93"/>
        <p:cNvGrpSpPr/>
        <p:nvPr/>
      </p:nvGrpSpPr>
      <p:grpSpPr>
        <a:xfrm>
          <a:off x="0" y="0"/>
          <a:ext cx="0" cy="0"/>
          <a:chOff x="0" y="0"/>
          <a:chExt cx="0" cy="0"/>
        </a:xfrm>
      </p:grpSpPr>
      <p:sp>
        <p:nvSpPr>
          <p:cNvPr id="94" name="Google Shape;94;p5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56"/>
          <p:cNvSpPr txBox="1">
            <a:spLocks noGrp="1"/>
          </p:cNvSpPr>
          <p:nvPr>
            <p:ph type="body" idx="1"/>
          </p:nvPr>
        </p:nvSpPr>
        <p:spPr>
          <a:xfrm>
            <a:off x="838200" y="1978025"/>
            <a:ext cx="5196840" cy="4351338"/>
          </a:xfrm>
          <a:prstGeom prst="rect">
            <a:avLst/>
          </a:prstGeom>
          <a:noFill/>
          <a:ln w="28575" cap="flat" cmpd="sng">
            <a:solidFill>
              <a:srgbClr val="E2EEBE"/>
            </a:solidFill>
            <a:prstDash val="solid"/>
            <a:round/>
            <a:headEnd type="none" w="sm" len="sm"/>
            <a:tailEnd type="none" w="sm" len="sm"/>
          </a:ln>
        </p:spPr>
        <p:txBody>
          <a:bodyPr spcFirstLastPara="1" wrap="square" lIns="180000" tIns="180000" rIns="180000" bIns="1800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56"/>
          <p:cNvSpPr txBox="1">
            <a:spLocks noGrp="1"/>
          </p:cNvSpPr>
          <p:nvPr>
            <p:ph type="body" idx="2"/>
          </p:nvPr>
        </p:nvSpPr>
        <p:spPr>
          <a:xfrm>
            <a:off x="6168046" y="1978025"/>
            <a:ext cx="5196840" cy="4351338"/>
          </a:xfrm>
          <a:prstGeom prst="rect">
            <a:avLst/>
          </a:prstGeom>
          <a:noFill/>
          <a:ln w="28575" cap="flat" cmpd="sng">
            <a:solidFill>
              <a:srgbClr val="E2EEBE"/>
            </a:solidFill>
            <a:prstDash val="solid"/>
            <a:round/>
            <a:headEnd type="none" w="sm" len="sm"/>
            <a:tailEnd type="none" w="sm" len="sm"/>
          </a:ln>
        </p:spPr>
        <p:txBody>
          <a:bodyPr spcFirstLastPara="1" wrap="square" lIns="180000" tIns="180000" rIns="180000" bIns="1800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56"/>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56"/>
          <p:cNvSpPr>
            <a:spLocks noGrp="1"/>
          </p:cNvSpPr>
          <p:nvPr>
            <p:ph type="body" idx="4"/>
          </p:nvPr>
        </p:nvSpPr>
        <p:spPr>
          <a:xfrm>
            <a:off x="9973929" y="162686"/>
            <a:ext cx="2078545" cy="365125"/>
          </a:xfrm>
          <a:prstGeom prst="flowChartAlternateProcess">
            <a:avLst/>
          </a:prstGeom>
          <a:solidFill>
            <a:srgbClr val="F1995D"/>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8178B65A-2A65-70BD-2C22-B1EFFCDFA368}"/>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ctivity_text+box">
  <p:cSld name="Activity_text+box">
    <p:spTree>
      <p:nvGrpSpPr>
        <p:cNvPr id="1" name="Shape 100"/>
        <p:cNvGrpSpPr/>
        <p:nvPr/>
      </p:nvGrpSpPr>
      <p:grpSpPr>
        <a:xfrm>
          <a:off x="0" y="0"/>
          <a:ext cx="0" cy="0"/>
          <a:chOff x="0" y="0"/>
          <a:chExt cx="0" cy="0"/>
        </a:xfrm>
      </p:grpSpPr>
      <p:sp>
        <p:nvSpPr>
          <p:cNvPr id="101" name="Google Shape;101;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57"/>
          <p:cNvSpPr txBox="1">
            <a:spLocks noGrp="1"/>
          </p:cNvSpPr>
          <p:nvPr>
            <p:ph type="body" idx="1"/>
          </p:nvPr>
        </p:nvSpPr>
        <p:spPr>
          <a:xfrm>
            <a:off x="838200" y="1825625"/>
            <a:ext cx="7083829" cy="4351338"/>
          </a:xfrm>
          <a:prstGeom prst="rect">
            <a:avLst/>
          </a:prstGeom>
          <a:solidFill>
            <a:schemeClr val="lt1"/>
          </a:solidFill>
          <a:ln>
            <a:noFill/>
          </a:ln>
        </p:spPr>
        <p:txBody>
          <a:bodyPr spcFirstLastPara="1" wrap="square" lIns="180000" tIns="180000" rIns="180000" bIns="1800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57"/>
          <p:cNvSpPr txBox="1">
            <a:spLocks noGrp="1"/>
          </p:cNvSpPr>
          <p:nvPr>
            <p:ph type="body" idx="2"/>
          </p:nvPr>
        </p:nvSpPr>
        <p:spPr>
          <a:xfrm>
            <a:off x="8179724" y="1825625"/>
            <a:ext cx="3174076" cy="4351338"/>
          </a:xfrm>
          <a:prstGeom prst="rect">
            <a:avLst/>
          </a:prstGeom>
          <a:solidFill>
            <a:srgbClr val="E2EEBE"/>
          </a:solidFill>
          <a:ln w="19050" cap="sq" cmpd="sng">
            <a:solidFill>
              <a:srgbClr val="466318"/>
            </a:solidFill>
            <a:prstDash val="solid"/>
            <a:round/>
            <a:headEnd type="none" w="sm" len="sm"/>
            <a:tailEnd type="none" w="sm" len="sm"/>
          </a:ln>
        </p:spPr>
        <p:txBody>
          <a:bodyPr spcFirstLastPara="1" wrap="square" lIns="180000" tIns="180000" rIns="180000" bIns="1800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57"/>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57"/>
          <p:cNvSpPr>
            <a:spLocks noGrp="1"/>
          </p:cNvSpPr>
          <p:nvPr>
            <p:ph type="body" idx="4"/>
          </p:nvPr>
        </p:nvSpPr>
        <p:spPr>
          <a:xfrm>
            <a:off x="9973929" y="162686"/>
            <a:ext cx="2078545" cy="365125"/>
          </a:xfrm>
          <a:prstGeom prst="flowChartAlternateProcess">
            <a:avLst/>
          </a:prstGeom>
          <a:solidFill>
            <a:srgbClr val="F1995D"/>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75883C3C-946F-A500-BCB2-B8E5CD4C30C3}"/>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solidation">
  <p:cSld name="Consolidation">
    <p:spTree>
      <p:nvGrpSpPr>
        <p:cNvPr id="1" name="Shape 107"/>
        <p:cNvGrpSpPr/>
        <p:nvPr/>
      </p:nvGrpSpPr>
      <p:grpSpPr>
        <a:xfrm>
          <a:off x="0" y="0"/>
          <a:ext cx="0" cy="0"/>
          <a:chOff x="0" y="0"/>
          <a:chExt cx="0" cy="0"/>
        </a:xfrm>
      </p:grpSpPr>
      <p:sp>
        <p:nvSpPr>
          <p:cNvPr id="109" name="Google Shape;109;p5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58"/>
          <p:cNvSpPr txBox="1">
            <a:spLocks noGrp="1"/>
          </p:cNvSpPr>
          <p:nvPr>
            <p:ph type="body" idx="1"/>
          </p:nvPr>
        </p:nvSpPr>
        <p:spPr>
          <a:xfrm>
            <a:off x="838199" y="1825625"/>
            <a:ext cx="10515599"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108000"/>
              </a:lnSpc>
              <a:spcBef>
                <a:spcPts val="1000"/>
              </a:spcBef>
              <a:spcAft>
                <a:spcPts val="0"/>
              </a:spcAft>
              <a:buSzPts val="1800"/>
              <a:buChar char="•"/>
              <a:defRPr/>
            </a:lvl1pPr>
            <a:lvl2pPr marL="914400" lvl="1" indent="-342900" algn="l">
              <a:lnSpc>
                <a:spcPct val="108000"/>
              </a:lnSpc>
              <a:spcBef>
                <a:spcPts val="500"/>
              </a:spcBef>
              <a:spcAft>
                <a:spcPts val="0"/>
              </a:spcAft>
              <a:buSzPts val="1800"/>
              <a:buChar char="•"/>
              <a:defRPr/>
            </a:lvl2pPr>
            <a:lvl3pPr marL="1371600" lvl="2" indent="-342900" algn="l">
              <a:lnSpc>
                <a:spcPct val="108000"/>
              </a:lnSpc>
              <a:spcBef>
                <a:spcPts val="500"/>
              </a:spcBef>
              <a:spcAft>
                <a:spcPts val="0"/>
              </a:spcAft>
              <a:buSzPts val="1800"/>
              <a:buChar char="•"/>
              <a:defRPr/>
            </a:lvl3pPr>
            <a:lvl4pPr marL="1828800" lvl="3" indent="-342900" algn="l">
              <a:lnSpc>
                <a:spcPct val="108000"/>
              </a:lnSpc>
              <a:spcBef>
                <a:spcPts val="500"/>
              </a:spcBef>
              <a:spcAft>
                <a:spcPts val="0"/>
              </a:spcAft>
              <a:buSzPts val="1800"/>
              <a:buChar char="•"/>
              <a:defRPr/>
            </a:lvl4pPr>
            <a:lvl5pPr marL="2286000" lvl="4" indent="-342900" algn="l">
              <a:lnSpc>
                <a:spcPct val="108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58"/>
          <p:cNvSpPr>
            <a:spLocks noGrp="1"/>
          </p:cNvSpPr>
          <p:nvPr>
            <p:ph type="body" idx="2"/>
          </p:nvPr>
        </p:nvSpPr>
        <p:spPr>
          <a:xfrm>
            <a:off x="9973929" y="162686"/>
            <a:ext cx="2078545" cy="365125"/>
          </a:xfrm>
          <a:prstGeom prst="flowChartAlternateProcess">
            <a:avLst/>
          </a:prstGeom>
          <a:solidFill>
            <a:srgbClr val="8E53EF"/>
          </a:solidFill>
          <a:ln>
            <a:noFill/>
          </a:ln>
        </p:spPr>
        <p:txBody>
          <a:bodyPr spcFirstLastPara="1" wrap="square" lIns="91425" tIns="45700" rIns="91425" bIns="45700" anchor="t" anchorCtr="0">
            <a:normAutofit/>
          </a:bodyPr>
          <a:lstStyle>
            <a:lvl1pPr marL="457200" lvl="0" indent="-228600" algn="l">
              <a:lnSpc>
                <a:spcPct val="108000"/>
              </a:lnSpc>
              <a:spcBef>
                <a:spcPts val="1000"/>
              </a:spcBef>
              <a:spcAft>
                <a:spcPts val="0"/>
              </a:spcAft>
              <a:buSzPts val="1400"/>
              <a:buNone/>
              <a:defRPr sz="1400" b="1">
                <a:solidFill>
                  <a:srgbClr val="FFFFFF"/>
                </a:solidFill>
                <a:latin typeface="Arial Narrow"/>
                <a:ea typeface="Arial Narrow"/>
                <a:cs typeface="Arial Narrow"/>
                <a:sym typeface="Arial Narrow"/>
              </a:defRPr>
            </a:lvl1pPr>
            <a:lvl2pPr marL="914400" lvl="1"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2pPr>
            <a:lvl3pPr marL="1371600" lvl="2"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3pPr>
            <a:lvl4pPr marL="1828800" lvl="3"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4pPr>
            <a:lvl5pPr marL="2286000" lvl="4" indent="-228600" algn="l">
              <a:lnSpc>
                <a:spcPct val="108000"/>
              </a:lnSpc>
              <a:spcBef>
                <a:spcPts val="500"/>
              </a:spcBef>
              <a:spcAft>
                <a:spcPts val="0"/>
              </a:spcAft>
              <a:buSzPts val="1400"/>
              <a:buNone/>
              <a:defRPr sz="1400" b="1">
                <a:solidFill>
                  <a:srgbClr val="FFFFFF"/>
                </a:solidFill>
                <a:latin typeface="Arial Narrow"/>
                <a:ea typeface="Arial Narrow"/>
                <a:cs typeface="Arial Narrow"/>
                <a:sym typeface="Arial Narrow"/>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58"/>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lvl1pPr marL="457200" lvl="0" indent="-228600" algn="l">
              <a:lnSpc>
                <a:spcPct val="108000"/>
              </a:lnSpc>
              <a:spcBef>
                <a:spcPts val="1000"/>
              </a:spcBef>
              <a:spcAft>
                <a:spcPts val="0"/>
              </a:spcAft>
              <a:buSzPts val="1200"/>
              <a:buNone/>
              <a:defRPr sz="1200">
                <a:solidFill>
                  <a:srgbClr val="898989"/>
                </a:solidFill>
              </a:defRPr>
            </a:lvl1pPr>
            <a:lvl2pPr marL="914400" lvl="1" indent="-228600" algn="l">
              <a:lnSpc>
                <a:spcPct val="108000"/>
              </a:lnSpc>
              <a:spcBef>
                <a:spcPts val="500"/>
              </a:spcBef>
              <a:spcAft>
                <a:spcPts val="0"/>
              </a:spcAft>
              <a:buSzPts val="1200"/>
              <a:buNone/>
              <a:defRPr sz="1200">
                <a:solidFill>
                  <a:srgbClr val="898989"/>
                </a:solidFill>
              </a:defRPr>
            </a:lvl2pPr>
            <a:lvl3pPr marL="1371600" lvl="2" indent="-228600" algn="l">
              <a:lnSpc>
                <a:spcPct val="108000"/>
              </a:lnSpc>
              <a:spcBef>
                <a:spcPts val="500"/>
              </a:spcBef>
              <a:spcAft>
                <a:spcPts val="0"/>
              </a:spcAft>
              <a:buSzPts val="1200"/>
              <a:buNone/>
              <a:defRPr sz="1200">
                <a:solidFill>
                  <a:srgbClr val="898989"/>
                </a:solidFill>
              </a:defRPr>
            </a:lvl3pPr>
            <a:lvl4pPr marL="1828800" lvl="3" indent="-228600" algn="l">
              <a:lnSpc>
                <a:spcPct val="108000"/>
              </a:lnSpc>
              <a:spcBef>
                <a:spcPts val="500"/>
              </a:spcBef>
              <a:spcAft>
                <a:spcPts val="0"/>
              </a:spcAft>
              <a:buSzPts val="1200"/>
              <a:buNone/>
              <a:defRPr sz="1200">
                <a:solidFill>
                  <a:srgbClr val="898989"/>
                </a:solidFill>
              </a:defRPr>
            </a:lvl4pPr>
            <a:lvl5pPr marL="2286000" lvl="4" indent="-228600" algn="l">
              <a:lnSpc>
                <a:spcPct val="108000"/>
              </a:lnSpc>
              <a:spcBef>
                <a:spcPts val="500"/>
              </a:spcBef>
              <a:spcAft>
                <a:spcPts val="0"/>
              </a:spcAft>
              <a:buSzPts val="1200"/>
              <a:buNone/>
              <a:defRPr sz="1200">
                <a:solidFill>
                  <a:srgbClr val="898989"/>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 name="Google Shape;22;p47">
            <a:extLst>
              <a:ext uri="{FF2B5EF4-FFF2-40B4-BE49-F238E27FC236}">
                <a16:creationId xmlns:a16="http://schemas.microsoft.com/office/drawing/2014/main" id="{75BB27A3-DB86-5CD5-7E84-54F8AC80DF9A}"/>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Intro/Plenary_In this resour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28D89-88F2-7B76-6175-229131C1038B}"/>
              </a:ext>
            </a:extLst>
          </p:cNvPr>
          <p:cNvSpPr>
            <a:spLocks noGrp="1"/>
          </p:cNvSpPr>
          <p:nvPr>
            <p:ph type="title" hasCustomPrompt="1"/>
          </p:nvPr>
        </p:nvSpPr>
        <p:spPr/>
        <p:txBody>
          <a:bodyPr/>
          <a:lstStyle/>
          <a:p>
            <a:r>
              <a:rPr lang="en-US" dirty="0"/>
              <a:t>Click to add title</a:t>
            </a:r>
            <a:endParaRPr lang="en-GB" dirty="0"/>
          </a:p>
        </p:txBody>
      </p:sp>
      <p:sp>
        <p:nvSpPr>
          <p:cNvPr id="3" name="Content Placeholder 2">
            <a:extLst>
              <a:ext uri="{FF2B5EF4-FFF2-40B4-BE49-F238E27FC236}">
                <a16:creationId xmlns:a16="http://schemas.microsoft.com/office/drawing/2014/main" id="{C871D481-6A8A-F2BA-8418-1DA536508979}"/>
              </a:ext>
            </a:extLst>
          </p:cNvPr>
          <p:cNvSpPr>
            <a:spLocks noGrp="1"/>
          </p:cNvSpPr>
          <p:nvPr>
            <p:ph idx="1"/>
          </p:nvPr>
        </p:nvSpPr>
        <p:spPr>
          <a:xfrm>
            <a:off x="838200" y="1825625"/>
            <a:ext cx="6400800" cy="4351338"/>
          </a:xfrm>
        </p:spPr>
        <p:txBody>
          <a:bodyPr lIns="180000" tIns="180000" rIns="180000" bIns="18000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Text Placeholder 8">
            <a:extLst>
              <a:ext uri="{FF2B5EF4-FFF2-40B4-BE49-F238E27FC236}">
                <a16:creationId xmlns:a16="http://schemas.microsoft.com/office/drawing/2014/main" id="{A5DD11EB-73B6-9FA1-9358-3BB8241E05F7}"/>
              </a:ext>
            </a:extLst>
          </p:cNvPr>
          <p:cNvSpPr>
            <a:spLocks noGrp="1"/>
          </p:cNvSpPr>
          <p:nvPr>
            <p:ph type="body" sz="quarter" idx="10" hasCustomPrompt="1"/>
          </p:nvPr>
        </p:nvSpPr>
        <p:spPr>
          <a:xfrm>
            <a:off x="7530353" y="1825625"/>
            <a:ext cx="3823447" cy="4351338"/>
          </a:xfrm>
          <a:solidFill>
            <a:schemeClr val="bg1"/>
          </a:solidFill>
          <a:ln w="28575">
            <a:solidFill>
              <a:srgbClr val="88A2FF"/>
            </a:solidFill>
          </a:ln>
        </p:spPr>
        <p:txBody>
          <a:bodyPr lIns="180000" tIns="144000" rIns="180000" bIns="144000">
            <a:noAutofit/>
          </a:bodyPr>
          <a:lstStyle>
            <a:lvl1pPr marL="0" indent="0">
              <a:buNone/>
              <a:defRPr sz="1800" u="none"/>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 Skills and General competencies</a:t>
            </a:r>
          </a:p>
        </p:txBody>
      </p:sp>
      <p:sp>
        <p:nvSpPr>
          <p:cNvPr id="10" name="Text Placeholder 5">
            <a:extLst>
              <a:ext uri="{FF2B5EF4-FFF2-40B4-BE49-F238E27FC236}">
                <a16:creationId xmlns:a16="http://schemas.microsoft.com/office/drawing/2014/main" id="{FF5D3C5C-5B7F-CBEB-FEEC-39FE9832DEA5}"/>
              </a:ext>
            </a:extLst>
          </p:cNvPr>
          <p:cNvSpPr>
            <a:spLocks noGrp="1"/>
          </p:cNvSpPr>
          <p:nvPr>
            <p:ph type="body" sz="quarter" idx="14" hasCustomPrompt="1"/>
          </p:nvPr>
        </p:nvSpPr>
        <p:spPr>
          <a:xfrm>
            <a:off x="9973929" y="162686"/>
            <a:ext cx="2078545" cy="365125"/>
          </a:xfrm>
          <a:prstGeom prst="flowChartAlternateProcess">
            <a:avLst/>
          </a:prstGeom>
          <a:solidFill>
            <a:srgbClr val="88A2FF"/>
          </a:solidFill>
        </p:spPr>
        <p:txBody>
          <a:bodyPr>
            <a:noAutofit/>
          </a:bodyPr>
          <a:lstStyle>
            <a:lvl1pPr marL="0" indent="0">
              <a:buNone/>
              <a:defRPr sz="1400" b="1">
                <a:solidFill>
                  <a:srgbClr val="FFFFFF"/>
                </a:solidFill>
                <a:latin typeface="Arial Narrow" panose="020B0606020202030204" pitchFamily="34" charset="0"/>
              </a:defRPr>
            </a:lvl1pPr>
            <a:lvl2pPr marL="457200" indent="0">
              <a:buNone/>
              <a:defRPr sz="1400" b="1">
                <a:solidFill>
                  <a:srgbClr val="FFFFFF"/>
                </a:solidFill>
                <a:latin typeface="Arial Narrow" panose="020B0606020202030204" pitchFamily="34" charset="0"/>
              </a:defRPr>
            </a:lvl2pPr>
            <a:lvl3pPr marL="914400" indent="0">
              <a:buNone/>
              <a:defRPr sz="1400" b="1">
                <a:solidFill>
                  <a:srgbClr val="FFFFFF"/>
                </a:solidFill>
                <a:latin typeface="Arial Narrow" panose="020B0606020202030204" pitchFamily="34" charset="0"/>
              </a:defRPr>
            </a:lvl3pPr>
            <a:lvl4pPr marL="1371600" indent="0">
              <a:buNone/>
              <a:defRPr sz="1400" b="1">
                <a:solidFill>
                  <a:srgbClr val="FFFFFF"/>
                </a:solidFill>
                <a:latin typeface="Arial Narrow" panose="020B0606020202030204" pitchFamily="34" charset="0"/>
              </a:defRPr>
            </a:lvl4pPr>
            <a:lvl5pPr marL="1828800" indent="0">
              <a:buNone/>
              <a:defRPr sz="1400" b="1">
                <a:solidFill>
                  <a:srgbClr val="FFFFFF"/>
                </a:solidFill>
                <a:latin typeface="Arial Narrow" panose="020B0606020202030204" pitchFamily="34" charset="0"/>
              </a:defRPr>
            </a:lvl5pPr>
          </a:lstStyle>
          <a:p>
            <a:pPr lvl="0"/>
            <a:r>
              <a:rPr lang="en-US" dirty="0"/>
              <a:t>Introduction/Plenary</a:t>
            </a:r>
          </a:p>
        </p:txBody>
      </p:sp>
      <p:sp>
        <p:nvSpPr>
          <p:cNvPr id="11" name="Text Placeholder 12">
            <a:extLst>
              <a:ext uri="{FF2B5EF4-FFF2-40B4-BE49-F238E27FC236}">
                <a16:creationId xmlns:a16="http://schemas.microsoft.com/office/drawing/2014/main" id="{35391365-8BD4-3948-009B-4610525006BF}"/>
              </a:ext>
            </a:extLst>
          </p:cNvPr>
          <p:cNvSpPr>
            <a:spLocks noGrp="1"/>
          </p:cNvSpPr>
          <p:nvPr>
            <p:ph type="body" sz="quarter" idx="11"/>
          </p:nvPr>
        </p:nvSpPr>
        <p:spPr>
          <a:xfrm>
            <a:off x="838200" y="6356349"/>
            <a:ext cx="4210050" cy="365125"/>
          </a:xfrm>
        </p:spPr>
        <p:txBody>
          <a:bodyPr anchor="ctr" anchorCtr="0">
            <a:noAutofit/>
          </a:bodyPr>
          <a:lstStyle>
            <a:lvl1pPr marL="0" indent="0">
              <a:buNone/>
              <a:defRPr sz="1200">
                <a:solidFill>
                  <a:srgbClr val="898989"/>
                </a:solidFill>
              </a:defRPr>
            </a:lvl1pPr>
            <a:lvl2pPr marL="457200" indent="0">
              <a:buNone/>
              <a:defRPr sz="1200">
                <a:solidFill>
                  <a:srgbClr val="898989"/>
                </a:solidFill>
              </a:defRPr>
            </a:lvl2pPr>
            <a:lvl3pPr marL="914400" indent="0">
              <a:buNone/>
              <a:defRPr sz="1200">
                <a:solidFill>
                  <a:srgbClr val="898989"/>
                </a:solidFill>
              </a:defRPr>
            </a:lvl3pPr>
            <a:lvl4pPr marL="1371600" indent="0">
              <a:buNone/>
              <a:defRPr sz="1200">
                <a:solidFill>
                  <a:srgbClr val="898989"/>
                </a:solidFill>
              </a:defRPr>
            </a:lvl4pPr>
            <a:lvl5pPr marL="1828800" indent="0">
              <a:buNone/>
              <a:defRPr sz="1200">
                <a:solidFill>
                  <a:srgbClr val="898989"/>
                </a:solidFill>
              </a:defRPr>
            </a:lvl5pPr>
          </a:lstStyle>
          <a:p>
            <a:pPr lvl="0"/>
            <a:r>
              <a:rPr lang="en-US" dirty="0"/>
              <a:t>Click to edit Master text styles</a:t>
            </a:r>
          </a:p>
        </p:txBody>
      </p:sp>
      <p:sp>
        <p:nvSpPr>
          <p:cNvPr id="4" name="Google Shape;22;p47">
            <a:extLst>
              <a:ext uri="{FF2B5EF4-FFF2-40B4-BE49-F238E27FC236}">
                <a16:creationId xmlns:a16="http://schemas.microsoft.com/office/drawing/2014/main" id="{378F41CA-CB57-4D5A-48F5-72458D71A0F3}"/>
              </a:ext>
            </a:extLst>
          </p:cNvPr>
          <p:cNvSpPr txBox="1"/>
          <p:nvPr userDrawn="1"/>
        </p:nvSpPr>
        <p:spPr>
          <a:xfrm>
            <a:off x="7239000" y="6356350"/>
            <a:ext cx="4114800"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dirty="0">
                <a:solidFill>
                  <a:srgbClr val="888888"/>
                </a:solidFill>
                <a:latin typeface="Arial"/>
                <a:ea typeface="Arial"/>
                <a:cs typeface="Arial"/>
                <a:sym typeface="Arial"/>
              </a:rPr>
              <a:t>© Gatsby Technical Education Projects 2026</a:t>
            </a:r>
            <a:endParaRPr sz="1400" b="0" i="0" u="none" strike="noStrike" cap="none" dirty="0">
              <a:solidFill>
                <a:srgbClr val="000000"/>
              </a:solidFill>
              <a:latin typeface="Arial"/>
              <a:ea typeface="Arial"/>
              <a:cs typeface="Arial"/>
              <a:sym typeface="Arial"/>
            </a:endParaRPr>
          </a:p>
          <a:p>
            <a:pPr marL="0" marR="0" lvl="0" indent="0" algn="r" rtl="0">
              <a:lnSpc>
                <a:spcPct val="100000"/>
              </a:lnSpc>
              <a:spcBef>
                <a:spcPts val="0"/>
              </a:spcBef>
              <a:spcAft>
                <a:spcPts val="0"/>
              </a:spcAft>
              <a:buClr>
                <a:srgbClr val="888888"/>
              </a:buClr>
              <a:buSzPts val="1200"/>
              <a:buFont typeface="Arial"/>
              <a:buNone/>
            </a:pPr>
            <a:r>
              <a:rPr lang="en-US" sz="1200" b="0" i="0" u="none" strike="noStrike" cap="none" dirty="0">
                <a:solidFill>
                  <a:srgbClr val="888888"/>
                </a:solidFill>
                <a:latin typeface="Arial"/>
                <a:ea typeface="Arial"/>
                <a:cs typeface="Arial"/>
                <a:sym typeface="Arial"/>
              </a:rPr>
              <a:t>Version 1, September 2026</a:t>
            </a:r>
            <a:endParaRPr sz="1200" b="0" i="0" u="none" strike="noStrike" cap="none" dirty="0">
              <a:solidFill>
                <a:srgbClr val="888888"/>
              </a:solidFill>
              <a:latin typeface="Arial"/>
              <a:ea typeface="Arial"/>
              <a:cs typeface="Arial"/>
              <a:sym typeface="Arial"/>
            </a:endParaRPr>
          </a:p>
        </p:txBody>
      </p:sp>
    </p:spTree>
    <p:extLst>
      <p:ext uri="{BB962C8B-B14F-4D97-AF65-F5344CB8AC3E}">
        <p14:creationId xmlns:p14="http://schemas.microsoft.com/office/powerpoint/2010/main" val="2263238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62626"/>
              </a:buClr>
              <a:buSzPts val="4000"/>
              <a:buFont typeface="Arial"/>
              <a:buNone/>
              <a:defRPr sz="4000" b="0" i="0" u="none" strike="noStrike" cap="none">
                <a:solidFill>
                  <a:srgbClr val="262626"/>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8000"/>
              </a:lnSpc>
              <a:spcBef>
                <a:spcPts val="1000"/>
              </a:spcBef>
              <a:spcAft>
                <a:spcPts val="0"/>
              </a:spcAft>
              <a:buClr>
                <a:srgbClr val="466318"/>
              </a:buClr>
              <a:buSzPts val="2400"/>
              <a:buFont typeface="Arial"/>
              <a:buChar char="•"/>
              <a:defRPr sz="2400" b="0" i="0" u="none" strike="noStrike" cap="none">
                <a:solidFill>
                  <a:srgbClr val="262626"/>
                </a:solidFill>
                <a:latin typeface="Arial"/>
                <a:ea typeface="Arial"/>
                <a:cs typeface="Arial"/>
                <a:sym typeface="Arial"/>
              </a:defRPr>
            </a:lvl1pPr>
            <a:lvl2pPr marL="914400" marR="0" lvl="1" indent="-355600" algn="l" rtl="0">
              <a:lnSpc>
                <a:spcPct val="108000"/>
              </a:lnSpc>
              <a:spcBef>
                <a:spcPts val="500"/>
              </a:spcBef>
              <a:spcAft>
                <a:spcPts val="0"/>
              </a:spcAft>
              <a:buClr>
                <a:srgbClr val="466318"/>
              </a:buClr>
              <a:buSzPts val="2000"/>
              <a:buFont typeface="Arial"/>
              <a:buChar char="•"/>
              <a:defRPr sz="2000" b="0" i="0" u="none" strike="noStrike" cap="none">
                <a:solidFill>
                  <a:srgbClr val="262626"/>
                </a:solidFill>
                <a:latin typeface="Arial"/>
                <a:ea typeface="Arial"/>
                <a:cs typeface="Arial"/>
                <a:sym typeface="Arial"/>
              </a:defRPr>
            </a:lvl2pPr>
            <a:lvl3pPr marL="1371600" marR="0" lvl="2" indent="-342900" algn="l" rtl="0">
              <a:lnSpc>
                <a:spcPct val="108000"/>
              </a:lnSpc>
              <a:spcBef>
                <a:spcPts val="500"/>
              </a:spcBef>
              <a:spcAft>
                <a:spcPts val="0"/>
              </a:spcAft>
              <a:buClr>
                <a:srgbClr val="466318"/>
              </a:buClr>
              <a:buSzPts val="1800"/>
              <a:buFont typeface="Arial"/>
              <a:buChar char="•"/>
              <a:defRPr sz="1800" b="0" i="0" u="none" strike="noStrike" cap="none">
                <a:solidFill>
                  <a:srgbClr val="262626"/>
                </a:solidFill>
                <a:latin typeface="Arial"/>
                <a:ea typeface="Arial"/>
                <a:cs typeface="Arial"/>
                <a:sym typeface="Arial"/>
              </a:defRPr>
            </a:lvl3pPr>
            <a:lvl4pPr marL="1828800" marR="0" lvl="3" indent="-330200"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4pPr>
            <a:lvl5pPr marL="2286000" marR="0" lvl="4" indent="-330200" algn="l" rtl="0">
              <a:lnSpc>
                <a:spcPct val="108000"/>
              </a:lnSpc>
              <a:spcBef>
                <a:spcPts val="500"/>
              </a:spcBef>
              <a:spcAft>
                <a:spcPts val="0"/>
              </a:spcAft>
              <a:buClr>
                <a:srgbClr val="466318"/>
              </a:buClr>
              <a:buSzPts val="1600"/>
              <a:buFont typeface="Arial"/>
              <a:buChar char="•"/>
              <a:defRPr sz="1600" b="0" i="0" u="none" strike="noStrike" cap="none">
                <a:solidFill>
                  <a:srgbClr val="262626"/>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www.nhs.uk/conditions/coronary-heart-disease/"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bhf.org.uk/"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www.diabetes.org.uk/"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hyperlink" Target="http://www.nhs.uk/conditions/kidney-disease/"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kidneycareuk.org/" TargetMode="External"/><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4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
          <p:cNvSpPr txBox="1">
            <a:spLocks noGrp="1"/>
          </p:cNvSpPr>
          <p:nvPr>
            <p:ph type="ctrTitle"/>
          </p:nvPr>
        </p:nvSpPr>
        <p:spPr>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466318"/>
              </a:buClr>
              <a:buSzPts val="5200"/>
              <a:buFont typeface="Arial"/>
              <a:buNone/>
            </a:pPr>
            <a:r>
              <a:rPr lang="en-US"/>
              <a:t>Health</a:t>
            </a:r>
            <a:endParaRPr/>
          </a:p>
        </p:txBody>
      </p:sp>
      <p:sp>
        <p:nvSpPr>
          <p:cNvPr id="5" name="Subtitle 4">
            <a:extLst>
              <a:ext uri="{FF2B5EF4-FFF2-40B4-BE49-F238E27FC236}">
                <a16:creationId xmlns:a16="http://schemas.microsoft.com/office/drawing/2014/main" id="{F6644D5A-567C-D144-16CF-7607E4522BBD}"/>
              </a:ext>
            </a:extLst>
          </p:cNvPr>
          <p:cNvSpPr>
            <a:spLocks noGrp="1"/>
          </p:cNvSpPr>
          <p:nvPr>
            <p:ph type="subTitle" idx="1"/>
          </p:nvPr>
        </p:nvSpPr>
        <p:spPr>
          <a:xfrm>
            <a:off x="825689" y="4903189"/>
            <a:ext cx="10540621" cy="583211"/>
          </a:xfrm>
        </p:spPr>
        <p:txBody>
          <a:bodyPr/>
          <a:lstStyle/>
          <a:p>
            <a:r>
              <a:rPr lang="en-US" dirty="0"/>
              <a:t>Topic 1: The development, impact and management of disorders</a:t>
            </a:r>
          </a:p>
        </p:txBody>
      </p:sp>
      <p:sp>
        <p:nvSpPr>
          <p:cNvPr id="7" name="Text Placeholder 6">
            <a:extLst>
              <a:ext uri="{FF2B5EF4-FFF2-40B4-BE49-F238E27FC236}">
                <a16:creationId xmlns:a16="http://schemas.microsoft.com/office/drawing/2014/main" id="{D91DAB8E-06BC-D434-D24D-F9C42FF6F565}"/>
              </a:ext>
            </a:extLst>
          </p:cNvPr>
          <p:cNvSpPr>
            <a:spLocks noGrp="1"/>
          </p:cNvSpPr>
          <p:nvPr>
            <p:ph type="body" idx="3"/>
          </p:nvPr>
        </p:nvSpPr>
        <p:spPr/>
        <p:txBody>
          <a:bodyPr/>
          <a:lstStyle/>
          <a:p>
            <a:r>
              <a:rPr lang="en-US" dirty="0"/>
              <a:t>Resource 1 – Disorders quiz</a:t>
            </a:r>
          </a:p>
        </p:txBody>
      </p:sp>
      <p:sp>
        <p:nvSpPr>
          <p:cNvPr id="9" name="Text Placeholder 8">
            <a:extLst>
              <a:ext uri="{FF2B5EF4-FFF2-40B4-BE49-F238E27FC236}">
                <a16:creationId xmlns:a16="http://schemas.microsoft.com/office/drawing/2014/main" id="{9E5D7AAC-DF53-B206-6238-38DFDFE600A2}"/>
              </a:ext>
            </a:extLst>
          </p:cNvPr>
          <p:cNvSpPr>
            <a:spLocks noGrp="1"/>
          </p:cNvSpPr>
          <p:nvPr>
            <p:ph type="body" idx="2"/>
          </p:nvPr>
        </p:nvSpPr>
        <p:spPr/>
        <p:txBody>
          <a:bodyPr/>
          <a:lstStyle/>
          <a:p>
            <a:r>
              <a:rPr lang="en-US" dirty="0"/>
              <a:t>Route: Health and Science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1CB61-6ACA-4C10-B7DD-AD73DAE46D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FFC41-EA42-1BCA-37F8-76870A370620}"/>
              </a:ext>
            </a:extLst>
          </p:cNvPr>
          <p:cNvSpPr>
            <a:spLocks noGrp="1"/>
          </p:cNvSpPr>
          <p:nvPr>
            <p:ph type="title"/>
          </p:nvPr>
        </p:nvSpPr>
        <p:spPr/>
        <p:txBody>
          <a:bodyPr/>
          <a:lstStyle/>
          <a:p>
            <a:r>
              <a:rPr lang="en-US" dirty="0"/>
              <a:t>In this resource, you will:</a:t>
            </a:r>
          </a:p>
        </p:txBody>
      </p:sp>
      <p:sp>
        <p:nvSpPr>
          <p:cNvPr id="3" name="Content Placeholder 2">
            <a:extLst>
              <a:ext uri="{FF2B5EF4-FFF2-40B4-BE49-F238E27FC236}">
                <a16:creationId xmlns:a16="http://schemas.microsoft.com/office/drawing/2014/main" id="{D5168CBC-4352-F749-FCAB-8951EF47B884}"/>
              </a:ext>
            </a:extLst>
          </p:cNvPr>
          <p:cNvSpPr>
            <a:spLocks noGrp="1"/>
          </p:cNvSpPr>
          <p:nvPr>
            <p:ph idx="1"/>
          </p:nvPr>
        </p:nvSpPr>
        <p:spPr/>
        <p:txBody>
          <a:bodyPr>
            <a:normAutofit/>
          </a:bodyPr>
          <a:lstStyle/>
          <a:p>
            <a:pPr lvl="0"/>
            <a:r>
              <a:rPr lang="en-GB" dirty="0"/>
              <a:t>Check your understanding of the causes, symptoms and treatments of:</a:t>
            </a:r>
          </a:p>
          <a:p>
            <a:pPr lvl="1"/>
            <a:r>
              <a:rPr lang="en-GB" dirty="0"/>
              <a:t>coronary heart disease (CHD)</a:t>
            </a:r>
          </a:p>
          <a:p>
            <a:pPr lvl="1"/>
            <a:r>
              <a:rPr lang="en-GB" dirty="0"/>
              <a:t>chronic obstructive pulmonary disease (COPD)</a:t>
            </a:r>
          </a:p>
          <a:p>
            <a:pPr lvl="1"/>
            <a:r>
              <a:rPr lang="en-GB" dirty="0"/>
              <a:t>diabetes</a:t>
            </a:r>
          </a:p>
          <a:p>
            <a:pPr lvl="1"/>
            <a:r>
              <a:rPr lang="en-GB" dirty="0"/>
              <a:t>chronic kidney disease (CKD)</a:t>
            </a:r>
            <a:endParaRPr lang="en-US" dirty="0"/>
          </a:p>
        </p:txBody>
      </p:sp>
      <p:sp>
        <p:nvSpPr>
          <p:cNvPr id="4" name="Text Placeholder 3">
            <a:extLst>
              <a:ext uri="{FF2B5EF4-FFF2-40B4-BE49-F238E27FC236}">
                <a16:creationId xmlns:a16="http://schemas.microsoft.com/office/drawing/2014/main" id="{DBF70AD2-4A3D-5EF1-A5D3-B5012CEFDB0C}"/>
              </a:ext>
            </a:extLst>
          </p:cNvPr>
          <p:cNvSpPr>
            <a:spLocks noGrp="1"/>
          </p:cNvSpPr>
          <p:nvPr>
            <p:ph type="body" sz="quarter" idx="10"/>
          </p:nvPr>
        </p:nvSpPr>
        <p:spPr/>
        <p:txBody>
          <a:bodyPr>
            <a:normAutofit/>
          </a:bodyPr>
          <a:lstStyle/>
          <a:p>
            <a:r>
              <a:rPr lang="en-US" b="1" dirty="0"/>
              <a:t>General competencies:</a:t>
            </a:r>
          </a:p>
          <a:p>
            <a:r>
              <a:rPr lang="en-US" dirty="0"/>
              <a:t>English: </a:t>
            </a:r>
          </a:p>
          <a:p>
            <a:r>
              <a:rPr lang="en-GB" dirty="0"/>
              <a:t>E5 Synthesise information</a:t>
            </a:r>
            <a:endParaRPr lang="en-US" dirty="0"/>
          </a:p>
        </p:txBody>
      </p:sp>
      <p:sp>
        <p:nvSpPr>
          <p:cNvPr id="7" name="Text Placeholder 6">
            <a:extLst>
              <a:ext uri="{FF2B5EF4-FFF2-40B4-BE49-F238E27FC236}">
                <a16:creationId xmlns:a16="http://schemas.microsoft.com/office/drawing/2014/main" id="{F366388C-7317-187A-416A-17D483E83037}"/>
              </a:ext>
            </a:extLst>
          </p:cNvPr>
          <p:cNvSpPr>
            <a:spLocks noGrp="1"/>
          </p:cNvSpPr>
          <p:nvPr>
            <p:ph type="body" sz="quarter" idx="11"/>
          </p:nvPr>
        </p:nvSpPr>
        <p:spPr/>
        <p:txBody>
          <a:bodyPr/>
          <a:lstStyle/>
          <a:p>
            <a:r>
              <a:rPr lang="en-US" dirty="0"/>
              <a:t>Resource 1: Disorders quiz</a:t>
            </a:r>
          </a:p>
        </p:txBody>
      </p:sp>
    </p:spTree>
    <p:extLst>
      <p:ext uri="{BB962C8B-B14F-4D97-AF65-F5344CB8AC3E}">
        <p14:creationId xmlns:p14="http://schemas.microsoft.com/office/powerpoint/2010/main" val="36951544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000"/>
              <a:buFont typeface="Arial"/>
              <a:buNone/>
            </a:pPr>
            <a:r>
              <a:rPr lang="en-US"/>
              <a:t>Disorders quiz</a:t>
            </a:r>
            <a:endParaRPr/>
          </a:p>
        </p:txBody>
      </p:sp>
      <p:sp>
        <p:nvSpPr>
          <p:cNvPr id="128" name="Google Shape;128;p3"/>
          <p:cNvSpPr txBox="1">
            <a:spLocks noGrp="1"/>
          </p:cNvSpPr>
          <p:nvPr>
            <p:ph type="body" idx="1"/>
          </p:nvPr>
        </p:nvSpPr>
        <p:spPr>
          <a:xfrm>
            <a:off x="838200" y="1825625"/>
            <a:ext cx="10515600" cy="4351338"/>
          </a:xfrm>
          <a:prstGeom prst="rect">
            <a:avLst/>
          </a:prstGeom>
          <a:solidFill>
            <a:srgbClr val="E2EEBE"/>
          </a:solidFill>
          <a:ln>
            <a:noFill/>
          </a:ln>
        </p:spPr>
        <p:txBody>
          <a:bodyPr spcFirstLastPara="1" wrap="square" lIns="180000" tIns="180000" rIns="180000" bIns="180000" anchor="t" anchorCtr="0">
            <a:normAutofit/>
          </a:bodyPr>
          <a:lstStyle/>
          <a:p>
            <a:pPr marL="0" lvl="0" indent="0" algn="l" rtl="0">
              <a:lnSpc>
                <a:spcPct val="108000"/>
              </a:lnSpc>
              <a:spcBef>
                <a:spcPts val="0"/>
              </a:spcBef>
              <a:spcAft>
                <a:spcPts val="0"/>
              </a:spcAft>
              <a:buSzPts val="2400"/>
              <a:buNone/>
            </a:pPr>
            <a:r>
              <a:rPr lang="en-US" dirty="0"/>
              <a:t>The following quiz contains 20 quick questions to check your understanding of the causes, symptoms and treatments of four disorders:</a:t>
            </a:r>
            <a:endParaRPr dirty="0"/>
          </a:p>
          <a:p>
            <a:pPr marL="228600" lvl="0" indent="-228600" algn="l" rtl="0">
              <a:lnSpc>
                <a:spcPct val="108000"/>
              </a:lnSpc>
              <a:spcBef>
                <a:spcPts val="1000"/>
              </a:spcBef>
              <a:spcAft>
                <a:spcPts val="0"/>
              </a:spcAft>
              <a:buSzPts val="2400"/>
              <a:buChar char="•"/>
            </a:pPr>
            <a:r>
              <a:rPr lang="en-US" dirty="0"/>
              <a:t>Coronary heart disease (CHD);</a:t>
            </a:r>
            <a:endParaRPr dirty="0"/>
          </a:p>
          <a:p>
            <a:pPr marL="228600" lvl="0" indent="-228600" algn="l" rtl="0">
              <a:lnSpc>
                <a:spcPct val="108000"/>
              </a:lnSpc>
              <a:spcBef>
                <a:spcPts val="1000"/>
              </a:spcBef>
              <a:spcAft>
                <a:spcPts val="0"/>
              </a:spcAft>
              <a:buSzPts val="2400"/>
              <a:buChar char="•"/>
            </a:pPr>
            <a:r>
              <a:rPr lang="en-US" dirty="0"/>
              <a:t>Chronic obstructive pulmonary disease (COPD);</a:t>
            </a:r>
            <a:endParaRPr dirty="0"/>
          </a:p>
          <a:p>
            <a:pPr marL="228600" lvl="0" indent="-228600" algn="l" rtl="0">
              <a:lnSpc>
                <a:spcPct val="108000"/>
              </a:lnSpc>
              <a:spcBef>
                <a:spcPts val="1000"/>
              </a:spcBef>
              <a:spcAft>
                <a:spcPts val="0"/>
              </a:spcAft>
              <a:buSzPts val="2400"/>
              <a:buChar char="•"/>
            </a:pPr>
            <a:r>
              <a:rPr lang="en-US" dirty="0"/>
              <a:t>Diabetes;</a:t>
            </a:r>
            <a:endParaRPr dirty="0"/>
          </a:p>
          <a:p>
            <a:pPr marL="228600" lvl="0" indent="-228600" algn="l" rtl="0">
              <a:lnSpc>
                <a:spcPct val="108000"/>
              </a:lnSpc>
              <a:spcBef>
                <a:spcPts val="1000"/>
              </a:spcBef>
              <a:spcAft>
                <a:spcPts val="0"/>
              </a:spcAft>
              <a:buSzPts val="2400"/>
              <a:buChar char="•"/>
            </a:pPr>
            <a:r>
              <a:rPr lang="en-US" dirty="0"/>
              <a:t>Chronic kidney disease (CKD).</a:t>
            </a:r>
            <a:endParaRPr dirty="0"/>
          </a:p>
        </p:txBody>
      </p:sp>
      <p:sp>
        <p:nvSpPr>
          <p:cNvPr id="129" name="Google Shape;129;p3"/>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dirty="0"/>
              <a:t>Resource 1: Disorders quiz</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000"/>
              <a:buFont typeface="Arial"/>
              <a:buNone/>
            </a:pPr>
            <a:r>
              <a:rPr lang="en-US"/>
              <a:t>Coronary Heart Disease</a:t>
            </a:r>
            <a:endParaRPr/>
          </a:p>
        </p:txBody>
      </p:sp>
      <p:sp>
        <p:nvSpPr>
          <p:cNvPr id="135" name="Google Shape;135;p4"/>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200"/>
              <a:buNone/>
            </a:pPr>
            <a:r>
              <a:rPr lang="en-US" dirty="0"/>
              <a:t>1. Identify the main cause of coronary heart disease (CHD). (1 mark)</a:t>
            </a:r>
            <a:endParaRPr dirty="0"/>
          </a:p>
          <a:p>
            <a:pPr marL="0" lvl="0" indent="0" algn="l" rtl="0">
              <a:lnSpc>
                <a:spcPct val="108000"/>
              </a:lnSpc>
              <a:spcBef>
                <a:spcPts val="1000"/>
              </a:spcBef>
              <a:spcAft>
                <a:spcPts val="0"/>
              </a:spcAft>
              <a:buSzPts val="2200"/>
              <a:buNone/>
            </a:pPr>
            <a:endParaRPr dirty="0"/>
          </a:p>
          <a:p>
            <a:pPr lvl="0" indent="-457200" algn="l" rtl="0">
              <a:lnSpc>
                <a:spcPct val="108000"/>
              </a:lnSpc>
              <a:spcBef>
                <a:spcPts val="1000"/>
              </a:spcBef>
              <a:spcAft>
                <a:spcPts val="0"/>
              </a:spcAft>
              <a:buSzPct val="100000"/>
              <a:buFont typeface="+mj-lt"/>
              <a:buAutoNum type="alphaUcPeriod"/>
              <a:tabLst>
                <a:tab pos="452438" algn="l"/>
              </a:tabLst>
            </a:pPr>
            <a:r>
              <a:rPr lang="en-US" dirty="0"/>
              <a:t>Lack of control of blood glucose levels</a:t>
            </a:r>
            <a:endParaRPr dirty="0"/>
          </a:p>
          <a:p>
            <a:pPr lvl="0" indent="-457200" algn="l" rtl="0">
              <a:lnSpc>
                <a:spcPct val="108000"/>
              </a:lnSpc>
              <a:spcBef>
                <a:spcPts val="1000"/>
              </a:spcBef>
              <a:spcAft>
                <a:spcPts val="0"/>
              </a:spcAft>
              <a:buSzPct val="100000"/>
              <a:buFont typeface="+mj-lt"/>
              <a:buAutoNum type="alphaUcPeriod"/>
              <a:tabLst>
                <a:tab pos="452438" algn="l"/>
              </a:tabLst>
            </a:pPr>
            <a:r>
              <a:rPr lang="en-US" dirty="0"/>
              <a:t>Build-up of fatty deposits in the coronary arteries</a:t>
            </a:r>
            <a:endParaRPr dirty="0"/>
          </a:p>
          <a:p>
            <a:pPr lvl="0" indent="-457200" algn="l" rtl="0">
              <a:lnSpc>
                <a:spcPct val="108000"/>
              </a:lnSpc>
              <a:spcBef>
                <a:spcPts val="1000"/>
              </a:spcBef>
              <a:spcAft>
                <a:spcPts val="0"/>
              </a:spcAft>
              <a:buSzPct val="100000"/>
              <a:buFont typeface="+mj-lt"/>
              <a:buAutoNum type="alphaUcPeriod"/>
              <a:tabLst>
                <a:tab pos="452438" algn="l"/>
              </a:tabLst>
            </a:pPr>
            <a:r>
              <a:rPr lang="en-US" dirty="0"/>
              <a:t>Deficiency of iron in the blood</a:t>
            </a:r>
            <a:endParaRPr dirty="0"/>
          </a:p>
          <a:p>
            <a:pPr lvl="0" indent="-457200" algn="l" rtl="0">
              <a:lnSpc>
                <a:spcPct val="108000"/>
              </a:lnSpc>
              <a:spcBef>
                <a:spcPts val="1000"/>
              </a:spcBef>
              <a:spcAft>
                <a:spcPts val="0"/>
              </a:spcAft>
              <a:buSzPct val="100000"/>
              <a:buFont typeface="+mj-lt"/>
              <a:buAutoNum type="alphaUcPeriod"/>
              <a:tabLst>
                <a:tab pos="452438" algn="l"/>
              </a:tabLst>
            </a:pPr>
            <a:r>
              <a:rPr lang="en-US" dirty="0"/>
              <a:t>Viral infection of the heart muscle</a:t>
            </a:r>
            <a:endParaRPr dirty="0"/>
          </a:p>
          <a:p>
            <a:pPr marL="0" lvl="0" indent="0" algn="l" rtl="0">
              <a:lnSpc>
                <a:spcPct val="108000"/>
              </a:lnSpc>
              <a:spcBef>
                <a:spcPts val="1000"/>
              </a:spcBef>
              <a:spcAft>
                <a:spcPts val="0"/>
              </a:spcAft>
              <a:buSzPts val="2200"/>
              <a:buNone/>
            </a:pPr>
            <a:endParaRPr sz="2200" dirty="0"/>
          </a:p>
        </p:txBody>
      </p:sp>
      <p:sp>
        <p:nvSpPr>
          <p:cNvPr id="136" name="Google Shape;136;p4"/>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dirty="0"/>
              <a:t>Resource 1: Disorders quiz</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Coronary Heart Disease</a:t>
            </a:r>
            <a:endParaRPr/>
          </a:p>
        </p:txBody>
      </p:sp>
      <p:sp>
        <p:nvSpPr>
          <p:cNvPr id="142" name="Google Shape;142;p5"/>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1. Identify the main cause of coronary heart disease (CHD). (1 mark)</a:t>
            </a:r>
            <a:endParaRPr dirty="0"/>
          </a:p>
          <a:p>
            <a:pPr marL="0" lvl="0" indent="0" algn="l" rtl="0">
              <a:lnSpc>
                <a:spcPct val="108000"/>
              </a:lnSpc>
              <a:spcBef>
                <a:spcPts val="1000"/>
              </a:spcBef>
              <a:spcAft>
                <a:spcPts val="0"/>
              </a:spcAft>
              <a:buSzPts val="2400"/>
              <a:buNone/>
            </a:pPr>
            <a:endParaRPr dirty="0"/>
          </a:p>
          <a:p>
            <a:pPr marL="452438" lvl="0" indent="-452438" algn="l" rtl="0">
              <a:lnSpc>
                <a:spcPct val="108000"/>
              </a:lnSpc>
              <a:spcBef>
                <a:spcPts val="1000"/>
              </a:spcBef>
              <a:spcAft>
                <a:spcPts val="0"/>
              </a:spcAft>
              <a:buSzPts val="2400"/>
              <a:buAutoNum type="alphaUcPeriod"/>
            </a:pPr>
            <a:r>
              <a:rPr lang="en-US" dirty="0"/>
              <a:t>Lack of control of blood glucose levels</a:t>
            </a:r>
            <a:endParaRPr dirty="0"/>
          </a:p>
          <a:p>
            <a:pPr marL="452438" lvl="0" indent="-452438" algn="l" rtl="0">
              <a:lnSpc>
                <a:spcPct val="108000"/>
              </a:lnSpc>
              <a:spcBef>
                <a:spcPts val="1000"/>
              </a:spcBef>
              <a:spcAft>
                <a:spcPts val="0"/>
              </a:spcAft>
              <a:buSzPts val="2400"/>
              <a:buAutoNum type="alphaUcPeriod"/>
            </a:pPr>
            <a:r>
              <a:rPr lang="en-US" dirty="0"/>
              <a:t>Build-up of fatty deposits in the coronary arteries </a:t>
            </a:r>
          </a:p>
          <a:p>
            <a:pPr marL="452438" lvl="0" indent="-452438">
              <a:buSzPts val="2400"/>
              <a:buAutoNum type="alphaUcPeriod"/>
            </a:pPr>
            <a:r>
              <a:rPr lang="en-US" dirty="0"/>
              <a:t>Deficiency of iron in the blood</a:t>
            </a:r>
          </a:p>
          <a:p>
            <a:pPr marL="452438" indent="-452438">
              <a:buSzPts val="2400"/>
              <a:buFont typeface="Arial"/>
              <a:buAutoNum type="alphaUcPeriod"/>
            </a:pPr>
            <a:r>
              <a:rPr lang="en-US" dirty="0"/>
              <a:t>Viral infection of the heart muscle</a:t>
            </a:r>
          </a:p>
        </p:txBody>
      </p:sp>
      <p:sp>
        <p:nvSpPr>
          <p:cNvPr id="143" name="Google Shape;143;p5"/>
          <p:cNvSpPr txBox="1">
            <a:spLocks noGrp="1"/>
          </p:cNvSpPr>
          <p:nvPr>
            <p:ph type="body" idx="2"/>
          </p:nvPr>
        </p:nvSpPr>
        <p:spPr>
          <a:xfrm>
            <a:off x="8175008" y="2556926"/>
            <a:ext cx="3507474" cy="3284134"/>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000"/>
              <a:buNone/>
            </a:pPr>
            <a:r>
              <a:rPr lang="en-US" dirty="0"/>
              <a:t>B. Build-up of fatty deposits in the coronary arteries (1)</a:t>
            </a:r>
            <a:endParaRPr dirty="0"/>
          </a:p>
          <a:p>
            <a:pPr marL="0" lvl="0" indent="0" algn="l" rtl="0">
              <a:lnSpc>
                <a:spcPct val="108000"/>
              </a:lnSpc>
              <a:spcBef>
                <a:spcPts val="1000"/>
              </a:spcBef>
              <a:spcAft>
                <a:spcPts val="0"/>
              </a:spcAft>
              <a:buSzPts val="2000"/>
              <a:buNone/>
            </a:pPr>
            <a:r>
              <a:rPr lang="en-US" dirty="0"/>
              <a:t>This is also known as an atheroma.</a:t>
            </a:r>
            <a:endParaRPr dirty="0"/>
          </a:p>
          <a:p>
            <a:pPr marL="0" lvl="0" indent="0" algn="l" rtl="0">
              <a:lnSpc>
                <a:spcPct val="108000"/>
              </a:lnSpc>
              <a:spcBef>
                <a:spcPts val="1000"/>
              </a:spcBef>
              <a:spcAft>
                <a:spcPts val="0"/>
              </a:spcAft>
              <a:buSzPts val="2000"/>
              <a:buNone/>
            </a:pPr>
            <a:endParaRPr dirty="0"/>
          </a:p>
        </p:txBody>
      </p:sp>
      <p:sp>
        <p:nvSpPr>
          <p:cNvPr id="144" name="Google Shape;144;p5"/>
          <p:cNvSpPr txBox="1">
            <a:spLocks noGrp="1"/>
          </p:cNvSpPr>
          <p:nvPr>
            <p:ph type="body" idx="3"/>
          </p:nvPr>
        </p:nvSpPr>
        <p:spPr>
          <a:xfrm>
            <a:off x="8175008" y="1873250"/>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dirty="0"/>
              <a:t>Answer</a:t>
            </a:r>
            <a:endParaRPr dirty="0"/>
          </a:p>
        </p:txBody>
      </p:sp>
      <p:sp>
        <p:nvSpPr>
          <p:cNvPr id="145" name="Google Shape;145;p5"/>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spcBef>
                <a:spcPts val="0"/>
              </a:spcBef>
            </a:pPr>
            <a:r>
              <a:rPr lang="en-US" dirty="0"/>
              <a:t>Resource 1: Disorders quiz</a:t>
            </a:r>
          </a:p>
        </p:txBody>
      </p:sp>
      <p:pic>
        <p:nvPicPr>
          <p:cNvPr id="1026" name="Picture 2" descr="Three images, showing (from left to right)normal blood vessels,  arteries starting to build up with fatty deposits and arteries becoming blocked">
            <a:extLst>
              <a:ext uri="{FF2B5EF4-FFF2-40B4-BE49-F238E27FC236}">
                <a16:creationId xmlns:a16="http://schemas.microsoft.com/office/drawing/2014/main" id="{E8A99328-3B2D-ACE6-3213-2B334C0107C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8270887" y="4134596"/>
            <a:ext cx="3082913" cy="2055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Coronary Heart Disease</a:t>
            </a:r>
            <a:endParaRPr/>
          </a:p>
        </p:txBody>
      </p:sp>
      <p:sp>
        <p:nvSpPr>
          <p:cNvPr id="152" name="Google Shape;152;p6"/>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2. Identify the main symptom of angina. </a:t>
            </a:r>
            <a:endParaRPr dirty="0"/>
          </a:p>
          <a:p>
            <a:pPr marL="0" lvl="0" indent="0" algn="l" rtl="0">
              <a:lnSpc>
                <a:spcPct val="108000"/>
              </a:lnSpc>
              <a:spcBef>
                <a:spcPts val="0"/>
              </a:spcBef>
              <a:spcAft>
                <a:spcPts val="0"/>
              </a:spcAft>
              <a:buSzPts val="2400"/>
              <a:buNone/>
            </a:pPr>
            <a:r>
              <a:rPr lang="en-US" dirty="0"/>
              <a:t>(1 mark)</a:t>
            </a:r>
            <a:br>
              <a:rPr lang="en-US" dirty="0"/>
            </a:br>
            <a:endParaRPr dirty="0"/>
          </a:p>
          <a:p>
            <a:pPr marL="457200" lvl="0" indent="-457200" algn="l" rtl="0">
              <a:lnSpc>
                <a:spcPct val="108000"/>
              </a:lnSpc>
              <a:spcBef>
                <a:spcPts val="1000"/>
              </a:spcBef>
              <a:spcAft>
                <a:spcPts val="0"/>
              </a:spcAft>
              <a:buSzPts val="2400"/>
              <a:buAutoNum type="alphaUcPeriod"/>
            </a:pPr>
            <a:r>
              <a:rPr lang="en-US" dirty="0"/>
              <a:t>Dizziness</a:t>
            </a:r>
            <a:endParaRPr dirty="0"/>
          </a:p>
          <a:p>
            <a:pPr marL="457200" lvl="0" indent="-457200" algn="l" rtl="0">
              <a:lnSpc>
                <a:spcPct val="108000"/>
              </a:lnSpc>
              <a:spcBef>
                <a:spcPts val="1000"/>
              </a:spcBef>
              <a:spcAft>
                <a:spcPts val="0"/>
              </a:spcAft>
              <a:buSzPts val="2400"/>
              <a:buAutoNum type="alphaUcPeriod"/>
            </a:pPr>
            <a:r>
              <a:rPr lang="en-US" dirty="0"/>
              <a:t>Chest pain </a:t>
            </a:r>
            <a:endParaRPr dirty="0"/>
          </a:p>
          <a:p>
            <a:pPr marL="457200" lvl="0" indent="-457200" algn="l" rtl="0">
              <a:lnSpc>
                <a:spcPct val="108000"/>
              </a:lnSpc>
              <a:spcBef>
                <a:spcPts val="1000"/>
              </a:spcBef>
              <a:spcAft>
                <a:spcPts val="0"/>
              </a:spcAft>
              <a:buSzPts val="2400"/>
              <a:buAutoNum type="alphaUcPeriod"/>
            </a:pPr>
            <a:r>
              <a:rPr lang="en-US" dirty="0"/>
              <a:t>Extreme thirst</a:t>
            </a:r>
            <a:endParaRPr dirty="0"/>
          </a:p>
          <a:p>
            <a:pPr marL="457200" lvl="0" indent="-457200" algn="l" rtl="0">
              <a:lnSpc>
                <a:spcPct val="108000"/>
              </a:lnSpc>
              <a:spcBef>
                <a:spcPts val="1000"/>
              </a:spcBef>
              <a:spcAft>
                <a:spcPts val="0"/>
              </a:spcAft>
              <a:buSzPts val="2400"/>
              <a:buAutoNum type="alphaUcPeriod"/>
            </a:pPr>
            <a:r>
              <a:rPr lang="en-US" dirty="0"/>
              <a:t>Headaches</a:t>
            </a:r>
            <a:endParaRPr dirty="0"/>
          </a:p>
        </p:txBody>
      </p:sp>
      <p:sp>
        <p:nvSpPr>
          <p:cNvPr id="153" name="Google Shape;153;p6"/>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Coronary Heart Disease</a:t>
            </a:r>
            <a:endParaRPr/>
          </a:p>
        </p:txBody>
      </p:sp>
      <p:sp>
        <p:nvSpPr>
          <p:cNvPr id="159" name="Google Shape;159;p7"/>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2. Identify the main symptom of angina. </a:t>
            </a:r>
            <a:endParaRPr dirty="0"/>
          </a:p>
          <a:p>
            <a:pPr marL="0" lvl="0" indent="0" algn="l" rtl="0">
              <a:lnSpc>
                <a:spcPct val="108000"/>
              </a:lnSpc>
              <a:spcBef>
                <a:spcPts val="0"/>
              </a:spcBef>
              <a:spcAft>
                <a:spcPts val="0"/>
              </a:spcAft>
              <a:buSzPts val="2400"/>
              <a:buNone/>
            </a:pPr>
            <a:r>
              <a:rPr lang="en-US" dirty="0"/>
              <a:t>(1 mark) </a:t>
            </a:r>
            <a:br>
              <a:rPr lang="en-US" dirty="0"/>
            </a:br>
            <a:endParaRPr dirty="0"/>
          </a:p>
          <a:p>
            <a:pPr marL="457200" lvl="0" indent="-457200" algn="l" rtl="0">
              <a:lnSpc>
                <a:spcPct val="108000"/>
              </a:lnSpc>
              <a:spcBef>
                <a:spcPts val="1000"/>
              </a:spcBef>
              <a:spcAft>
                <a:spcPts val="0"/>
              </a:spcAft>
              <a:buSzPts val="2400"/>
              <a:buAutoNum type="alphaUcPeriod"/>
            </a:pPr>
            <a:r>
              <a:rPr lang="en-US" dirty="0"/>
              <a:t>Dizziness</a:t>
            </a:r>
            <a:endParaRPr dirty="0"/>
          </a:p>
          <a:p>
            <a:pPr marL="457200" lvl="0" indent="-457200" algn="l" rtl="0">
              <a:lnSpc>
                <a:spcPct val="108000"/>
              </a:lnSpc>
              <a:spcBef>
                <a:spcPts val="1000"/>
              </a:spcBef>
              <a:spcAft>
                <a:spcPts val="0"/>
              </a:spcAft>
              <a:buSzPts val="2400"/>
              <a:buAutoNum type="alphaUcPeriod"/>
            </a:pPr>
            <a:r>
              <a:rPr lang="en-US" dirty="0"/>
              <a:t>Chest pain </a:t>
            </a:r>
            <a:endParaRPr dirty="0"/>
          </a:p>
          <a:p>
            <a:pPr marL="457200" lvl="0" indent="-457200" algn="l" rtl="0">
              <a:lnSpc>
                <a:spcPct val="108000"/>
              </a:lnSpc>
              <a:spcBef>
                <a:spcPts val="1000"/>
              </a:spcBef>
              <a:spcAft>
                <a:spcPts val="0"/>
              </a:spcAft>
              <a:buSzPts val="2400"/>
              <a:buAutoNum type="alphaUcPeriod"/>
            </a:pPr>
            <a:r>
              <a:rPr lang="en-US" dirty="0"/>
              <a:t>Extreme thirst</a:t>
            </a:r>
            <a:endParaRPr dirty="0"/>
          </a:p>
          <a:p>
            <a:pPr marL="457200" lvl="0" indent="-457200" algn="l" rtl="0">
              <a:lnSpc>
                <a:spcPct val="108000"/>
              </a:lnSpc>
              <a:spcBef>
                <a:spcPts val="1000"/>
              </a:spcBef>
              <a:spcAft>
                <a:spcPts val="0"/>
              </a:spcAft>
              <a:buSzPts val="2400"/>
              <a:buAutoNum type="alphaUcPeriod"/>
            </a:pPr>
            <a:r>
              <a:rPr lang="en-US" dirty="0"/>
              <a:t>Headaches</a:t>
            </a:r>
            <a:endParaRPr dirty="0"/>
          </a:p>
        </p:txBody>
      </p:sp>
      <p:sp>
        <p:nvSpPr>
          <p:cNvPr id="160" name="Google Shape;160;p7"/>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ct val="100000"/>
              <a:buNone/>
            </a:pPr>
            <a:r>
              <a:rPr lang="en-US" dirty="0"/>
              <a:t>B. Chest pain (1)</a:t>
            </a:r>
            <a:endParaRPr dirty="0"/>
          </a:p>
          <a:p>
            <a:pPr marL="0" lvl="0" indent="0" algn="l" rtl="0">
              <a:lnSpc>
                <a:spcPct val="108000"/>
              </a:lnSpc>
              <a:spcBef>
                <a:spcPts val="1000"/>
              </a:spcBef>
              <a:spcAft>
                <a:spcPts val="0"/>
              </a:spcAft>
              <a:buSzPct val="100000"/>
              <a:buNone/>
            </a:pPr>
            <a:r>
              <a:rPr lang="en-US" dirty="0"/>
              <a:t>Pain is felt in the chest due to reduced blood flow to the heart.</a:t>
            </a:r>
            <a:endParaRPr dirty="0"/>
          </a:p>
          <a:p>
            <a:pPr marL="0" lvl="0" indent="0" algn="l" rtl="0">
              <a:lnSpc>
                <a:spcPct val="108000"/>
              </a:lnSpc>
              <a:spcBef>
                <a:spcPts val="1000"/>
              </a:spcBef>
              <a:spcAft>
                <a:spcPts val="0"/>
              </a:spcAft>
              <a:buSzPct val="100000"/>
              <a:buNone/>
            </a:pPr>
            <a:r>
              <a:rPr lang="en-US" dirty="0"/>
              <a:t>Find out about more symptoms here: </a:t>
            </a:r>
            <a:r>
              <a:rPr lang="en-US" u="sng" dirty="0">
                <a:solidFill>
                  <a:schemeClr val="hlink"/>
                </a:solidFill>
                <a:hlinkClick r:id="rId3"/>
              </a:rPr>
              <a:t>www.nhs.uk/conditions/coronary-heart-disease/</a:t>
            </a:r>
            <a:endParaRPr dirty="0"/>
          </a:p>
        </p:txBody>
      </p:sp>
      <p:sp>
        <p:nvSpPr>
          <p:cNvPr id="161" name="Google Shape;161;p7"/>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162" name="Google Shape;162;p7"/>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Coronary Heart Disease</a:t>
            </a:r>
            <a:endParaRPr/>
          </a:p>
        </p:txBody>
      </p:sp>
      <p:sp>
        <p:nvSpPr>
          <p:cNvPr id="168" name="Google Shape;168;p8"/>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3. Identify how CHD affects the respiratory system. (1 mark)</a:t>
            </a:r>
            <a:br>
              <a:rPr lang="en-US" dirty="0"/>
            </a:br>
            <a:endParaRPr dirty="0"/>
          </a:p>
          <a:p>
            <a:pPr marL="457200" lvl="0" indent="-457200" algn="l" rtl="0">
              <a:lnSpc>
                <a:spcPct val="108000"/>
              </a:lnSpc>
              <a:spcBef>
                <a:spcPts val="1000"/>
              </a:spcBef>
              <a:spcAft>
                <a:spcPts val="0"/>
              </a:spcAft>
              <a:buSzPts val="2400"/>
              <a:buAutoNum type="alphaUcPeriod"/>
            </a:pPr>
            <a:r>
              <a:rPr lang="en-US" dirty="0"/>
              <a:t>Causes muscle weakness and fatigue</a:t>
            </a:r>
            <a:endParaRPr dirty="0"/>
          </a:p>
          <a:p>
            <a:pPr marL="457200" lvl="0" indent="-457200" algn="l" rtl="0">
              <a:lnSpc>
                <a:spcPct val="108000"/>
              </a:lnSpc>
              <a:spcBef>
                <a:spcPts val="1000"/>
              </a:spcBef>
              <a:spcAft>
                <a:spcPts val="0"/>
              </a:spcAft>
              <a:buSzPts val="2400"/>
              <a:buAutoNum type="alphaUcPeriod"/>
            </a:pPr>
            <a:r>
              <a:rPr lang="en-US" dirty="0"/>
              <a:t>Leads to dizziness and fainting</a:t>
            </a:r>
            <a:endParaRPr dirty="0"/>
          </a:p>
          <a:p>
            <a:pPr marL="457200" lvl="0" indent="-457200" algn="l" rtl="0">
              <a:lnSpc>
                <a:spcPct val="108000"/>
              </a:lnSpc>
              <a:spcBef>
                <a:spcPts val="1000"/>
              </a:spcBef>
              <a:spcAft>
                <a:spcPts val="0"/>
              </a:spcAft>
              <a:buSzPts val="2400"/>
              <a:buAutoNum type="alphaUcPeriod"/>
            </a:pPr>
            <a:r>
              <a:rPr lang="en-US" dirty="0"/>
              <a:t>Causes a shortness of breath and fluid build-up in the lungs</a:t>
            </a:r>
            <a:endParaRPr dirty="0"/>
          </a:p>
          <a:p>
            <a:pPr marL="457200" lvl="0" indent="-457200" algn="l" rtl="0">
              <a:lnSpc>
                <a:spcPct val="108000"/>
              </a:lnSpc>
              <a:spcBef>
                <a:spcPts val="1000"/>
              </a:spcBef>
              <a:spcAft>
                <a:spcPts val="0"/>
              </a:spcAft>
              <a:buSzPts val="2400"/>
              <a:buAutoNum type="alphaUcPeriod"/>
            </a:pPr>
            <a:r>
              <a:rPr lang="en-US" dirty="0"/>
              <a:t>Reduces kidney function</a:t>
            </a:r>
            <a:endParaRPr dirty="0"/>
          </a:p>
        </p:txBody>
      </p:sp>
      <p:sp>
        <p:nvSpPr>
          <p:cNvPr id="169" name="Google Shape;169;p8"/>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Coronary Heart Disease</a:t>
            </a:r>
            <a:endParaRPr/>
          </a:p>
        </p:txBody>
      </p:sp>
      <p:sp>
        <p:nvSpPr>
          <p:cNvPr id="175" name="Google Shape;175;p9"/>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3. Identify how CHD affects the respiratory system. (1 mark)</a:t>
            </a:r>
            <a:br>
              <a:rPr lang="en-US" dirty="0"/>
            </a:br>
            <a:endParaRPr dirty="0"/>
          </a:p>
          <a:p>
            <a:pPr marL="457200" lvl="0" indent="-457200" algn="l" rtl="0">
              <a:lnSpc>
                <a:spcPct val="108000"/>
              </a:lnSpc>
              <a:spcBef>
                <a:spcPts val="1000"/>
              </a:spcBef>
              <a:spcAft>
                <a:spcPts val="0"/>
              </a:spcAft>
              <a:buSzPts val="2400"/>
              <a:buAutoNum type="alphaUcPeriod"/>
            </a:pPr>
            <a:r>
              <a:rPr lang="en-US" dirty="0"/>
              <a:t>Causes muscle weakness and fatigue</a:t>
            </a:r>
            <a:endParaRPr dirty="0"/>
          </a:p>
          <a:p>
            <a:pPr marL="457200" lvl="0" indent="-457200" algn="l" rtl="0">
              <a:lnSpc>
                <a:spcPct val="108000"/>
              </a:lnSpc>
              <a:spcBef>
                <a:spcPts val="1000"/>
              </a:spcBef>
              <a:spcAft>
                <a:spcPts val="0"/>
              </a:spcAft>
              <a:buSzPts val="2400"/>
              <a:buAutoNum type="alphaUcPeriod"/>
            </a:pPr>
            <a:r>
              <a:rPr lang="en-US" dirty="0"/>
              <a:t>Leads to dizziness and fainting</a:t>
            </a:r>
            <a:endParaRPr dirty="0"/>
          </a:p>
          <a:p>
            <a:pPr marL="457200" lvl="0" indent="-457200" algn="l" rtl="0">
              <a:lnSpc>
                <a:spcPct val="108000"/>
              </a:lnSpc>
              <a:spcBef>
                <a:spcPts val="1000"/>
              </a:spcBef>
              <a:spcAft>
                <a:spcPts val="0"/>
              </a:spcAft>
              <a:buSzPts val="2400"/>
              <a:buAutoNum type="alphaUcPeriod"/>
            </a:pPr>
            <a:r>
              <a:rPr lang="en-US" dirty="0"/>
              <a:t>Causes a shortness of breath and fluid build-up in the lungs</a:t>
            </a:r>
            <a:endParaRPr dirty="0"/>
          </a:p>
          <a:p>
            <a:pPr marL="457200" lvl="0" indent="-457200" algn="l" rtl="0">
              <a:lnSpc>
                <a:spcPct val="108000"/>
              </a:lnSpc>
              <a:spcBef>
                <a:spcPts val="1000"/>
              </a:spcBef>
              <a:spcAft>
                <a:spcPts val="0"/>
              </a:spcAft>
              <a:buSzPts val="2400"/>
              <a:buAutoNum type="alphaUcPeriod"/>
            </a:pPr>
            <a:r>
              <a:rPr lang="en-US" dirty="0"/>
              <a:t>Reduces kidney function</a:t>
            </a:r>
            <a:endParaRPr dirty="0"/>
          </a:p>
          <a:p>
            <a:pPr marL="228600" lvl="0" indent="-76200" algn="l" rtl="0">
              <a:lnSpc>
                <a:spcPct val="108000"/>
              </a:lnSpc>
              <a:spcBef>
                <a:spcPts val="1000"/>
              </a:spcBef>
              <a:spcAft>
                <a:spcPts val="0"/>
              </a:spcAft>
              <a:buSzPts val="2400"/>
              <a:buNone/>
            </a:pPr>
            <a:endParaRPr dirty="0"/>
          </a:p>
        </p:txBody>
      </p:sp>
      <p:sp>
        <p:nvSpPr>
          <p:cNvPr id="176" name="Google Shape;176;p9"/>
          <p:cNvSpPr txBox="1">
            <a:spLocks noGrp="1"/>
          </p:cNvSpPr>
          <p:nvPr>
            <p:ph type="body" idx="2"/>
          </p:nvPr>
        </p:nvSpPr>
        <p:spPr>
          <a:xfrm>
            <a:off x="7988396" y="2676323"/>
            <a:ext cx="3507474" cy="3284134"/>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000"/>
              <a:buNone/>
            </a:pPr>
            <a:r>
              <a:rPr lang="en-US" dirty="0"/>
              <a:t>C. Causes a shortness of breath and fluid build-up in the lungs (1)</a:t>
            </a:r>
            <a:endParaRPr dirty="0"/>
          </a:p>
          <a:p>
            <a:pPr marL="0" lvl="0" indent="0" algn="l" rtl="0">
              <a:lnSpc>
                <a:spcPct val="108000"/>
              </a:lnSpc>
              <a:spcBef>
                <a:spcPts val="1000"/>
              </a:spcBef>
              <a:spcAft>
                <a:spcPts val="0"/>
              </a:spcAft>
              <a:buSzPts val="2000"/>
              <a:buNone/>
            </a:pPr>
            <a:r>
              <a:rPr lang="en-US" dirty="0"/>
              <a:t>All of these are effects on the body of CHD, but the question only asks about the respiratory system.</a:t>
            </a:r>
            <a:endParaRPr dirty="0"/>
          </a:p>
          <a:p>
            <a:pPr marL="0" lvl="0" indent="0" algn="l" rtl="0">
              <a:lnSpc>
                <a:spcPct val="108000"/>
              </a:lnSpc>
              <a:spcBef>
                <a:spcPts val="1000"/>
              </a:spcBef>
              <a:spcAft>
                <a:spcPts val="0"/>
              </a:spcAft>
              <a:buSzPts val="2000"/>
              <a:buNone/>
            </a:pPr>
            <a:endParaRPr dirty="0"/>
          </a:p>
          <a:p>
            <a:pPr marL="0" lvl="0" indent="0" algn="l" rtl="0">
              <a:lnSpc>
                <a:spcPct val="108000"/>
              </a:lnSpc>
              <a:spcBef>
                <a:spcPts val="1000"/>
              </a:spcBef>
              <a:spcAft>
                <a:spcPts val="0"/>
              </a:spcAft>
              <a:buSzPts val="2000"/>
              <a:buNone/>
            </a:pPr>
            <a:endParaRPr dirty="0"/>
          </a:p>
        </p:txBody>
      </p:sp>
      <p:sp>
        <p:nvSpPr>
          <p:cNvPr id="177" name="Google Shape;177;p9"/>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178" name="Google Shape;178;p9"/>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Coronary Heart Disease</a:t>
            </a:r>
            <a:endParaRPr/>
          </a:p>
        </p:txBody>
      </p:sp>
      <p:sp>
        <p:nvSpPr>
          <p:cNvPr id="184" name="Google Shape;184;p10"/>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4. Identify which of the following is a lifestyle treatment for CHD. (1 mark)</a:t>
            </a:r>
            <a:endParaRPr dirty="0"/>
          </a:p>
          <a:p>
            <a:pPr marL="0" lvl="0" indent="0" algn="l" rtl="0">
              <a:lnSpc>
                <a:spcPct val="108000"/>
              </a:lnSpc>
              <a:spcBef>
                <a:spcPts val="1000"/>
              </a:spcBef>
              <a:spcAft>
                <a:spcPts val="0"/>
              </a:spcAft>
              <a:buSzPts val="2400"/>
              <a:buNone/>
            </a:pPr>
            <a:endParaRPr dirty="0"/>
          </a:p>
          <a:p>
            <a:pPr marL="457200" lvl="0" indent="-457200" algn="l" rtl="0">
              <a:lnSpc>
                <a:spcPct val="108000"/>
              </a:lnSpc>
              <a:spcBef>
                <a:spcPts val="1000"/>
              </a:spcBef>
              <a:spcAft>
                <a:spcPts val="0"/>
              </a:spcAft>
              <a:buSzPts val="2400"/>
              <a:buAutoNum type="alphaUcPeriod"/>
            </a:pPr>
            <a:r>
              <a:rPr lang="en-US" dirty="0"/>
              <a:t>Beta-blockers</a:t>
            </a:r>
            <a:endParaRPr dirty="0"/>
          </a:p>
          <a:p>
            <a:pPr marL="457200" lvl="0" indent="-457200" algn="l" rtl="0">
              <a:lnSpc>
                <a:spcPct val="108000"/>
              </a:lnSpc>
              <a:spcBef>
                <a:spcPts val="1000"/>
              </a:spcBef>
              <a:spcAft>
                <a:spcPts val="0"/>
              </a:spcAft>
              <a:buSzPts val="2400"/>
              <a:buAutoNum type="alphaUcPeriod"/>
            </a:pPr>
            <a:r>
              <a:rPr lang="en-US" dirty="0"/>
              <a:t>Statins</a:t>
            </a:r>
            <a:endParaRPr dirty="0"/>
          </a:p>
          <a:p>
            <a:pPr marL="457200" lvl="0" indent="-457200" algn="l" rtl="0">
              <a:lnSpc>
                <a:spcPct val="108000"/>
              </a:lnSpc>
              <a:spcBef>
                <a:spcPts val="1000"/>
              </a:spcBef>
              <a:spcAft>
                <a:spcPts val="0"/>
              </a:spcAft>
              <a:buSzPts val="2400"/>
              <a:buAutoNum type="alphaUcPeriod"/>
            </a:pPr>
            <a:r>
              <a:rPr lang="en-US" dirty="0"/>
              <a:t>Coronary bypass surgery</a:t>
            </a:r>
            <a:endParaRPr dirty="0"/>
          </a:p>
          <a:p>
            <a:pPr marL="457200" lvl="0" indent="-457200" algn="l" rtl="0">
              <a:lnSpc>
                <a:spcPct val="108000"/>
              </a:lnSpc>
              <a:spcBef>
                <a:spcPts val="1000"/>
              </a:spcBef>
              <a:spcAft>
                <a:spcPts val="0"/>
              </a:spcAft>
              <a:buSzPts val="2400"/>
              <a:buAutoNum type="alphaUcPeriod"/>
            </a:pPr>
            <a:r>
              <a:rPr lang="en-US" dirty="0"/>
              <a:t>Regular exercise</a:t>
            </a:r>
            <a:endParaRPr dirty="0"/>
          </a:p>
        </p:txBody>
      </p:sp>
      <p:sp>
        <p:nvSpPr>
          <p:cNvPr id="185" name="Google Shape;185;p10"/>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Coronary Heart Disease</a:t>
            </a:r>
            <a:endParaRPr/>
          </a:p>
        </p:txBody>
      </p:sp>
      <p:sp>
        <p:nvSpPr>
          <p:cNvPr id="191" name="Google Shape;191;p11"/>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4. Identify which of the following is a lifestyle treatment for CHD. (1 mark)</a:t>
            </a:r>
            <a:br>
              <a:rPr lang="en-US" dirty="0"/>
            </a:br>
            <a:endParaRPr dirty="0"/>
          </a:p>
          <a:p>
            <a:pPr marL="457200" lvl="0" indent="-457200" algn="l" rtl="0">
              <a:lnSpc>
                <a:spcPct val="108000"/>
              </a:lnSpc>
              <a:spcBef>
                <a:spcPts val="1000"/>
              </a:spcBef>
              <a:spcAft>
                <a:spcPts val="0"/>
              </a:spcAft>
              <a:buSzPts val="2400"/>
              <a:buAutoNum type="alphaUcPeriod"/>
            </a:pPr>
            <a:r>
              <a:rPr lang="en-US" dirty="0"/>
              <a:t>Beta-blockers</a:t>
            </a:r>
            <a:endParaRPr dirty="0"/>
          </a:p>
          <a:p>
            <a:pPr marL="457200" lvl="0" indent="-457200" algn="l" rtl="0">
              <a:lnSpc>
                <a:spcPct val="108000"/>
              </a:lnSpc>
              <a:spcBef>
                <a:spcPts val="1000"/>
              </a:spcBef>
              <a:spcAft>
                <a:spcPts val="0"/>
              </a:spcAft>
              <a:buSzPts val="2400"/>
              <a:buAutoNum type="alphaUcPeriod"/>
            </a:pPr>
            <a:r>
              <a:rPr lang="en-US" dirty="0"/>
              <a:t>Statins</a:t>
            </a:r>
            <a:endParaRPr dirty="0"/>
          </a:p>
          <a:p>
            <a:pPr marL="457200" lvl="0" indent="-457200" algn="l" rtl="0">
              <a:lnSpc>
                <a:spcPct val="108000"/>
              </a:lnSpc>
              <a:spcBef>
                <a:spcPts val="1000"/>
              </a:spcBef>
              <a:spcAft>
                <a:spcPts val="0"/>
              </a:spcAft>
              <a:buSzPts val="2400"/>
              <a:buAutoNum type="alphaUcPeriod"/>
            </a:pPr>
            <a:r>
              <a:rPr lang="en-GB" dirty="0"/>
              <a:t>Coronary bypass surgery</a:t>
            </a:r>
            <a:endParaRPr dirty="0"/>
          </a:p>
          <a:p>
            <a:pPr marL="457200" lvl="0" indent="-457200" algn="l" rtl="0">
              <a:lnSpc>
                <a:spcPct val="108000"/>
              </a:lnSpc>
              <a:spcBef>
                <a:spcPts val="1000"/>
              </a:spcBef>
              <a:spcAft>
                <a:spcPts val="0"/>
              </a:spcAft>
              <a:buSzPts val="2400"/>
              <a:buAutoNum type="alphaUcPeriod"/>
            </a:pPr>
            <a:r>
              <a:rPr lang="en-US" dirty="0"/>
              <a:t>Regular exercise </a:t>
            </a:r>
            <a:endParaRPr dirty="0"/>
          </a:p>
        </p:txBody>
      </p:sp>
      <p:sp>
        <p:nvSpPr>
          <p:cNvPr id="192" name="Google Shape;192;p11"/>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8000"/>
              </a:lnSpc>
              <a:spcBef>
                <a:spcPts val="0"/>
              </a:spcBef>
              <a:spcAft>
                <a:spcPts val="0"/>
              </a:spcAft>
              <a:buSzPct val="100000"/>
              <a:buNone/>
            </a:pPr>
            <a:r>
              <a:rPr lang="en-US" dirty="0"/>
              <a:t>D. Regular exercise (1) </a:t>
            </a:r>
            <a:endParaRPr dirty="0"/>
          </a:p>
          <a:p>
            <a:pPr marL="0" lvl="0" indent="0" algn="l" rtl="0">
              <a:lnSpc>
                <a:spcPct val="108000"/>
              </a:lnSpc>
              <a:spcBef>
                <a:spcPts val="1000"/>
              </a:spcBef>
              <a:spcAft>
                <a:spcPts val="0"/>
              </a:spcAft>
              <a:buSzPct val="100000"/>
              <a:buNone/>
            </a:pPr>
            <a:r>
              <a:rPr lang="en-US" dirty="0"/>
              <a:t>Other lifestyle changes include stopping smoking and eating more healthily. Click here for more information on ways people can lower their risk of CHD </a:t>
            </a:r>
            <a:r>
              <a:rPr lang="en-US" u="sng" dirty="0">
                <a:solidFill>
                  <a:schemeClr val="hlink"/>
                </a:solidFill>
                <a:hlinkClick r:id="rId3"/>
              </a:rPr>
              <a:t>www.bhf.org.uk</a:t>
            </a:r>
            <a:r>
              <a:rPr lang="en-US" dirty="0"/>
              <a:t> </a:t>
            </a:r>
            <a:endParaRPr dirty="0"/>
          </a:p>
          <a:p>
            <a:pPr marL="0" lvl="0" indent="0" algn="l" rtl="0">
              <a:lnSpc>
                <a:spcPct val="108000"/>
              </a:lnSpc>
              <a:spcBef>
                <a:spcPts val="1000"/>
              </a:spcBef>
              <a:spcAft>
                <a:spcPts val="0"/>
              </a:spcAft>
              <a:buSzPct val="100000"/>
              <a:buNone/>
            </a:pPr>
            <a:r>
              <a:rPr lang="en-US" dirty="0"/>
              <a:t>A and B are medications and C involves surgery.</a:t>
            </a:r>
            <a:endParaRPr dirty="0"/>
          </a:p>
        </p:txBody>
      </p:sp>
      <p:sp>
        <p:nvSpPr>
          <p:cNvPr id="193" name="Google Shape;193;p11"/>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194" name="Google Shape;194;p11"/>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Coronary Heart Disease</a:t>
            </a:r>
            <a:endParaRPr/>
          </a:p>
        </p:txBody>
      </p:sp>
      <p:sp>
        <p:nvSpPr>
          <p:cNvPr id="200" name="Google Shape;200;p12"/>
          <p:cNvSpPr txBox="1">
            <a:spLocks noGrp="1"/>
          </p:cNvSpPr>
          <p:nvPr>
            <p:ph type="body" idx="1"/>
          </p:nvPr>
        </p:nvSpPr>
        <p:spPr>
          <a:xfrm>
            <a:off x="951470" y="1654046"/>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5. Explain the purpose of blood tests in managing CHD. (2 marks)</a:t>
            </a:r>
            <a:endParaRPr dirty="0"/>
          </a:p>
          <a:p>
            <a:pPr marL="0" lvl="0" indent="0" algn="l" rtl="0">
              <a:lnSpc>
                <a:spcPct val="108000"/>
              </a:lnSpc>
              <a:spcBef>
                <a:spcPts val="1000"/>
              </a:spcBef>
              <a:spcAft>
                <a:spcPts val="0"/>
              </a:spcAft>
              <a:buSzPts val="2400"/>
              <a:buNone/>
            </a:pPr>
            <a:endParaRPr dirty="0"/>
          </a:p>
          <a:p>
            <a:pPr marL="0" lvl="0" indent="0" algn="l" rtl="0">
              <a:lnSpc>
                <a:spcPct val="108000"/>
              </a:lnSpc>
              <a:spcBef>
                <a:spcPts val="1000"/>
              </a:spcBef>
              <a:spcAft>
                <a:spcPts val="0"/>
              </a:spcAft>
              <a:buSzPts val="2400"/>
              <a:buNone/>
            </a:pPr>
            <a:endParaRPr dirty="0"/>
          </a:p>
          <a:p>
            <a:pPr marL="0" lvl="0" indent="0" algn="l" rtl="0">
              <a:lnSpc>
                <a:spcPct val="108000"/>
              </a:lnSpc>
              <a:spcBef>
                <a:spcPts val="1000"/>
              </a:spcBef>
              <a:spcAft>
                <a:spcPts val="0"/>
              </a:spcAft>
              <a:buSzPts val="2400"/>
              <a:buNone/>
            </a:pPr>
            <a:endParaRPr dirty="0"/>
          </a:p>
        </p:txBody>
      </p:sp>
      <p:sp>
        <p:nvSpPr>
          <p:cNvPr id="201" name="Google Shape;201;p12"/>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203" name="Google Shape;203;p12"/>
          <p:cNvSpPr txBox="1"/>
          <p:nvPr/>
        </p:nvSpPr>
        <p:spPr>
          <a:xfrm>
            <a:off x="8043866" y="2459524"/>
            <a:ext cx="3942318"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2400" b="1" i="0" u="none" strike="noStrike" cap="none" dirty="0">
                <a:solidFill>
                  <a:schemeClr val="dk1"/>
                </a:solidFill>
                <a:latin typeface="+mj-lt"/>
                <a:ea typeface="Calibri"/>
                <a:cs typeface="Calibri"/>
                <a:sym typeface="Calibri"/>
              </a:rPr>
              <a:t>Explain</a:t>
            </a:r>
            <a:r>
              <a:rPr lang="en-US" sz="2400" b="0" i="0" u="none" strike="noStrike" cap="none" dirty="0">
                <a:solidFill>
                  <a:schemeClr val="dk1"/>
                </a:solidFill>
                <a:latin typeface="+mj-lt"/>
                <a:ea typeface="Calibri"/>
                <a:cs typeface="Calibri"/>
                <a:sym typeface="Calibri"/>
              </a:rPr>
              <a:t> means you should state the reasons for something happening – so what the blood test measures and why.</a:t>
            </a:r>
            <a:endParaRPr sz="2400" b="0" i="0" u="none" strike="noStrike" cap="none" dirty="0">
              <a:solidFill>
                <a:schemeClr val="dk1"/>
              </a:solidFill>
              <a:latin typeface="+mj-lt"/>
              <a:ea typeface="Calibri"/>
              <a:cs typeface="Calibri"/>
              <a:sym typeface="Calibri"/>
            </a:endParaRPr>
          </a:p>
        </p:txBody>
      </p:sp>
      <p:pic>
        <p:nvPicPr>
          <p:cNvPr id="3" name="Picture 2" descr=" A close-up of a person’s arm with a healthcare professional inserting a needle attached to a syringe to draw blood.">
            <a:extLst>
              <a:ext uri="{FF2B5EF4-FFF2-40B4-BE49-F238E27FC236}">
                <a16:creationId xmlns:a16="http://schemas.microsoft.com/office/drawing/2014/main" id="{7295B5FD-1FAB-94E5-2374-90C7E6D5E96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2475" y="2683976"/>
            <a:ext cx="5143500" cy="3429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Coronary Heart Disease</a:t>
            </a:r>
            <a:endParaRPr/>
          </a:p>
        </p:txBody>
      </p:sp>
      <p:sp>
        <p:nvSpPr>
          <p:cNvPr id="209" name="Google Shape;209;p13"/>
          <p:cNvSpPr txBox="1">
            <a:spLocks noGrp="1"/>
          </p:cNvSpPr>
          <p:nvPr>
            <p:ph type="body" idx="1"/>
          </p:nvPr>
        </p:nvSpPr>
        <p:spPr>
          <a:xfrm>
            <a:off x="951470" y="1654046"/>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5. Explain the purpose of blood tests in managing CHD. (2 marks)</a:t>
            </a:r>
            <a:endParaRPr dirty="0"/>
          </a:p>
          <a:p>
            <a:pPr marL="0" lvl="0" indent="0" algn="l" rtl="0">
              <a:lnSpc>
                <a:spcPct val="108000"/>
              </a:lnSpc>
              <a:spcBef>
                <a:spcPts val="1000"/>
              </a:spcBef>
              <a:spcAft>
                <a:spcPts val="0"/>
              </a:spcAft>
              <a:buSzPts val="2400"/>
              <a:buNone/>
            </a:pPr>
            <a:endParaRPr dirty="0"/>
          </a:p>
        </p:txBody>
      </p:sp>
      <p:sp>
        <p:nvSpPr>
          <p:cNvPr id="210" name="Google Shape;210;p13"/>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8000"/>
              </a:lnSpc>
              <a:spcBef>
                <a:spcPts val="0"/>
              </a:spcBef>
              <a:spcAft>
                <a:spcPts val="0"/>
              </a:spcAft>
              <a:buSzPct val="100000"/>
              <a:buNone/>
            </a:pPr>
            <a:r>
              <a:rPr lang="en-US" dirty="0"/>
              <a:t>Measure cholesterol levels (1) (By measuring cholesterol levels) the effectiveness of treatments can be determined/If statins are effective, cholesterol levels should fall (1)</a:t>
            </a:r>
            <a:endParaRPr dirty="0"/>
          </a:p>
          <a:p>
            <a:pPr marL="0" lvl="0" indent="0" algn="l" rtl="0">
              <a:lnSpc>
                <a:spcPct val="108000"/>
              </a:lnSpc>
              <a:spcBef>
                <a:spcPts val="1000"/>
              </a:spcBef>
              <a:spcAft>
                <a:spcPts val="0"/>
              </a:spcAft>
              <a:buSzPct val="100000"/>
              <a:buNone/>
            </a:pPr>
            <a:r>
              <a:rPr lang="en-US" dirty="0"/>
              <a:t>Refer to the CHD fact file for a summary of causes, symptoms and treatments of CHD.</a:t>
            </a:r>
            <a:endParaRPr dirty="0"/>
          </a:p>
          <a:p>
            <a:pPr marL="0" lvl="0" indent="0" algn="l" rtl="0">
              <a:lnSpc>
                <a:spcPct val="108000"/>
              </a:lnSpc>
              <a:spcBef>
                <a:spcPts val="1000"/>
              </a:spcBef>
              <a:spcAft>
                <a:spcPts val="0"/>
              </a:spcAft>
              <a:buSzPct val="100000"/>
              <a:buNone/>
            </a:pPr>
            <a:endParaRPr dirty="0"/>
          </a:p>
        </p:txBody>
      </p:sp>
      <p:sp>
        <p:nvSpPr>
          <p:cNvPr id="211" name="Google Shape;211;p13"/>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212" name="Google Shape;212;p13"/>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pic>
        <p:nvPicPr>
          <p:cNvPr id="4" name="Picture 3" descr=" A close-up of a person’s arm with a healthcare professional inserting a needle attached to a syringe to draw blood.">
            <a:extLst>
              <a:ext uri="{FF2B5EF4-FFF2-40B4-BE49-F238E27FC236}">
                <a16:creationId xmlns:a16="http://schemas.microsoft.com/office/drawing/2014/main" id="{113A71D1-6E3D-A429-F6D7-68F47C5A201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52475" y="2683976"/>
            <a:ext cx="5143500" cy="3429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dirty="0"/>
              <a:t>Chronic Obstructive Pulmonary Disease</a:t>
            </a:r>
            <a:endParaRPr dirty="0"/>
          </a:p>
        </p:txBody>
      </p:sp>
      <p:sp>
        <p:nvSpPr>
          <p:cNvPr id="219" name="Google Shape;219;p14"/>
          <p:cNvSpPr txBox="1">
            <a:spLocks noGrp="1"/>
          </p:cNvSpPr>
          <p:nvPr>
            <p:ph type="body" idx="1"/>
          </p:nvPr>
        </p:nvSpPr>
        <p:spPr>
          <a:xfrm>
            <a:off x="943232" y="1654046"/>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1. State </a:t>
            </a:r>
            <a:r>
              <a:rPr lang="en-US" b="1" dirty="0"/>
              <a:t>two</a:t>
            </a:r>
            <a:r>
              <a:rPr lang="en-US" dirty="0"/>
              <a:t> risk factors of chronic obstructive pulmonary disease (COPD). (2 marks)</a:t>
            </a:r>
            <a:endParaRPr dirty="0"/>
          </a:p>
          <a:p>
            <a:pPr marL="0" lvl="0" indent="0" algn="l" rtl="0">
              <a:lnSpc>
                <a:spcPct val="108000"/>
              </a:lnSpc>
              <a:spcBef>
                <a:spcPts val="1000"/>
              </a:spcBef>
              <a:spcAft>
                <a:spcPts val="0"/>
              </a:spcAft>
              <a:buSzPts val="2400"/>
              <a:buNone/>
            </a:pPr>
            <a:endParaRPr dirty="0"/>
          </a:p>
        </p:txBody>
      </p:sp>
      <p:sp>
        <p:nvSpPr>
          <p:cNvPr id="220" name="Google Shape;220;p14"/>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222" name="Google Shape;222;p14"/>
          <p:cNvSpPr txBox="1"/>
          <p:nvPr/>
        </p:nvSpPr>
        <p:spPr>
          <a:xfrm>
            <a:off x="7737306" y="2431674"/>
            <a:ext cx="4297680"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dk1"/>
                </a:solidFill>
                <a:latin typeface="Arial"/>
                <a:ea typeface="Arial"/>
                <a:cs typeface="Arial"/>
                <a:sym typeface="Arial"/>
              </a:rPr>
              <a:t>State</a:t>
            </a:r>
            <a:r>
              <a:rPr lang="en-US" sz="2400" b="0" i="0" u="none" strike="noStrike" cap="none" dirty="0">
                <a:solidFill>
                  <a:schemeClr val="dk1"/>
                </a:solidFill>
                <a:latin typeface="Arial"/>
                <a:ea typeface="Arial"/>
                <a:cs typeface="Arial"/>
                <a:sym typeface="Arial"/>
              </a:rPr>
              <a:t> means write down, or list – you do not need to explain why they are risk factors.</a:t>
            </a:r>
            <a:endParaRPr sz="2400" b="0" i="0" u="none" strike="noStrike" cap="none" dirty="0">
              <a:solidFill>
                <a:schemeClr val="dk1"/>
              </a:solidFill>
              <a:latin typeface="Arial"/>
              <a:ea typeface="Arial"/>
              <a:cs typeface="Arial"/>
              <a:sym typeface="Arial"/>
            </a:endParaRPr>
          </a:p>
        </p:txBody>
      </p:sp>
      <p:pic>
        <p:nvPicPr>
          <p:cNvPr id="3074" name="Picture 2" descr="A man wearing a transparent oxygen mask receiving supplemental oxygen through a connected tube. ">
            <a:extLst>
              <a:ext uri="{FF2B5EF4-FFF2-40B4-BE49-F238E27FC236}">
                <a16:creationId xmlns:a16="http://schemas.microsoft.com/office/drawing/2014/main" id="{9AB4F769-CE7D-60ED-58BB-06555413363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943232" y="2683976"/>
            <a:ext cx="5516216"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Obstructive Pulmonary Disease</a:t>
            </a:r>
            <a:endParaRPr/>
          </a:p>
        </p:txBody>
      </p:sp>
      <p:sp>
        <p:nvSpPr>
          <p:cNvPr id="229" name="Google Shape;229;p15"/>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8000"/>
              </a:lnSpc>
              <a:spcBef>
                <a:spcPts val="0"/>
              </a:spcBef>
              <a:spcAft>
                <a:spcPts val="0"/>
              </a:spcAft>
              <a:buSzPct val="100000"/>
              <a:buNone/>
            </a:pPr>
            <a:r>
              <a:rPr lang="en-US" dirty="0"/>
              <a:t>Any two from:</a:t>
            </a:r>
            <a:endParaRPr dirty="0"/>
          </a:p>
          <a:p>
            <a:pPr marL="342900" lvl="0" indent="-342900" algn="l" rtl="0">
              <a:lnSpc>
                <a:spcPct val="108000"/>
              </a:lnSpc>
              <a:spcBef>
                <a:spcPts val="1000"/>
              </a:spcBef>
              <a:spcAft>
                <a:spcPts val="0"/>
              </a:spcAft>
              <a:buSzPct val="100000"/>
              <a:buFont typeface="Arial"/>
              <a:buChar char="•"/>
            </a:pPr>
            <a:r>
              <a:rPr lang="en-US" dirty="0"/>
              <a:t>smoking (1)</a:t>
            </a:r>
            <a:endParaRPr dirty="0"/>
          </a:p>
          <a:p>
            <a:pPr marL="342900" lvl="0" indent="-342900" algn="l" rtl="0">
              <a:lnSpc>
                <a:spcPct val="108000"/>
              </a:lnSpc>
              <a:spcBef>
                <a:spcPts val="1000"/>
              </a:spcBef>
              <a:spcAft>
                <a:spcPts val="0"/>
              </a:spcAft>
              <a:buSzPct val="100000"/>
              <a:buFont typeface="Arial"/>
              <a:buChar char="•"/>
            </a:pPr>
            <a:r>
              <a:rPr lang="en-US" dirty="0"/>
              <a:t>(repeated exposure to irritants) silica/dust fumes/chemicals/cleaning products (1)</a:t>
            </a:r>
            <a:endParaRPr dirty="0"/>
          </a:p>
          <a:p>
            <a:pPr marL="0" lvl="0" indent="0">
              <a:buSzPct val="100000"/>
            </a:pPr>
            <a:r>
              <a:rPr lang="en-US" dirty="0"/>
              <a:t>Find out more about preventing COPD here </a:t>
            </a:r>
            <a:r>
              <a:rPr lang="en-US" sz="1900" u="sng" dirty="0">
                <a:solidFill>
                  <a:schemeClr val="hlink"/>
                </a:solidFill>
              </a:rPr>
              <a:t>www.nhs.uk/conditions/chronic-obstructive-pulmonary-disease-copd/</a:t>
            </a:r>
            <a:endParaRPr dirty="0"/>
          </a:p>
        </p:txBody>
      </p:sp>
      <p:sp>
        <p:nvSpPr>
          <p:cNvPr id="230" name="Google Shape;230;p15"/>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Answers</a:t>
            </a:r>
            <a:endParaRPr/>
          </a:p>
        </p:txBody>
      </p:sp>
      <p:sp>
        <p:nvSpPr>
          <p:cNvPr id="231" name="Google Shape;231;p15"/>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5" name="Google Shape;219;p14">
            <a:extLst>
              <a:ext uri="{FF2B5EF4-FFF2-40B4-BE49-F238E27FC236}">
                <a16:creationId xmlns:a16="http://schemas.microsoft.com/office/drawing/2014/main" id="{074DB018-D977-4EEF-3289-A3E111FF87CA}"/>
              </a:ext>
            </a:extLst>
          </p:cNvPr>
          <p:cNvSpPr txBox="1">
            <a:spLocks noGrp="1"/>
          </p:cNvSpPr>
          <p:nvPr>
            <p:ph type="body" idx="1"/>
          </p:nvPr>
        </p:nvSpPr>
        <p:spPr>
          <a:xfrm>
            <a:off x="943232" y="1654046"/>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1. State </a:t>
            </a:r>
            <a:r>
              <a:rPr lang="en-US" b="1" dirty="0"/>
              <a:t>two</a:t>
            </a:r>
            <a:r>
              <a:rPr lang="en-US" dirty="0"/>
              <a:t> risk factors of chronic obstructive pulmonary disease (COPD). (2 marks)</a:t>
            </a:r>
            <a:endParaRPr dirty="0"/>
          </a:p>
          <a:p>
            <a:pPr marL="0" lvl="0" indent="0" algn="l" rtl="0">
              <a:lnSpc>
                <a:spcPct val="108000"/>
              </a:lnSpc>
              <a:spcBef>
                <a:spcPts val="1000"/>
              </a:spcBef>
              <a:spcAft>
                <a:spcPts val="0"/>
              </a:spcAft>
              <a:buSzPts val="2400"/>
              <a:buNone/>
            </a:pPr>
            <a:endParaRPr dirty="0"/>
          </a:p>
        </p:txBody>
      </p:sp>
      <p:pic>
        <p:nvPicPr>
          <p:cNvPr id="6" name="Picture 2" descr="A man wearing a transparent oxygen mask receiving supplemental oxygen through a connected tube. ">
            <a:extLst>
              <a:ext uri="{FF2B5EF4-FFF2-40B4-BE49-F238E27FC236}">
                <a16:creationId xmlns:a16="http://schemas.microsoft.com/office/drawing/2014/main" id="{073F2FD8-15D3-38C0-95E0-25CDDC5D910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943232" y="2683976"/>
            <a:ext cx="5516216"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Obstructive Pulmonary Disease</a:t>
            </a:r>
            <a:endParaRPr/>
          </a:p>
        </p:txBody>
      </p:sp>
      <p:sp>
        <p:nvSpPr>
          <p:cNvPr id="238" name="Google Shape;238;p16"/>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8000"/>
              </a:lnSpc>
              <a:spcBef>
                <a:spcPts val="0"/>
              </a:spcBef>
              <a:spcAft>
                <a:spcPts val="0"/>
              </a:spcAft>
              <a:buSzPct val="100000"/>
              <a:buNone/>
            </a:pPr>
            <a:r>
              <a:rPr lang="en-US" dirty="0"/>
              <a:t>2. Identify which of the following statements explains how COPD affects the lungs. (1 mark)</a:t>
            </a:r>
            <a:br>
              <a:rPr lang="en-US" dirty="0"/>
            </a:br>
            <a:endParaRPr lang="en-US" dirty="0"/>
          </a:p>
          <a:p>
            <a:pPr indent="-457200">
              <a:buSzPts val="2400"/>
              <a:buFont typeface="Arial"/>
              <a:buAutoNum type="alphaUcPeriod"/>
              <a:defRPr/>
            </a:pPr>
            <a:r>
              <a:rPr lang="en-US" dirty="0"/>
              <a:t>The alveoli increase in size, improving gas exchange.</a:t>
            </a:r>
          </a:p>
          <a:p>
            <a:pPr indent="-457200">
              <a:buSzPts val="2400"/>
              <a:buFont typeface="Arial"/>
              <a:buAutoNum type="alphaUcPeriod"/>
              <a:defRPr/>
            </a:pPr>
            <a:r>
              <a:rPr lang="en-US" dirty="0"/>
              <a:t>The bronchi become inflamed and widened, allowing more airflow.</a:t>
            </a:r>
          </a:p>
          <a:p>
            <a:pPr indent="-457200">
              <a:buSzPts val="2400"/>
              <a:buFont typeface="Arial"/>
              <a:buAutoNum type="alphaUcPeriod"/>
              <a:defRPr/>
            </a:pPr>
            <a:r>
              <a:rPr lang="en-US" dirty="0"/>
              <a:t>The alveoli walls are damaged, reducing surface area for gas exchange.</a:t>
            </a:r>
          </a:p>
          <a:p>
            <a:pPr indent="-457200">
              <a:buSzPts val="2400"/>
              <a:buFont typeface="Arial"/>
              <a:buAutoNum type="alphaUcPeriod"/>
              <a:defRPr/>
            </a:pPr>
            <a:r>
              <a:rPr lang="en-US" dirty="0"/>
              <a:t>The lungs become stronger due to increased mucus production.</a:t>
            </a:r>
          </a:p>
        </p:txBody>
      </p:sp>
      <p:sp>
        <p:nvSpPr>
          <p:cNvPr id="239" name="Google Shape;239;p16"/>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Obstructive Pulmonary Disease</a:t>
            </a:r>
            <a:endParaRPr/>
          </a:p>
        </p:txBody>
      </p:sp>
      <p:sp>
        <p:nvSpPr>
          <p:cNvPr id="245" name="Google Shape;245;p17"/>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8000"/>
              </a:lnSpc>
              <a:spcBef>
                <a:spcPts val="0"/>
              </a:spcBef>
              <a:spcAft>
                <a:spcPts val="0"/>
              </a:spcAft>
              <a:buSzPct val="100000"/>
              <a:buNone/>
            </a:pPr>
            <a:r>
              <a:rPr lang="en-US" dirty="0"/>
              <a:t>2. Identify which of the following statements explains how COPD affects the lungs. (1 mark)</a:t>
            </a:r>
            <a:br>
              <a:rPr lang="en-US" dirty="0"/>
            </a:br>
            <a:endParaRPr dirty="0"/>
          </a:p>
          <a:p>
            <a:pPr indent="-457200">
              <a:buSzPts val="2400"/>
              <a:buFont typeface="Arial"/>
              <a:buAutoNum type="alphaUcPeriod"/>
              <a:defRPr/>
            </a:pPr>
            <a:r>
              <a:rPr lang="en-US" dirty="0"/>
              <a:t>The alveoli increase in size, improving gas exchange.</a:t>
            </a:r>
          </a:p>
          <a:p>
            <a:pPr indent="-457200">
              <a:buSzPts val="2400"/>
              <a:buFont typeface="Arial"/>
              <a:buAutoNum type="alphaUcPeriod"/>
              <a:defRPr/>
            </a:pPr>
            <a:r>
              <a:rPr lang="en-US" dirty="0"/>
              <a:t>The bronchi become inflamed and widened, allowing more airflow.</a:t>
            </a:r>
          </a:p>
          <a:p>
            <a:pPr indent="-457200">
              <a:buSzPts val="2400"/>
              <a:buFont typeface="Arial"/>
              <a:buAutoNum type="alphaUcPeriod"/>
              <a:defRPr/>
            </a:pPr>
            <a:r>
              <a:rPr lang="en-US" dirty="0"/>
              <a:t>The alveoli walls are damaged, reducing surface area for gas exchange.</a:t>
            </a:r>
          </a:p>
          <a:p>
            <a:pPr indent="-457200">
              <a:buSzPts val="2400"/>
              <a:buFont typeface="Arial"/>
              <a:buAutoNum type="alphaUcPeriod"/>
              <a:defRPr/>
            </a:pPr>
            <a:r>
              <a:rPr lang="en-US" dirty="0"/>
              <a:t>The lungs become stronger due to increased mucus production.</a:t>
            </a:r>
          </a:p>
        </p:txBody>
      </p:sp>
      <p:sp>
        <p:nvSpPr>
          <p:cNvPr id="246" name="Google Shape;246;p17"/>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8000"/>
              </a:lnSpc>
              <a:spcBef>
                <a:spcPts val="0"/>
              </a:spcBef>
              <a:spcAft>
                <a:spcPts val="0"/>
              </a:spcAft>
              <a:buSzPts val="2000"/>
              <a:buNone/>
            </a:pPr>
            <a:r>
              <a:rPr lang="en-US" dirty="0"/>
              <a:t>C. The alveoli walls are damaged, reducing surface area for gas exchange. (1)</a:t>
            </a:r>
            <a:endParaRPr dirty="0"/>
          </a:p>
          <a:p>
            <a:pPr marL="0" lvl="0" indent="0" algn="l" rtl="0">
              <a:lnSpc>
                <a:spcPct val="108000"/>
              </a:lnSpc>
              <a:spcBef>
                <a:spcPts val="1000"/>
              </a:spcBef>
              <a:spcAft>
                <a:spcPts val="0"/>
              </a:spcAft>
              <a:buSzPts val="2000"/>
              <a:buNone/>
            </a:pPr>
            <a:r>
              <a:rPr lang="en-US" dirty="0"/>
              <a:t>Mucus production does increase to remove irritants, but this increases the risk of infection as the thick, sticky mucus makes it harder for the body to clear pathogens from the airways.</a:t>
            </a:r>
            <a:endParaRPr dirty="0"/>
          </a:p>
          <a:p>
            <a:pPr marL="0" lvl="0" indent="0" algn="l" rtl="0">
              <a:lnSpc>
                <a:spcPct val="108000"/>
              </a:lnSpc>
              <a:spcBef>
                <a:spcPts val="1000"/>
              </a:spcBef>
              <a:spcAft>
                <a:spcPts val="0"/>
              </a:spcAft>
              <a:buSzPts val="2000"/>
              <a:buNone/>
            </a:pPr>
            <a:endParaRPr dirty="0"/>
          </a:p>
        </p:txBody>
      </p:sp>
      <p:sp>
        <p:nvSpPr>
          <p:cNvPr id="247" name="Google Shape;247;p17"/>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248" name="Google Shape;248;p17"/>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Obstructive Pulmonary Disease</a:t>
            </a:r>
            <a:endParaRPr/>
          </a:p>
        </p:txBody>
      </p:sp>
      <p:sp>
        <p:nvSpPr>
          <p:cNvPr id="254" name="Google Shape;254;p18"/>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8000"/>
              </a:lnSpc>
              <a:spcBef>
                <a:spcPts val="0"/>
              </a:spcBef>
              <a:spcAft>
                <a:spcPts val="0"/>
              </a:spcAft>
              <a:buSzPts val="2400"/>
              <a:buNone/>
            </a:pPr>
            <a:r>
              <a:rPr lang="en-US" dirty="0"/>
              <a:t>3. Identify how COPD can impact the renal system. (1 mark)</a:t>
            </a:r>
            <a:br>
              <a:rPr lang="en-US" dirty="0"/>
            </a:br>
            <a:endParaRPr lang="en-US" dirty="0"/>
          </a:p>
          <a:p>
            <a:pPr indent="-457200">
              <a:buSzPts val="2400"/>
              <a:buFont typeface="Arial"/>
              <a:buAutoNum type="alphaUcPeriod"/>
              <a:defRPr/>
            </a:pPr>
            <a:r>
              <a:rPr lang="en-US" dirty="0"/>
              <a:t>It causes a loss in bone density and weakened muscles.</a:t>
            </a:r>
          </a:p>
          <a:p>
            <a:pPr indent="-457200">
              <a:buSzPts val="2400"/>
              <a:buFont typeface="Arial"/>
              <a:buAutoNum type="alphaUcPeriod"/>
              <a:defRPr/>
            </a:pPr>
            <a:r>
              <a:rPr lang="en-US" dirty="0"/>
              <a:t>The heart works harder to pump blood through damaged lungs, increasing risk of CHD.</a:t>
            </a:r>
          </a:p>
          <a:p>
            <a:pPr indent="-457200">
              <a:buSzPts val="2400"/>
              <a:buFont typeface="Arial"/>
              <a:buAutoNum type="alphaUcPeriod"/>
              <a:defRPr/>
            </a:pPr>
            <a:r>
              <a:rPr lang="en-US" dirty="0"/>
              <a:t>It impairs kidney function from low oxygen and medication effects.</a:t>
            </a:r>
          </a:p>
          <a:p>
            <a:pPr indent="-457200">
              <a:buSzPts val="2400"/>
              <a:buFont typeface="Arial"/>
              <a:buAutoNum type="alphaUcPeriod"/>
              <a:defRPr/>
            </a:pPr>
            <a:r>
              <a:rPr lang="en-US" dirty="0"/>
              <a:t>It leads to poor wound healing.</a:t>
            </a:r>
          </a:p>
        </p:txBody>
      </p:sp>
      <p:sp>
        <p:nvSpPr>
          <p:cNvPr id="255" name="Google Shape;255;p18"/>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Obstructive Pulmonary Disease</a:t>
            </a:r>
            <a:endParaRPr/>
          </a:p>
        </p:txBody>
      </p:sp>
      <p:sp>
        <p:nvSpPr>
          <p:cNvPr id="261" name="Google Shape;261;p19"/>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08000"/>
              </a:lnSpc>
              <a:spcBef>
                <a:spcPts val="0"/>
              </a:spcBef>
              <a:spcAft>
                <a:spcPts val="0"/>
              </a:spcAft>
              <a:buSzPts val="2400"/>
              <a:buNone/>
            </a:pPr>
            <a:r>
              <a:rPr lang="en-US" dirty="0"/>
              <a:t>3. Identify how COPD can impact the renal system. (1 mark)</a:t>
            </a:r>
            <a:br>
              <a:rPr lang="en-US" dirty="0"/>
            </a:br>
            <a:endParaRPr dirty="0"/>
          </a:p>
          <a:p>
            <a:pPr indent="-457200">
              <a:buSzPts val="2400"/>
              <a:buFont typeface="Arial"/>
              <a:buAutoNum type="alphaUcPeriod"/>
              <a:defRPr/>
            </a:pPr>
            <a:r>
              <a:rPr lang="en-US" dirty="0"/>
              <a:t>It causes a loss in bone density and weakened muscles.</a:t>
            </a:r>
          </a:p>
          <a:p>
            <a:pPr indent="-457200">
              <a:buSzPts val="2400"/>
              <a:buFont typeface="Arial"/>
              <a:buAutoNum type="alphaUcPeriod"/>
              <a:defRPr/>
            </a:pPr>
            <a:r>
              <a:rPr lang="en-US" dirty="0"/>
              <a:t>The heart works harder to pump blood through damaged lungs, increasing risk of CHD.</a:t>
            </a:r>
          </a:p>
          <a:p>
            <a:pPr indent="-457200">
              <a:buSzPts val="2400"/>
              <a:buFont typeface="Arial"/>
              <a:buAutoNum type="alphaUcPeriod"/>
              <a:defRPr/>
            </a:pPr>
            <a:r>
              <a:rPr lang="en-US" dirty="0"/>
              <a:t>It impairs kidney function from low oxygen and medication effects.</a:t>
            </a:r>
          </a:p>
          <a:p>
            <a:pPr indent="-457200">
              <a:buSzPts val="2400"/>
              <a:buFont typeface="Arial"/>
              <a:buAutoNum type="alphaUcPeriod"/>
              <a:defRPr/>
            </a:pPr>
            <a:r>
              <a:rPr lang="en-US" dirty="0"/>
              <a:t>It leads to poor wound healing.</a:t>
            </a:r>
          </a:p>
        </p:txBody>
      </p:sp>
      <p:sp>
        <p:nvSpPr>
          <p:cNvPr id="262" name="Google Shape;262;p19"/>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08000"/>
              </a:lnSpc>
              <a:spcBef>
                <a:spcPts val="0"/>
              </a:spcBef>
              <a:spcAft>
                <a:spcPts val="0"/>
              </a:spcAft>
              <a:buSzPct val="100000"/>
              <a:buNone/>
            </a:pPr>
            <a:r>
              <a:rPr lang="en-US" dirty="0"/>
              <a:t>C. It impairs kidney function from low oxygen and medication effects. (1)</a:t>
            </a:r>
            <a:endParaRPr dirty="0"/>
          </a:p>
          <a:p>
            <a:pPr marL="0" lvl="0" indent="0" algn="l" rtl="0">
              <a:lnSpc>
                <a:spcPct val="108000"/>
              </a:lnSpc>
              <a:spcBef>
                <a:spcPts val="1000"/>
              </a:spcBef>
              <a:spcAft>
                <a:spcPts val="0"/>
              </a:spcAft>
              <a:buSzPct val="100000"/>
              <a:buNone/>
            </a:pPr>
            <a:r>
              <a:rPr lang="en-US" dirty="0"/>
              <a:t>All of these are effects on the body of COPD, but the question only asks about the renal system – a group of organs that includes the kidneys and bladder whose primary function is to filter waste products and excess fluid from the blood to produce urine.</a:t>
            </a:r>
            <a:endParaRPr dirty="0"/>
          </a:p>
          <a:p>
            <a:pPr marL="0" lvl="0" indent="0" algn="l" rtl="0">
              <a:lnSpc>
                <a:spcPct val="108000"/>
              </a:lnSpc>
              <a:spcBef>
                <a:spcPts val="1000"/>
              </a:spcBef>
              <a:spcAft>
                <a:spcPts val="0"/>
              </a:spcAft>
              <a:buSzPct val="100000"/>
              <a:buNone/>
            </a:pPr>
            <a:r>
              <a:rPr lang="en-US" dirty="0"/>
              <a:t> </a:t>
            </a:r>
            <a:endParaRPr dirty="0"/>
          </a:p>
        </p:txBody>
      </p:sp>
      <p:sp>
        <p:nvSpPr>
          <p:cNvPr id="263" name="Google Shape;263;p19"/>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264" name="Google Shape;264;p19"/>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Obstructive Pulmonary Disease</a:t>
            </a:r>
            <a:endParaRPr/>
          </a:p>
        </p:txBody>
      </p:sp>
      <p:sp>
        <p:nvSpPr>
          <p:cNvPr id="270" name="Google Shape;270;p20"/>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8000"/>
              </a:lnSpc>
              <a:spcBef>
                <a:spcPts val="0"/>
              </a:spcBef>
              <a:spcAft>
                <a:spcPts val="0"/>
              </a:spcAft>
              <a:buSzPts val="2400"/>
              <a:buNone/>
            </a:pPr>
            <a:r>
              <a:rPr lang="en-US" dirty="0"/>
              <a:t>4. There are several types of medication used to treat the symptoms of COPD. Match the medication to its use. (2 marks)</a:t>
            </a:r>
            <a:endParaRPr dirty="0"/>
          </a:p>
          <a:p>
            <a:pPr marL="0" lvl="0" indent="0" algn="l" rtl="0">
              <a:lnSpc>
                <a:spcPct val="108000"/>
              </a:lnSpc>
              <a:spcBef>
                <a:spcPts val="1000"/>
              </a:spcBef>
              <a:spcAft>
                <a:spcPts val="0"/>
              </a:spcAft>
              <a:buSzPts val="2400"/>
              <a:buNone/>
            </a:pPr>
            <a:endParaRPr dirty="0"/>
          </a:p>
          <a:p>
            <a:pPr marL="0" lvl="0" indent="0" algn="l" rtl="0">
              <a:lnSpc>
                <a:spcPct val="108000"/>
              </a:lnSpc>
              <a:spcBef>
                <a:spcPts val="1000"/>
              </a:spcBef>
              <a:spcAft>
                <a:spcPts val="0"/>
              </a:spcAft>
              <a:buSzPts val="2400"/>
              <a:buNone/>
            </a:pPr>
            <a:r>
              <a:rPr lang="en-US" b="1" dirty="0"/>
              <a:t>Medication		Use</a:t>
            </a:r>
            <a:endParaRPr dirty="0"/>
          </a:p>
          <a:p>
            <a:pPr marL="0" lvl="0" indent="0" algn="l" rtl="0">
              <a:lnSpc>
                <a:spcPct val="108000"/>
              </a:lnSpc>
              <a:spcBef>
                <a:spcPts val="1000"/>
              </a:spcBef>
              <a:spcAft>
                <a:spcPts val="0"/>
              </a:spcAft>
              <a:buSzPts val="2400"/>
              <a:buNone/>
            </a:pPr>
            <a:r>
              <a:rPr lang="en-US" dirty="0"/>
              <a:t>Steroids 		Thin mucus</a:t>
            </a:r>
            <a:endParaRPr dirty="0"/>
          </a:p>
          <a:p>
            <a:pPr marL="0" lvl="0" indent="0" algn="l" rtl="0">
              <a:lnSpc>
                <a:spcPct val="108000"/>
              </a:lnSpc>
              <a:spcBef>
                <a:spcPts val="1000"/>
              </a:spcBef>
              <a:spcAft>
                <a:spcPts val="0"/>
              </a:spcAft>
              <a:buSzPts val="2400"/>
              <a:buNone/>
            </a:pPr>
            <a:r>
              <a:rPr lang="en-US" dirty="0"/>
              <a:t>Antibiotics		Treat infections</a:t>
            </a:r>
            <a:endParaRPr dirty="0"/>
          </a:p>
          <a:p>
            <a:pPr marL="0" lvl="0" indent="0" algn="l" rtl="0">
              <a:lnSpc>
                <a:spcPct val="108000"/>
              </a:lnSpc>
              <a:spcBef>
                <a:spcPts val="1000"/>
              </a:spcBef>
              <a:spcAft>
                <a:spcPts val="0"/>
              </a:spcAft>
              <a:buSzPts val="2400"/>
              <a:buNone/>
            </a:pPr>
            <a:r>
              <a:rPr lang="en-US" dirty="0"/>
              <a:t>Mucolytics 		Reduce inflammation</a:t>
            </a:r>
            <a:endParaRPr sz="2400" dirty="0"/>
          </a:p>
          <a:p>
            <a:pPr marL="0" lvl="0" indent="0" algn="l" rtl="0">
              <a:lnSpc>
                <a:spcPct val="108000"/>
              </a:lnSpc>
              <a:spcBef>
                <a:spcPts val="1000"/>
              </a:spcBef>
              <a:spcAft>
                <a:spcPts val="0"/>
              </a:spcAft>
              <a:buSzPts val="2400"/>
              <a:buNone/>
            </a:pPr>
            <a:r>
              <a:rPr lang="en-US" dirty="0"/>
              <a:t> </a:t>
            </a:r>
            <a:endParaRPr dirty="0"/>
          </a:p>
        </p:txBody>
      </p:sp>
      <p:sp>
        <p:nvSpPr>
          <p:cNvPr id="271" name="Google Shape;271;p20"/>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Obstructive Pulmonary Disease</a:t>
            </a:r>
            <a:endParaRPr/>
          </a:p>
        </p:txBody>
      </p:sp>
      <p:sp>
        <p:nvSpPr>
          <p:cNvPr id="278" name="Google Shape;278;p21"/>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000"/>
              <a:buNone/>
            </a:pPr>
            <a:r>
              <a:rPr lang="en-US" dirty="0"/>
              <a:t>Award 2 marks if all correct; award 1 mark if one answer correct.</a:t>
            </a:r>
            <a:endParaRPr dirty="0"/>
          </a:p>
          <a:p>
            <a:pPr marL="0" lvl="0" indent="0" algn="l" rtl="0">
              <a:lnSpc>
                <a:spcPct val="108000"/>
              </a:lnSpc>
              <a:spcBef>
                <a:spcPts val="1000"/>
              </a:spcBef>
              <a:spcAft>
                <a:spcPts val="0"/>
              </a:spcAft>
              <a:buSzPts val="2000"/>
              <a:buNone/>
            </a:pPr>
            <a:r>
              <a:rPr lang="en-US" dirty="0"/>
              <a:t>Steroids – Reduce inflammation</a:t>
            </a:r>
            <a:endParaRPr dirty="0"/>
          </a:p>
          <a:p>
            <a:pPr marL="0" lvl="0" indent="0" algn="l" rtl="0">
              <a:lnSpc>
                <a:spcPct val="108000"/>
              </a:lnSpc>
              <a:spcBef>
                <a:spcPts val="1000"/>
              </a:spcBef>
              <a:spcAft>
                <a:spcPts val="0"/>
              </a:spcAft>
              <a:buSzPts val="2000"/>
              <a:buNone/>
            </a:pPr>
            <a:r>
              <a:rPr lang="en-US" dirty="0"/>
              <a:t>Mucolytics – Thin mucus</a:t>
            </a:r>
            <a:endParaRPr sz="2400" dirty="0"/>
          </a:p>
          <a:p>
            <a:pPr marL="0" lvl="0" indent="0" algn="l" rtl="0">
              <a:lnSpc>
                <a:spcPct val="108000"/>
              </a:lnSpc>
              <a:spcBef>
                <a:spcPts val="1000"/>
              </a:spcBef>
              <a:spcAft>
                <a:spcPts val="0"/>
              </a:spcAft>
              <a:buSzPts val="2400"/>
              <a:buNone/>
            </a:pPr>
            <a:r>
              <a:rPr lang="en-US" dirty="0"/>
              <a:t>Antibiotics – Treat infections during flare-ups</a:t>
            </a:r>
            <a:endParaRPr sz="2400" dirty="0"/>
          </a:p>
          <a:p>
            <a:pPr marL="0" lvl="0" indent="0" algn="l" rtl="0">
              <a:lnSpc>
                <a:spcPct val="108000"/>
              </a:lnSpc>
              <a:spcBef>
                <a:spcPts val="1000"/>
              </a:spcBef>
              <a:spcAft>
                <a:spcPts val="0"/>
              </a:spcAft>
              <a:buSzPts val="2000"/>
              <a:buNone/>
            </a:pPr>
            <a:endParaRPr dirty="0"/>
          </a:p>
        </p:txBody>
      </p:sp>
      <p:sp>
        <p:nvSpPr>
          <p:cNvPr id="279" name="Google Shape;279;p21"/>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280" name="Google Shape;280;p21"/>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4" name="Google Shape;270;p20">
            <a:extLst>
              <a:ext uri="{FF2B5EF4-FFF2-40B4-BE49-F238E27FC236}">
                <a16:creationId xmlns:a16="http://schemas.microsoft.com/office/drawing/2014/main" id="{42939DF3-1908-3D1F-2955-4AFA96401CD8}"/>
              </a:ext>
            </a:extLst>
          </p:cNvPr>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8000"/>
              </a:lnSpc>
              <a:spcBef>
                <a:spcPts val="0"/>
              </a:spcBef>
              <a:spcAft>
                <a:spcPts val="0"/>
              </a:spcAft>
              <a:buSzPts val="2400"/>
              <a:buNone/>
            </a:pPr>
            <a:r>
              <a:rPr lang="en-US" dirty="0"/>
              <a:t>4. There are several types of medication used to treat the symptoms of COPD. Match the medication to its use. (2 marks)</a:t>
            </a:r>
            <a:endParaRPr dirty="0"/>
          </a:p>
          <a:p>
            <a:pPr marL="0" lvl="0" indent="0" algn="l" rtl="0">
              <a:lnSpc>
                <a:spcPct val="108000"/>
              </a:lnSpc>
              <a:spcBef>
                <a:spcPts val="1000"/>
              </a:spcBef>
              <a:spcAft>
                <a:spcPts val="0"/>
              </a:spcAft>
              <a:buSzPts val="2400"/>
              <a:buNone/>
            </a:pPr>
            <a:endParaRPr dirty="0"/>
          </a:p>
          <a:p>
            <a:pPr marL="0" lvl="0" indent="0" algn="l" rtl="0">
              <a:lnSpc>
                <a:spcPct val="108000"/>
              </a:lnSpc>
              <a:spcBef>
                <a:spcPts val="1000"/>
              </a:spcBef>
              <a:spcAft>
                <a:spcPts val="0"/>
              </a:spcAft>
              <a:buSzPts val="2400"/>
              <a:buNone/>
            </a:pPr>
            <a:r>
              <a:rPr lang="en-US" b="1" dirty="0"/>
              <a:t>Medication		Use</a:t>
            </a:r>
            <a:endParaRPr dirty="0"/>
          </a:p>
          <a:p>
            <a:pPr marL="0" lvl="0" indent="0" algn="l" rtl="0">
              <a:lnSpc>
                <a:spcPct val="108000"/>
              </a:lnSpc>
              <a:spcBef>
                <a:spcPts val="1000"/>
              </a:spcBef>
              <a:spcAft>
                <a:spcPts val="0"/>
              </a:spcAft>
              <a:buSzPts val="2400"/>
              <a:buNone/>
            </a:pPr>
            <a:r>
              <a:rPr lang="en-US" dirty="0"/>
              <a:t>Steroids 		Thin mucus</a:t>
            </a:r>
            <a:endParaRPr dirty="0"/>
          </a:p>
          <a:p>
            <a:pPr marL="0" lvl="0" indent="0" algn="l" rtl="0">
              <a:lnSpc>
                <a:spcPct val="108000"/>
              </a:lnSpc>
              <a:spcBef>
                <a:spcPts val="1000"/>
              </a:spcBef>
              <a:spcAft>
                <a:spcPts val="0"/>
              </a:spcAft>
              <a:buSzPts val="2400"/>
              <a:buNone/>
            </a:pPr>
            <a:r>
              <a:rPr lang="en-US" dirty="0"/>
              <a:t>Antibiotics		Treat infections</a:t>
            </a:r>
            <a:endParaRPr dirty="0"/>
          </a:p>
          <a:p>
            <a:pPr marL="0" lvl="0" indent="0" algn="l" rtl="0">
              <a:lnSpc>
                <a:spcPct val="108000"/>
              </a:lnSpc>
              <a:spcBef>
                <a:spcPts val="1000"/>
              </a:spcBef>
              <a:spcAft>
                <a:spcPts val="0"/>
              </a:spcAft>
              <a:buSzPts val="2400"/>
              <a:buNone/>
            </a:pPr>
            <a:r>
              <a:rPr lang="en-US" dirty="0"/>
              <a:t>Mucolytics 		Reduce inflammation</a:t>
            </a:r>
            <a:endParaRPr sz="2400" dirty="0"/>
          </a:p>
          <a:p>
            <a:pPr marL="0" lvl="0" indent="0" algn="l" rtl="0">
              <a:lnSpc>
                <a:spcPct val="108000"/>
              </a:lnSpc>
              <a:spcBef>
                <a:spcPts val="1000"/>
              </a:spcBef>
              <a:spcAft>
                <a:spcPts val="0"/>
              </a:spcAft>
              <a:buSzPts val="2400"/>
              <a:buNone/>
            </a:pPr>
            <a:r>
              <a:rPr lang="en-US" dirty="0"/>
              <a:t> </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Obstructive Pulmonary Disease</a:t>
            </a:r>
            <a:endParaRPr/>
          </a:p>
        </p:txBody>
      </p:sp>
      <p:sp>
        <p:nvSpPr>
          <p:cNvPr id="286" name="Google Shape;286;p22"/>
          <p:cNvSpPr txBox="1">
            <a:spLocks noGrp="1"/>
          </p:cNvSpPr>
          <p:nvPr>
            <p:ph type="body" idx="1"/>
          </p:nvPr>
        </p:nvSpPr>
        <p:spPr>
          <a:xfrm>
            <a:off x="943232" y="164306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5. Explain how spirometry helps in the management of COPD. (2 marks)</a:t>
            </a:r>
            <a:endParaRPr dirty="0"/>
          </a:p>
          <a:p>
            <a:pPr marL="0" lvl="0" indent="0" algn="l" rtl="0">
              <a:lnSpc>
                <a:spcPct val="108000"/>
              </a:lnSpc>
              <a:spcBef>
                <a:spcPts val="1000"/>
              </a:spcBef>
              <a:spcAft>
                <a:spcPts val="0"/>
              </a:spcAft>
              <a:buSzPts val="2400"/>
              <a:buNone/>
            </a:pPr>
            <a:endParaRPr dirty="0"/>
          </a:p>
        </p:txBody>
      </p:sp>
      <p:sp>
        <p:nvSpPr>
          <p:cNvPr id="287" name="Google Shape;287;p22"/>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pic>
        <p:nvPicPr>
          <p:cNvPr id="288" name="Google Shape;288;p22" descr="A medical professional conducting a lung function test on a male patient using a spirometer connected to a computer. "/>
          <p:cNvPicPr preferRelativeResize="0"/>
          <p:nvPr/>
        </p:nvPicPr>
        <p:blipFill>
          <a:blip r:embed="rId3" cstate="screen">
            <a:alphaModFix/>
            <a:extLst>
              <a:ext uri="{28A0092B-C50C-407E-A947-70E740481C1C}">
                <a14:useLocalDpi xmlns:a14="http://schemas.microsoft.com/office/drawing/2010/main"/>
              </a:ext>
            </a:extLst>
          </a:blip>
          <a:srcRect/>
          <a:stretch/>
        </p:blipFill>
        <p:spPr>
          <a:xfrm>
            <a:off x="943232" y="2683977"/>
            <a:ext cx="5143500" cy="3429000"/>
          </a:xfrm>
          <a:prstGeom prst="rect">
            <a:avLst/>
          </a:prstGeom>
          <a:noFill/>
          <a:ln>
            <a:noFill/>
          </a:ln>
        </p:spPr>
      </p:pic>
      <p:sp>
        <p:nvSpPr>
          <p:cNvPr id="289" name="Google Shape;289;p22"/>
          <p:cNvSpPr txBox="1"/>
          <p:nvPr/>
        </p:nvSpPr>
        <p:spPr>
          <a:xfrm>
            <a:off x="7829320" y="2228671"/>
            <a:ext cx="3777524"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Explain</a:t>
            </a:r>
            <a:r>
              <a:rPr lang="en-US" sz="2400" b="0" i="0" u="none" strike="noStrike" cap="none">
                <a:solidFill>
                  <a:schemeClr val="dk1"/>
                </a:solidFill>
                <a:latin typeface="Arial"/>
                <a:ea typeface="Arial"/>
                <a:cs typeface="Arial"/>
                <a:sym typeface="Arial"/>
              </a:rPr>
              <a:t> means you should state the reasons for something happening – so what does spirometry measure and what does this show?</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dirty="0"/>
              <a:t>Chronic Obstructive Pulmonary Disease</a:t>
            </a:r>
            <a:endParaRPr dirty="0"/>
          </a:p>
        </p:txBody>
      </p:sp>
      <p:sp>
        <p:nvSpPr>
          <p:cNvPr id="296" name="Google Shape;296;p23"/>
          <p:cNvSpPr txBox="1">
            <a:spLocks noGrp="1"/>
          </p:cNvSpPr>
          <p:nvPr>
            <p:ph type="body" idx="2"/>
          </p:nvPr>
        </p:nvSpPr>
        <p:spPr>
          <a:xfrm>
            <a:off x="7846325" y="2614852"/>
            <a:ext cx="4179863" cy="3284134"/>
          </a:xfrm>
          <a:prstGeom prst="rect">
            <a:avLst/>
          </a:prstGeom>
          <a:noFill/>
          <a:ln>
            <a:noFill/>
          </a:ln>
        </p:spPr>
        <p:txBody>
          <a:bodyPr spcFirstLastPara="1" wrap="square" lIns="91425" tIns="45700" rIns="91425" bIns="45700" anchor="t" anchorCtr="0">
            <a:noAutofit/>
          </a:bodyPr>
          <a:lstStyle/>
          <a:p>
            <a:pPr marL="0" lvl="0" indent="0" algn="l" rtl="0">
              <a:lnSpc>
                <a:spcPct val="108000"/>
              </a:lnSpc>
              <a:spcBef>
                <a:spcPts val="0"/>
              </a:spcBef>
              <a:spcAft>
                <a:spcPts val="0"/>
              </a:spcAft>
              <a:buSzPts val="1800"/>
              <a:buNone/>
            </a:pPr>
            <a:r>
              <a:rPr lang="en-US" sz="1700" dirty="0"/>
              <a:t>Any two from:</a:t>
            </a:r>
            <a:endParaRPr sz="1700" dirty="0"/>
          </a:p>
          <a:p>
            <a:pPr marL="342900" lvl="0" indent="-342900" algn="l" rtl="0">
              <a:lnSpc>
                <a:spcPct val="108000"/>
              </a:lnSpc>
              <a:spcBef>
                <a:spcPts val="1000"/>
              </a:spcBef>
              <a:spcAft>
                <a:spcPts val="0"/>
              </a:spcAft>
              <a:buSzPts val="1800"/>
              <a:buFont typeface="Arial"/>
              <a:buChar char="•"/>
            </a:pPr>
            <a:r>
              <a:rPr lang="en-US" sz="1700" dirty="0"/>
              <a:t>measures lung function (FEV1 and FVC) before and after using an inhaler </a:t>
            </a:r>
            <a:endParaRPr sz="1700" dirty="0"/>
          </a:p>
          <a:p>
            <a:pPr marL="342900" lvl="0" indent="-342900" algn="l" rtl="0">
              <a:lnSpc>
                <a:spcPct val="108000"/>
              </a:lnSpc>
              <a:spcBef>
                <a:spcPts val="1000"/>
              </a:spcBef>
              <a:spcAft>
                <a:spcPts val="0"/>
              </a:spcAft>
              <a:buSzPts val="1800"/>
              <a:buFont typeface="Arial"/>
              <a:buChar char="•"/>
            </a:pPr>
            <a:r>
              <a:rPr lang="en-US" sz="1700" dirty="0"/>
              <a:t>reduced values indicate airflow obstruction</a:t>
            </a:r>
            <a:endParaRPr sz="1700" dirty="0"/>
          </a:p>
          <a:p>
            <a:pPr marL="342900" lvl="0" indent="-342900" algn="l" rtl="0">
              <a:lnSpc>
                <a:spcPct val="108000"/>
              </a:lnSpc>
              <a:spcBef>
                <a:spcPts val="1000"/>
              </a:spcBef>
              <a:spcAft>
                <a:spcPts val="0"/>
              </a:spcAft>
              <a:buSzPts val="1800"/>
              <a:buFont typeface="Arial"/>
              <a:buChar char="•"/>
            </a:pPr>
            <a:r>
              <a:rPr lang="en-US" sz="1700" dirty="0"/>
              <a:t>improvement after inhaler use shows responsiveness.</a:t>
            </a:r>
            <a:endParaRPr sz="1700" dirty="0"/>
          </a:p>
          <a:p>
            <a:pPr marL="0" lvl="0" indent="0" algn="l" rtl="0">
              <a:lnSpc>
                <a:spcPct val="108000"/>
              </a:lnSpc>
              <a:spcBef>
                <a:spcPts val="1000"/>
              </a:spcBef>
              <a:spcAft>
                <a:spcPts val="0"/>
              </a:spcAft>
              <a:buSzPts val="1800"/>
              <a:buNone/>
            </a:pPr>
            <a:r>
              <a:rPr lang="en-US" sz="1700" dirty="0"/>
              <a:t>Refer to the COPD Fact file for a summary of causes, symptoms and treatments of COPD.</a:t>
            </a:r>
            <a:endParaRPr sz="1700" dirty="0"/>
          </a:p>
          <a:p>
            <a:pPr marL="0" lvl="0" indent="0" algn="l" rtl="0">
              <a:lnSpc>
                <a:spcPct val="108000"/>
              </a:lnSpc>
              <a:spcBef>
                <a:spcPts val="1000"/>
              </a:spcBef>
              <a:spcAft>
                <a:spcPts val="0"/>
              </a:spcAft>
              <a:buSzPts val="1800"/>
              <a:buNone/>
            </a:pPr>
            <a:endParaRPr sz="1800" dirty="0"/>
          </a:p>
          <a:p>
            <a:pPr marL="0" lvl="0" indent="0" algn="l" rtl="0">
              <a:lnSpc>
                <a:spcPct val="108000"/>
              </a:lnSpc>
              <a:spcBef>
                <a:spcPts val="1000"/>
              </a:spcBef>
              <a:spcAft>
                <a:spcPts val="0"/>
              </a:spcAft>
              <a:buSzPts val="1800"/>
              <a:buNone/>
            </a:pPr>
            <a:endParaRPr sz="1800" dirty="0"/>
          </a:p>
        </p:txBody>
      </p:sp>
      <p:sp>
        <p:nvSpPr>
          <p:cNvPr id="297" name="Google Shape;297;p23"/>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298" name="Google Shape;298;p23"/>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4" name="Google Shape;286;p22">
            <a:extLst>
              <a:ext uri="{FF2B5EF4-FFF2-40B4-BE49-F238E27FC236}">
                <a16:creationId xmlns:a16="http://schemas.microsoft.com/office/drawing/2014/main" id="{EE574FEF-8C6D-D268-DB71-9922666A08FC}"/>
              </a:ext>
            </a:extLst>
          </p:cNvPr>
          <p:cNvSpPr txBox="1">
            <a:spLocks noGrp="1"/>
          </p:cNvSpPr>
          <p:nvPr>
            <p:ph type="body" idx="1"/>
          </p:nvPr>
        </p:nvSpPr>
        <p:spPr>
          <a:xfrm>
            <a:off x="943232" y="164306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5. Explain how spirometry helps in the management of COPD. (2 marks)</a:t>
            </a:r>
            <a:endParaRPr dirty="0"/>
          </a:p>
          <a:p>
            <a:pPr marL="0" lvl="0" indent="0" algn="l" rtl="0">
              <a:lnSpc>
                <a:spcPct val="108000"/>
              </a:lnSpc>
              <a:spcBef>
                <a:spcPts val="1000"/>
              </a:spcBef>
              <a:spcAft>
                <a:spcPts val="0"/>
              </a:spcAft>
              <a:buSzPts val="2400"/>
              <a:buNone/>
            </a:pPr>
            <a:endParaRPr dirty="0"/>
          </a:p>
        </p:txBody>
      </p:sp>
      <p:pic>
        <p:nvPicPr>
          <p:cNvPr id="6" name="Google Shape;288;p22" descr="A medical professional conducting a lung function test on a male patient using a spirometer connected to a computer. ">
            <a:extLst>
              <a:ext uri="{FF2B5EF4-FFF2-40B4-BE49-F238E27FC236}">
                <a16:creationId xmlns:a16="http://schemas.microsoft.com/office/drawing/2014/main" id="{E33C517B-2D18-20CB-34E0-F6F9AEBB3B4C}"/>
              </a:ext>
            </a:extLst>
          </p:cNvPr>
          <p:cNvPicPr preferRelativeResize="0"/>
          <p:nvPr/>
        </p:nvPicPr>
        <p:blipFill>
          <a:blip r:embed="rId3" cstate="screen">
            <a:alphaModFix/>
            <a:extLst>
              <a:ext uri="{28A0092B-C50C-407E-A947-70E740481C1C}">
                <a14:useLocalDpi xmlns:a14="http://schemas.microsoft.com/office/drawing/2010/main"/>
              </a:ext>
            </a:extLst>
          </a:blip>
          <a:srcRect/>
          <a:stretch/>
        </p:blipFill>
        <p:spPr>
          <a:xfrm>
            <a:off x="943232" y="2683977"/>
            <a:ext cx="5143500" cy="3429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Diabetes</a:t>
            </a:r>
            <a:endParaRPr/>
          </a:p>
        </p:txBody>
      </p:sp>
      <p:sp>
        <p:nvSpPr>
          <p:cNvPr id="305" name="Google Shape;305;p24"/>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lvl="0" indent="-457200" algn="l" rtl="0">
              <a:lnSpc>
                <a:spcPct val="108000"/>
              </a:lnSpc>
              <a:spcBef>
                <a:spcPts val="0"/>
              </a:spcBef>
              <a:spcAft>
                <a:spcPts val="0"/>
              </a:spcAft>
              <a:buSzPts val="2400"/>
              <a:buAutoNum type="arabicPeriod"/>
            </a:pPr>
            <a:r>
              <a:rPr lang="en-US" dirty="0"/>
              <a:t>Identify what causes type 1 diabetes. </a:t>
            </a:r>
            <a:br>
              <a:rPr lang="en-US" dirty="0"/>
            </a:br>
            <a:r>
              <a:rPr lang="en-US" dirty="0"/>
              <a:t>(1 mark)</a:t>
            </a:r>
          </a:p>
          <a:p>
            <a:pPr marL="0" lvl="0" indent="0" algn="l" rtl="0">
              <a:lnSpc>
                <a:spcPct val="108000"/>
              </a:lnSpc>
              <a:spcBef>
                <a:spcPts val="0"/>
              </a:spcBef>
              <a:spcAft>
                <a:spcPts val="0"/>
              </a:spcAft>
              <a:buSzPts val="2400"/>
              <a:buNone/>
            </a:pPr>
            <a:endParaRPr lang="en-US" dirty="0"/>
          </a:p>
          <a:p>
            <a:pPr indent="-457200">
              <a:buSzPts val="2400"/>
              <a:buFont typeface="Arial"/>
              <a:buAutoNum type="alphaUcPeriod"/>
              <a:defRPr/>
            </a:pPr>
            <a:r>
              <a:rPr lang="en-US" dirty="0"/>
              <a:t>Insulin-resistant cells</a:t>
            </a:r>
          </a:p>
          <a:p>
            <a:pPr indent="-457200">
              <a:buSzPts val="2400"/>
              <a:buFont typeface="Arial"/>
              <a:buAutoNum type="alphaUcPeriod"/>
              <a:defRPr/>
            </a:pPr>
            <a:r>
              <a:rPr lang="en-US" dirty="0"/>
              <a:t>Autoimmune destruction of insulin-producing cells in the pancreas</a:t>
            </a:r>
          </a:p>
          <a:p>
            <a:pPr indent="-457200">
              <a:buSzPts val="2400"/>
              <a:buFont typeface="Arial"/>
              <a:buAutoNum type="alphaUcPeriod"/>
              <a:defRPr/>
            </a:pPr>
            <a:r>
              <a:rPr lang="en-US" dirty="0"/>
              <a:t>Hormonal changes during pregnancy</a:t>
            </a:r>
          </a:p>
          <a:p>
            <a:pPr indent="-457200">
              <a:buSzPts val="2400"/>
              <a:buFont typeface="Arial"/>
              <a:buAutoNum type="alphaUcPeriod"/>
              <a:defRPr/>
            </a:pPr>
            <a:r>
              <a:rPr lang="en-US" dirty="0"/>
              <a:t>Poor diet</a:t>
            </a:r>
          </a:p>
        </p:txBody>
      </p:sp>
      <p:sp>
        <p:nvSpPr>
          <p:cNvPr id="306" name="Google Shape;306;p24"/>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Diabetes</a:t>
            </a:r>
            <a:endParaRPr/>
          </a:p>
        </p:txBody>
      </p:sp>
      <p:sp>
        <p:nvSpPr>
          <p:cNvPr id="312" name="Google Shape;312;p25"/>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1. Identify what causes type 1 diabetes. </a:t>
            </a:r>
            <a:br>
              <a:rPr lang="en-US" dirty="0"/>
            </a:br>
            <a:r>
              <a:rPr lang="en-US" dirty="0"/>
              <a:t>(1 mark)</a:t>
            </a:r>
            <a:br>
              <a:rPr lang="en-US" dirty="0"/>
            </a:br>
            <a:endParaRPr dirty="0"/>
          </a:p>
          <a:p>
            <a:pPr indent="-457200">
              <a:buSzPts val="2400"/>
              <a:buFont typeface="Arial"/>
              <a:buAutoNum type="alphaUcPeriod"/>
              <a:defRPr/>
            </a:pPr>
            <a:r>
              <a:rPr lang="en-US" dirty="0"/>
              <a:t>Insulin-resistant cells</a:t>
            </a:r>
          </a:p>
          <a:p>
            <a:pPr indent="-457200">
              <a:buSzPts val="2400"/>
              <a:buFont typeface="Arial"/>
              <a:buAutoNum type="alphaUcPeriod"/>
              <a:defRPr/>
            </a:pPr>
            <a:r>
              <a:rPr lang="en-US" dirty="0"/>
              <a:t>Autoimmune destruction of insulin-producing cells in the pancreas</a:t>
            </a:r>
          </a:p>
          <a:p>
            <a:pPr indent="-457200">
              <a:buSzPts val="2400"/>
              <a:buFont typeface="Arial"/>
              <a:buAutoNum type="alphaUcPeriod"/>
              <a:defRPr/>
            </a:pPr>
            <a:r>
              <a:rPr lang="en-US" dirty="0"/>
              <a:t>Hormonal changes during pregnancy</a:t>
            </a:r>
          </a:p>
          <a:p>
            <a:pPr indent="-457200">
              <a:buSzPts val="2400"/>
              <a:buFont typeface="Arial"/>
              <a:buAutoNum type="alphaUcPeriod"/>
              <a:defRPr/>
            </a:pPr>
            <a:r>
              <a:rPr lang="en-US" dirty="0"/>
              <a:t>Poor diet</a:t>
            </a:r>
          </a:p>
        </p:txBody>
      </p:sp>
      <p:sp>
        <p:nvSpPr>
          <p:cNvPr id="313" name="Google Shape;313;p25"/>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000"/>
              <a:buNone/>
            </a:pPr>
            <a:r>
              <a:rPr lang="en-US" dirty="0"/>
              <a:t>B. Autoimmune destruction of insulin-producing cells in the pancreas (1)</a:t>
            </a:r>
            <a:endParaRPr dirty="0"/>
          </a:p>
          <a:p>
            <a:pPr marL="0" lvl="0" indent="0" algn="l" rtl="0">
              <a:lnSpc>
                <a:spcPct val="108000"/>
              </a:lnSpc>
              <a:spcBef>
                <a:spcPts val="1000"/>
              </a:spcBef>
              <a:spcAft>
                <a:spcPts val="0"/>
              </a:spcAft>
              <a:buSzPts val="2000"/>
              <a:buNone/>
            </a:pPr>
            <a:endParaRPr dirty="0"/>
          </a:p>
          <a:p>
            <a:pPr marL="0" lvl="0" indent="0"/>
            <a:r>
              <a:rPr lang="en-US" dirty="0"/>
              <a:t>Make sure you know the difference between the three main types of diabetes: </a:t>
            </a:r>
            <a:r>
              <a:rPr lang="en-US" sz="1800" u="sng" dirty="0">
                <a:solidFill>
                  <a:schemeClr val="hlink"/>
                </a:solidFill>
              </a:rPr>
              <a:t>www.nhs.uk/conditions/diabetes/</a:t>
            </a:r>
            <a:endParaRPr dirty="0"/>
          </a:p>
        </p:txBody>
      </p:sp>
      <p:sp>
        <p:nvSpPr>
          <p:cNvPr id="314" name="Google Shape;314;p25"/>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315" name="Google Shape;315;p25"/>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Diabetes</a:t>
            </a:r>
            <a:endParaRPr/>
          </a:p>
        </p:txBody>
      </p:sp>
      <p:sp>
        <p:nvSpPr>
          <p:cNvPr id="321" name="Google Shape;321;p26"/>
          <p:cNvSpPr txBox="1">
            <a:spLocks noGrp="1"/>
          </p:cNvSpPr>
          <p:nvPr>
            <p:ph type="body" idx="1"/>
          </p:nvPr>
        </p:nvSpPr>
        <p:spPr>
          <a:xfrm>
            <a:off x="943232" y="1654046"/>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2. List </a:t>
            </a:r>
            <a:r>
              <a:rPr lang="en-US" b="1" dirty="0"/>
              <a:t>two</a:t>
            </a:r>
            <a:r>
              <a:rPr lang="en-US" dirty="0"/>
              <a:t> risk factors for type 2 diabetes. </a:t>
            </a:r>
            <a:br>
              <a:rPr lang="en-US" dirty="0"/>
            </a:br>
            <a:r>
              <a:rPr lang="en-US" dirty="0"/>
              <a:t>(2 marks)</a:t>
            </a:r>
            <a:endParaRPr dirty="0"/>
          </a:p>
        </p:txBody>
      </p:sp>
      <p:sp>
        <p:nvSpPr>
          <p:cNvPr id="322" name="Google Shape;322;p26"/>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324" name="Google Shape;324;p26"/>
          <p:cNvSpPr txBox="1"/>
          <p:nvPr/>
        </p:nvSpPr>
        <p:spPr>
          <a:xfrm>
            <a:off x="7795911" y="2316618"/>
            <a:ext cx="3557889"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List</a:t>
            </a:r>
            <a:r>
              <a:rPr lang="en-US" sz="2400" b="0" i="0" u="none" strike="noStrike" cap="none">
                <a:solidFill>
                  <a:schemeClr val="dk1"/>
                </a:solidFill>
                <a:latin typeface="Arial"/>
                <a:ea typeface="Arial"/>
                <a:cs typeface="Arial"/>
                <a:sym typeface="Arial"/>
              </a:rPr>
              <a:t> means write down, or state – you do not need to explain why they are risk factors.</a:t>
            </a:r>
            <a:endParaRPr sz="2400" b="0" i="0" u="none" strike="noStrike" cap="none">
              <a:solidFill>
                <a:schemeClr val="dk1"/>
              </a:solidFill>
              <a:latin typeface="Arial"/>
              <a:ea typeface="Arial"/>
              <a:cs typeface="Arial"/>
              <a:sym typeface="Arial"/>
            </a:endParaRPr>
          </a:p>
        </p:txBody>
      </p:sp>
      <p:pic>
        <p:nvPicPr>
          <p:cNvPr id="5122" name="Picture 2" descr="A person self-administering an injection to their upper arm using an insulin pen.">
            <a:extLst>
              <a:ext uri="{FF2B5EF4-FFF2-40B4-BE49-F238E27FC236}">
                <a16:creationId xmlns:a16="http://schemas.microsoft.com/office/drawing/2014/main" id="{024970F9-78A0-6D55-63F2-C31F5B217B9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943233" y="2696605"/>
            <a:ext cx="5143500"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62626"/>
              </a:buClr>
              <a:buSzPts val="4000"/>
              <a:buFont typeface="Arial"/>
              <a:buNone/>
            </a:pPr>
            <a:r>
              <a:rPr lang="en-US"/>
              <a:t>Diabetes</a:t>
            </a:r>
            <a:endParaRPr/>
          </a:p>
        </p:txBody>
      </p:sp>
      <p:sp>
        <p:nvSpPr>
          <p:cNvPr id="331" name="Google Shape;331;p27"/>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000"/>
              <a:buNone/>
            </a:pPr>
            <a:r>
              <a:rPr lang="en-US" dirty="0"/>
              <a:t>Any two from:</a:t>
            </a:r>
            <a:endParaRPr dirty="0"/>
          </a:p>
          <a:p>
            <a:pPr marL="342900" lvl="0" indent="-342900" algn="l" rtl="0">
              <a:lnSpc>
                <a:spcPct val="108000"/>
              </a:lnSpc>
              <a:spcBef>
                <a:spcPts val="1000"/>
              </a:spcBef>
              <a:spcAft>
                <a:spcPts val="0"/>
              </a:spcAft>
              <a:buSzPts val="2000"/>
              <a:buFont typeface="Arial"/>
              <a:buChar char="•"/>
            </a:pPr>
            <a:r>
              <a:rPr lang="en-US" dirty="0"/>
              <a:t>obesity</a:t>
            </a:r>
            <a:endParaRPr dirty="0"/>
          </a:p>
          <a:p>
            <a:pPr marL="342900" lvl="0" indent="-342900" algn="l" rtl="0">
              <a:lnSpc>
                <a:spcPct val="108000"/>
              </a:lnSpc>
              <a:spcBef>
                <a:spcPts val="1000"/>
              </a:spcBef>
              <a:spcAft>
                <a:spcPts val="0"/>
              </a:spcAft>
              <a:buSzPts val="2000"/>
              <a:buFont typeface="Arial"/>
              <a:buChar char="•"/>
            </a:pPr>
            <a:r>
              <a:rPr lang="en-US" dirty="0"/>
              <a:t>poor diet</a:t>
            </a:r>
            <a:endParaRPr dirty="0"/>
          </a:p>
          <a:p>
            <a:pPr marL="342900" lvl="0" indent="-342900" algn="l" rtl="0">
              <a:lnSpc>
                <a:spcPct val="108000"/>
              </a:lnSpc>
              <a:spcBef>
                <a:spcPts val="1000"/>
              </a:spcBef>
              <a:spcAft>
                <a:spcPts val="0"/>
              </a:spcAft>
              <a:buSzPts val="2000"/>
              <a:buFont typeface="Arial"/>
              <a:buChar char="•"/>
            </a:pPr>
            <a:r>
              <a:rPr lang="en-US" dirty="0"/>
              <a:t>physical inactivity.</a:t>
            </a:r>
            <a:endParaRPr dirty="0"/>
          </a:p>
        </p:txBody>
      </p:sp>
      <p:sp>
        <p:nvSpPr>
          <p:cNvPr id="332" name="Google Shape;332;p27"/>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333" name="Google Shape;333;p27"/>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5" name="Google Shape;321;p26">
            <a:extLst>
              <a:ext uri="{FF2B5EF4-FFF2-40B4-BE49-F238E27FC236}">
                <a16:creationId xmlns:a16="http://schemas.microsoft.com/office/drawing/2014/main" id="{AB72F1EF-7BDF-28A3-A493-C072607E5D85}"/>
              </a:ext>
            </a:extLst>
          </p:cNvPr>
          <p:cNvSpPr txBox="1">
            <a:spLocks noGrp="1"/>
          </p:cNvSpPr>
          <p:nvPr>
            <p:ph type="body" idx="1"/>
          </p:nvPr>
        </p:nvSpPr>
        <p:spPr>
          <a:xfrm>
            <a:off x="943232" y="1654046"/>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2. List </a:t>
            </a:r>
            <a:r>
              <a:rPr lang="en-US" b="1" dirty="0"/>
              <a:t>two</a:t>
            </a:r>
            <a:r>
              <a:rPr lang="en-US" dirty="0"/>
              <a:t> risk factors for type 2 diabetes. </a:t>
            </a:r>
            <a:br>
              <a:rPr lang="en-US" dirty="0"/>
            </a:br>
            <a:r>
              <a:rPr lang="en-US" dirty="0"/>
              <a:t>(2 marks)</a:t>
            </a:r>
            <a:endParaRPr dirty="0"/>
          </a:p>
        </p:txBody>
      </p:sp>
      <p:pic>
        <p:nvPicPr>
          <p:cNvPr id="6" name="Picture 2" descr="A person self-administering an injection to their upper arm using an insulin pen.">
            <a:extLst>
              <a:ext uri="{FF2B5EF4-FFF2-40B4-BE49-F238E27FC236}">
                <a16:creationId xmlns:a16="http://schemas.microsoft.com/office/drawing/2014/main" id="{EB912C3C-EBB6-4098-C71B-B4FE7BFB7AD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943233" y="2696605"/>
            <a:ext cx="5143500" cy="3429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Diabetes</a:t>
            </a:r>
            <a:endParaRPr/>
          </a:p>
        </p:txBody>
      </p:sp>
      <p:sp>
        <p:nvSpPr>
          <p:cNvPr id="340" name="Google Shape;340;p28"/>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8000"/>
              </a:lnSpc>
              <a:spcBef>
                <a:spcPts val="0"/>
              </a:spcBef>
              <a:spcAft>
                <a:spcPts val="0"/>
              </a:spcAft>
              <a:buSzPts val="2400"/>
              <a:buNone/>
            </a:pPr>
            <a:r>
              <a:rPr lang="en-US" dirty="0"/>
              <a:t>3. Identify which statements about gestational diabetes are true. (2 marks)</a:t>
            </a:r>
            <a:br>
              <a:rPr lang="en-US" dirty="0"/>
            </a:br>
            <a:endParaRPr dirty="0"/>
          </a:p>
          <a:p>
            <a:pPr marL="457200" lvl="0" indent="-457200" algn="l" rtl="0">
              <a:lnSpc>
                <a:spcPct val="108000"/>
              </a:lnSpc>
              <a:spcBef>
                <a:spcPts val="1000"/>
              </a:spcBef>
              <a:spcAft>
                <a:spcPts val="0"/>
              </a:spcAft>
              <a:buSzPts val="2400"/>
              <a:buFont typeface="+mj-lt"/>
              <a:buAutoNum type="alphaUcPeriod"/>
            </a:pPr>
            <a:r>
              <a:rPr lang="en-US" dirty="0"/>
              <a:t>Develops during pregnancy</a:t>
            </a:r>
            <a:endParaRPr dirty="0"/>
          </a:p>
          <a:p>
            <a:pPr marL="457200" lvl="0" indent="-457200" algn="l" rtl="0">
              <a:lnSpc>
                <a:spcPct val="108000"/>
              </a:lnSpc>
              <a:spcBef>
                <a:spcPts val="1000"/>
              </a:spcBef>
              <a:spcAft>
                <a:spcPts val="0"/>
              </a:spcAft>
              <a:buSzPts val="2400"/>
              <a:buFont typeface="+mj-lt"/>
              <a:buAutoNum type="alphaUcPeriod"/>
            </a:pPr>
            <a:r>
              <a:rPr lang="en-US" dirty="0"/>
              <a:t>Hormonal changes reduce insulin productivity</a:t>
            </a:r>
            <a:endParaRPr dirty="0"/>
          </a:p>
          <a:p>
            <a:pPr marL="457200" lvl="0" indent="-457200" algn="l" rtl="0">
              <a:lnSpc>
                <a:spcPct val="108000"/>
              </a:lnSpc>
              <a:spcBef>
                <a:spcPts val="1000"/>
              </a:spcBef>
              <a:spcAft>
                <a:spcPts val="0"/>
              </a:spcAft>
              <a:buSzPts val="2400"/>
              <a:buFont typeface="+mj-lt"/>
              <a:buAutoNum type="alphaUcPeriod"/>
            </a:pPr>
            <a:r>
              <a:rPr lang="en-US" dirty="0"/>
              <a:t>Disorder usually disappears after giving birth </a:t>
            </a:r>
            <a:endParaRPr dirty="0"/>
          </a:p>
          <a:p>
            <a:pPr marL="457200" lvl="0" indent="-457200" algn="l" rtl="0">
              <a:lnSpc>
                <a:spcPct val="108000"/>
              </a:lnSpc>
              <a:spcBef>
                <a:spcPts val="1000"/>
              </a:spcBef>
              <a:spcAft>
                <a:spcPts val="0"/>
              </a:spcAft>
              <a:buSzPts val="2400"/>
              <a:buFont typeface="+mj-lt"/>
              <a:buAutoNum type="alphaUcPeriod"/>
            </a:pPr>
            <a:r>
              <a:rPr lang="en-US" dirty="0"/>
              <a:t>Increases risk of type 1 diabetes later in life</a:t>
            </a:r>
            <a:endParaRPr dirty="0"/>
          </a:p>
          <a:p>
            <a:pPr marL="0" lvl="0" indent="0" algn="l" rtl="0">
              <a:lnSpc>
                <a:spcPct val="108000"/>
              </a:lnSpc>
              <a:spcBef>
                <a:spcPts val="1000"/>
              </a:spcBef>
              <a:spcAft>
                <a:spcPts val="0"/>
              </a:spcAft>
              <a:buSzPts val="2400"/>
              <a:buNone/>
            </a:pPr>
            <a:endParaRPr dirty="0"/>
          </a:p>
        </p:txBody>
      </p:sp>
      <p:sp>
        <p:nvSpPr>
          <p:cNvPr id="341" name="Google Shape;341;p28"/>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Diabetes</a:t>
            </a:r>
            <a:endParaRPr/>
          </a:p>
        </p:txBody>
      </p:sp>
      <p:sp>
        <p:nvSpPr>
          <p:cNvPr id="347" name="Google Shape;347;p29"/>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8000"/>
              </a:lnSpc>
              <a:spcBef>
                <a:spcPts val="0"/>
              </a:spcBef>
              <a:spcAft>
                <a:spcPts val="0"/>
              </a:spcAft>
              <a:buSzPts val="2400"/>
              <a:buNone/>
            </a:pPr>
            <a:r>
              <a:rPr lang="en-US" dirty="0"/>
              <a:t>3. Identify which statements about gestational diabetes are true. (2 marks)</a:t>
            </a:r>
            <a:br>
              <a:rPr lang="en-US" dirty="0"/>
            </a:br>
            <a:endParaRPr dirty="0"/>
          </a:p>
          <a:p>
            <a:pPr marL="457200" lvl="0" indent="-457200" algn="l" rtl="0">
              <a:lnSpc>
                <a:spcPct val="108000"/>
              </a:lnSpc>
              <a:spcBef>
                <a:spcPts val="1000"/>
              </a:spcBef>
              <a:spcAft>
                <a:spcPts val="0"/>
              </a:spcAft>
              <a:buSzPts val="2400"/>
              <a:buFont typeface="+mj-lt"/>
              <a:buAutoNum type="alphaUcPeriod"/>
            </a:pPr>
            <a:r>
              <a:rPr lang="en-US" dirty="0"/>
              <a:t>Develops during pregnancy</a:t>
            </a:r>
            <a:endParaRPr dirty="0"/>
          </a:p>
          <a:p>
            <a:pPr marL="457200" lvl="0" indent="-457200" algn="l" rtl="0">
              <a:lnSpc>
                <a:spcPct val="108000"/>
              </a:lnSpc>
              <a:spcBef>
                <a:spcPts val="1000"/>
              </a:spcBef>
              <a:spcAft>
                <a:spcPts val="0"/>
              </a:spcAft>
              <a:buSzPts val="2400"/>
              <a:buFont typeface="+mj-lt"/>
              <a:buAutoNum type="alphaUcPeriod"/>
            </a:pPr>
            <a:r>
              <a:rPr lang="en-US" dirty="0"/>
              <a:t>Hormonal changes reduce insulin productivity</a:t>
            </a:r>
            <a:endParaRPr dirty="0"/>
          </a:p>
          <a:p>
            <a:pPr marL="457200" lvl="0" indent="-457200" algn="l" rtl="0">
              <a:lnSpc>
                <a:spcPct val="108000"/>
              </a:lnSpc>
              <a:spcBef>
                <a:spcPts val="1000"/>
              </a:spcBef>
              <a:spcAft>
                <a:spcPts val="0"/>
              </a:spcAft>
              <a:buSzPts val="2400"/>
              <a:buFont typeface="+mj-lt"/>
              <a:buAutoNum type="alphaUcPeriod"/>
            </a:pPr>
            <a:r>
              <a:rPr lang="en-US" dirty="0"/>
              <a:t>Disorder usually disappears after giving birth </a:t>
            </a:r>
            <a:endParaRPr dirty="0"/>
          </a:p>
          <a:p>
            <a:pPr marL="457200" lvl="0" indent="-457200" algn="l" rtl="0">
              <a:lnSpc>
                <a:spcPct val="108000"/>
              </a:lnSpc>
              <a:spcBef>
                <a:spcPts val="1000"/>
              </a:spcBef>
              <a:spcAft>
                <a:spcPts val="0"/>
              </a:spcAft>
              <a:buSzPts val="2400"/>
              <a:buFont typeface="+mj-lt"/>
              <a:buAutoNum type="alphaUcPeriod"/>
            </a:pPr>
            <a:r>
              <a:rPr lang="en-US" dirty="0"/>
              <a:t>Increases risk of type 1 diabetes later in life</a:t>
            </a:r>
            <a:endParaRPr dirty="0"/>
          </a:p>
          <a:p>
            <a:pPr marL="228600" lvl="0" indent="-76200" algn="l" rtl="0">
              <a:lnSpc>
                <a:spcPct val="108000"/>
              </a:lnSpc>
              <a:spcBef>
                <a:spcPts val="1000"/>
              </a:spcBef>
              <a:spcAft>
                <a:spcPts val="0"/>
              </a:spcAft>
              <a:buSzPts val="2400"/>
              <a:buNone/>
            </a:pPr>
            <a:endParaRPr dirty="0"/>
          </a:p>
        </p:txBody>
      </p:sp>
      <p:sp>
        <p:nvSpPr>
          <p:cNvPr id="348" name="Google Shape;348;p29"/>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a:bodyPr>
          <a:lstStyle/>
          <a:p>
            <a:pPr lvl="0" indent="-457200" algn="l" rtl="0">
              <a:lnSpc>
                <a:spcPct val="108000"/>
              </a:lnSpc>
              <a:spcBef>
                <a:spcPts val="0"/>
              </a:spcBef>
              <a:spcAft>
                <a:spcPts val="0"/>
              </a:spcAft>
              <a:buSzPts val="2000"/>
              <a:buFont typeface="+mj-lt"/>
              <a:buAutoNum type="alphaUcPeriod"/>
            </a:pPr>
            <a:r>
              <a:rPr lang="en-US" dirty="0"/>
              <a:t>True (1)</a:t>
            </a:r>
            <a:endParaRPr dirty="0"/>
          </a:p>
          <a:p>
            <a:pPr lvl="0" indent="-457200" algn="l" rtl="0">
              <a:lnSpc>
                <a:spcPct val="108000"/>
              </a:lnSpc>
              <a:spcBef>
                <a:spcPts val="1000"/>
              </a:spcBef>
              <a:spcAft>
                <a:spcPts val="0"/>
              </a:spcAft>
              <a:buSzPts val="2000"/>
              <a:buFont typeface="+mj-lt"/>
              <a:buAutoNum type="alphaUcPeriod"/>
            </a:pPr>
            <a:r>
              <a:rPr lang="en-US" dirty="0"/>
              <a:t>False. Hormonal changes reduce sensitivity to insulin.</a:t>
            </a:r>
            <a:endParaRPr dirty="0"/>
          </a:p>
          <a:p>
            <a:pPr lvl="0" indent="-457200" algn="l" rtl="0">
              <a:lnSpc>
                <a:spcPct val="108000"/>
              </a:lnSpc>
              <a:spcBef>
                <a:spcPts val="1000"/>
              </a:spcBef>
              <a:spcAft>
                <a:spcPts val="0"/>
              </a:spcAft>
              <a:buSzPts val="2000"/>
              <a:buFont typeface="+mj-lt"/>
              <a:buAutoNum type="alphaUcPeriod"/>
            </a:pPr>
            <a:r>
              <a:rPr lang="en-US" dirty="0"/>
              <a:t>True (1)</a:t>
            </a:r>
            <a:endParaRPr dirty="0"/>
          </a:p>
          <a:p>
            <a:pPr lvl="0" indent="-457200" algn="l" rtl="0">
              <a:lnSpc>
                <a:spcPct val="108000"/>
              </a:lnSpc>
              <a:spcBef>
                <a:spcPts val="1000"/>
              </a:spcBef>
              <a:spcAft>
                <a:spcPts val="0"/>
              </a:spcAft>
              <a:buSzPts val="2000"/>
              <a:buFont typeface="+mj-lt"/>
              <a:buAutoNum type="alphaUcPeriod"/>
            </a:pPr>
            <a:r>
              <a:rPr lang="en-US" dirty="0"/>
              <a:t>False. It increases the risk of developing type 2 diabetes.</a:t>
            </a:r>
            <a:endParaRPr dirty="0"/>
          </a:p>
        </p:txBody>
      </p:sp>
      <p:sp>
        <p:nvSpPr>
          <p:cNvPr id="349" name="Google Shape;349;p29"/>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350" name="Google Shape;350;p29"/>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Diabetes</a:t>
            </a:r>
            <a:endParaRPr/>
          </a:p>
        </p:txBody>
      </p:sp>
      <p:sp>
        <p:nvSpPr>
          <p:cNvPr id="356" name="Google Shape;356;p30"/>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4. Identify which of the following treatments is most appropriate for managing type 1 diabetes. (1 mark)</a:t>
            </a:r>
            <a:br>
              <a:rPr lang="en-US" dirty="0"/>
            </a:br>
            <a:endParaRPr lang="en-US" dirty="0"/>
          </a:p>
          <a:p>
            <a:pPr indent="-457200">
              <a:buSzPts val="2400"/>
              <a:buFont typeface="Arial"/>
              <a:buAutoNum type="alphaUcPeriod"/>
              <a:defRPr/>
            </a:pPr>
            <a:r>
              <a:rPr lang="en-US" dirty="0"/>
              <a:t>Weight loss and metformin</a:t>
            </a:r>
          </a:p>
          <a:p>
            <a:pPr indent="-457200">
              <a:buSzPts val="2400"/>
              <a:buFont typeface="Arial"/>
              <a:buAutoNum type="alphaUcPeriod"/>
              <a:defRPr/>
            </a:pPr>
            <a:r>
              <a:rPr lang="en-US" dirty="0"/>
              <a:t>Insulin therapy and regular blood glucose monitoring</a:t>
            </a:r>
          </a:p>
          <a:p>
            <a:pPr indent="-457200">
              <a:buSzPts val="2400"/>
              <a:buFont typeface="Arial"/>
              <a:buAutoNum type="alphaUcPeriod"/>
              <a:defRPr/>
            </a:pPr>
            <a:r>
              <a:rPr lang="en-US" dirty="0"/>
              <a:t>Healthy diet and exercise</a:t>
            </a:r>
          </a:p>
          <a:p>
            <a:pPr indent="-457200">
              <a:buSzPts val="2400"/>
              <a:buFont typeface="Arial"/>
              <a:buAutoNum type="alphaUcPeriod"/>
              <a:defRPr/>
            </a:pPr>
            <a:r>
              <a:rPr lang="en-US" dirty="0"/>
              <a:t>Antibiotics</a:t>
            </a:r>
          </a:p>
        </p:txBody>
      </p:sp>
      <p:sp>
        <p:nvSpPr>
          <p:cNvPr id="357" name="Google Shape;357;p30"/>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Diabetes</a:t>
            </a:r>
            <a:endParaRPr/>
          </a:p>
        </p:txBody>
      </p:sp>
      <p:sp>
        <p:nvSpPr>
          <p:cNvPr id="363" name="Google Shape;363;p31"/>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4. Identify which of the following treatments is most appropriate for managing type 1 diabetes. (1 mark)</a:t>
            </a:r>
            <a:br>
              <a:rPr lang="en-US" dirty="0"/>
            </a:br>
            <a:endParaRPr dirty="0"/>
          </a:p>
          <a:p>
            <a:pPr indent="-457200">
              <a:buSzPts val="2400"/>
              <a:buFont typeface="Arial"/>
              <a:buAutoNum type="alphaUcPeriod"/>
              <a:defRPr/>
            </a:pPr>
            <a:r>
              <a:rPr lang="en-US" dirty="0"/>
              <a:t>Weight loss and metformin</a:t>
            </a:r>
          </a:p>
          <a:p>
            <a:pPr indent="-457200">
              <a:buSzPts val="2400"/>
              <a:buFont typeface="Arial"/>
              <a:buAutoNum type="alphaUcPeriod"/>
              <a:defRPr/>
            </a:pPr>
            <a:r>
              <a:rPr lang="en-US" dirty="0"/>
              <a:t>Insulin therapy and regular blood glucose monitoring</a:t>
            </a:r>
          </a:p>
          <a:p>
            <a:pPr indent="-457200">
              <a:buSzPts val="2400"/>
              <a:buFont typeface="Arial"/>
              <a:buAutoNum type="alphaUcPeriod"/>
              <a:defRPr/>
            </a:pPr>
            <a:r>
              <a:rPr lang="en-US" dirty="0"/>
              <a:t>Healthy diet and exercise</a:t>
            </a:r>
          </a:p>
          <a:p>
            <a:pPr indent="-457200">
              <a:buSzPts val="2400"/>
              <a:buFont typeface="Arial"/>
              <a:buAutoNum type="alphaUcPeriod"/>
              <a:defRPr/>
            </a:pPr>
            <a:r>
              <a:rPr lang="en-US" dirty="0"/>
              <a:t>Antibiotics</a:t>
            </a:r>
          </a:p>
        </p:txBody>
      </p:sp>
      <p:sp>
        <p:nvSpPr>
          <p:cNvPr id="364" name="Google Shape;364;p31"/>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000"/>
              <a:buNone/>
            </a:pPr>
            <a:r>
              <a:rPr lang="en-US" dirty="0"/>
              <a:t>B. Insulin therapy and regular blood glucose monitoring (1)</a:t>
            </a:r>
            <a:endParaRPr dirty="0"/>
          </a:p>
          <a:p>
            <a:pPr marL="0" lvl="0" indent="0" algn="l" rtl="0">
              <a:lnSpc>
                <a:spcPct val="108000"/>
              </a:lnSpc>
              <a:spcBef>
                <a:spcPts val="1000"/>
              </a:spcBef>
              <a:spcAft>
                <a:spcPts val="0"/>
              </a:spcAft>
              <a:buSzPts val="2000"/>
              <a:buNone/>
            </a:pPr>
            <a:endParaRPr lang="en-US" dirty="0"/>
          </a:p>
          <a:p>
            <a:pPr marL="0" lvl="0" indent="0" algn="l" rtl="0">
              <a:lnSpc>
                <a:spcPct val="108000"/>
              </a:lnSpc>
              <a:spcBef>
                <a:spcPts val="1000"/>
              </a:spcBef>
              <a:spcAft>
                <a:spcPts val="0"/>
              </a:spcAft>
              <a:buSzPts val="2000"/>
              <a:buNone/>
            </a:pPr>
            <a:r>
              <a:rPr lang="en-US" dirty="0"/>
              <a:t>See </a:t>
            </a:r>
            <a:r>
              <a:rPr lang="en-US" u="sng" dirty="0">
                <a:solidFill>
                  <a:schemeClr val="hlink"/>
                </a:solidFill>
                <a:hlinkClick r:id="rId3"/>
              </a:rPr>
              <a:t>www.diabetes.org.uk</a:t>
            </a:r>
            <a:r>
              <a:rPr lang="en-US" dirty="0"/>
              <a:t> for more information on managing diabetes.</a:t>
            </a:r>
            <a:endParaRPr dirty="0"/>
          </a:p>
        </p:txBody>
      </p:sp>
      <p:sp>
        <p:nvSpPr>
          <p:cNvPr id="365" name="Google Shape;365;p31"/>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366" name="Google Shape;366;p31"/>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Diabetes</a:t>
            </a:r>
            <a:endParaRPr/>
          </a:p>
        </p:txBody>
      </p:sp>
      <p:sp>
        <p:nvSpPr>
          <p:cNvPr id="372" name="Google Shape;372;p32"/>
          <p:cNvSpPr txBox="1">
            <a:spLocks noGrp="1"/>
          </p:cNvSpPr>
          <p:nvPr>
            <p:ph type="body" idx="1"/>
          </p:nvPr>
        </p:nvSpPr>
        <p:spPr>
          <a:xfrm>
            <a:off x="930667" y="1654046"/>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5. Explain the purpose of the HbA1c test in diabetes management. (2 marks)</a:t>
            </a:r>
            <a:endParaRPr dirty="0"/>
          </a:p>
        </p:txBody>
      </p:sp>
      <p:sp>
        <p:nvSpPr>
          <p:cNvPr id="373" name="Google Shape;373;p32"/>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375" name="Google Shape;375;p32"/>
          <p:cNvSpPr txBox="1"/>
          <p:nvPr/>
        </p:nvSpPr>
        <p:spPr>
          <a:xfrm>
            <a:off x="7807706" y="2384068"/>
            <a:ext cx="4095750"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Explain</a:t>
            </a:r>
            <a:r>
              <a:rPr lang="en-US" sz="2400" b="0" i="0" u="none" strike="noStrike" cap="none">
                <a:solidFill>
                  <a:schemeClr val="dk1"/>
                </a:solidFill>
                <a:latin typeface="Arial"/>
                <a:ea typeface="Arial"/>
                <a:cs typeface="Arial"/>
                <a:sym typeface="Arial"/>
              </a:rPr>
              <a:t> means you should state the reasons for something happening – so what the blood test measures and why.</a:t>
            </a:r>
            <a:endParaRPr sz="2400" b="0" i="0" u="none" strike="noStrike" cap="none">
              <a:solidFill>
                <a:schemeClr val="dk1"/>
              </a:solidFill>
              <a:latin typeface="Arial"/>
              <a:ea typeface="Arial"/>
              <a:cs typeface="Arial"/>
              <a:sym typeface="Arial"/>
            </a:endParaRPr>
          </a:p>
        </p:txBody>
      </p:sp>
      <p:pic>
        <p:nvPicPr>
          <p:cNvPr id="7170" name="Picture 2" descr="A gloved hand holding a blood sample vial labeled &quot;HbA1c Test&quot;">
            <a:extLst>
              <a:ext uri="{FF2B5EF4-FFF2-40B4-BE49-F238E27FC236}">
                <a16:creationId xmlns:a16="http://schemas.microsoft.com/office/drawing/2014/main" id="{37E5A7DA-DB28-A911-E0C8-69B73529957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943232" y="2714465"/>
            <a:ext cx="5151057" cy="34340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Diabetes</a:t>
            </a:r>
            <a:endParaRPr/>
          </a:p>
        </p:txBody>
      </p:sp>
      <p:sp>
        <p:nvSpPr>
          <p:cNvPr id="382" name="Google Shape;382;p33"/>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108000"/>
              </a:lnSpc>
              <a:spcBef>
                <a:spcPts val="0"/>
              </a:spcBef>
              <a:spcAft>
                <a:spcPts val="0"/>
              </a:spcAft>
              <a:buSzPct val="100000"/>
              <a:buNone/>
            </a:pPr>
            <a:r>
              <a:rPr lang="en-US" dirty="0"/>
              <a:t>To assess average blood glucose over the past 2–3 months. (1)</a:t>
            </a:r>
            <a:endParaRPr dirty="0"/>
          </a:p>
          <a:p>
            <a:pPr marL="0" lvl="0" indent="0" algn="l" rtl="0">
              <a:lnSpc>
                <a:spcPct val="108000"/>
              </a:lnSpc>
              <a:spcBef>
                <a:spcPts val="1000"/>
              </a:spcBef>
              <a:spcAft>
                <a:spcPts val="0"/>
              </a:spcAft>
              <a:buSzPct val="100000"/>
              <a:buNone/>
            </a:pPr>
            <a:r>
              <a:rPr lang="en-US" dirty="0"/>
              <a:t>Target for most people with diabetes is to have a level below 48 mmol/mol (6.5%). (1)</a:t>
            </a:r>
            <a:endParaRPr dirty="0"/>
          </a:p>
          <a:p>
            <a:pPr marL="0" lvl="0" indent="0" algn="l" rtl="0">
              <a:lnSpc>
                <a:spcPct val="108000"/>
              </a:lnSpc>
              <a:spcBef>
                <a:spcPts val="1000"/>
              </a:spcBef>
              <a:spcAft>
                <a:spcPts val="0"/>
              </a:spcAft>
              <a:buSzPct val="100000"/>
              <a:buNone/>
            </a:pPr>
            <a:endParaRPr dirty="0"/>
          </a:p>
          <a:p>
            <a:pPr marL="0" lvl="0" indent="0" algn="l" rtl="0">
              <a:lnSpc>
                <a:spcPct val="108000"/>
              </a:lnSpc>
              <a:spcBef>
                <a:spcPts val="1000"/>
              </a:spcBef>
              <a:spcAft>
                <a:spcPts val="0"/>
              </a:spcAft>
              <a:buSzPct val="100000"/>
              <a:buNone/>
            </a:pPr>
            <a:r>
              <a:rPr lang="en-US" dirty="0"/>
              <a:t>Refer to the Diabetes Fact file for a summary of causes, symptoms and treatments of diabetes.</a:t>
            </a:r>
            <a:endParaRPr dirty="0"/>
          </a:p>
        </p:txBody>
      </p:sp>
      <p:sp>
        <p:nvSpPr>
          <p:cNvPr id="383" name="Google Shape;383;p33"/>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384" name="Google Shape;384;p33"/>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5" name="Google Shape;372;p32">
            <a:extLst>
              <a:ext uri="{FF2B5EF4-FFF2-40B4-BE49-F238E27FC236}">
                <a16:creationId xmlns:a16="http://schemas.microsoft.com/office/drawing/2014/main" id="{4F837256-7424-488F-D8A9-44C934742B91}"/>
              </a:ext>
            </a:extLst>
          </p:cNvPr>
          <p:cNvSpPr txBox="1">
            <a:spLocks noGrp="1"/>
          </p:cNvSpPr>
          <p:nvPr>
            <p:ph type="body" idx="1"/>
          </p:nvPr>
        </p:nvSpPr>
        <p:spPr>
          <a:xfrm>
            <a:off x="930667" y="1654046"/>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5. Explain the purpose of the HbA1c test in diabetes management. (2 marks)</a:t>
            </a:r>
            <a:endParaRPr dirty="0"/>
          </a:p>
        </p:txBody>
      </p:sp>
      <p:pic>
        <p:nvPicPr>
          <p:cNvPr id="6" name="Picture 2" descr="A gloved hand holding a blood sample vial labeled &quot;HbA1c Test&quot;">
            <a:extLst>
              <a:ext uri="{FF2B5EF4-FFF2-40B4-BE49-F238E27FC236}">
                <a16:creationId xmlns:a16="http://schemas.microsoft.com/office/drawing/2014/main" id="{BBB82A81-3387-62FB-4197-2735266E815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943232" y="2714465"/>
            <a:ext cx="5151057" cy="34340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391" name="Google Shape;391;p34"/>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457200" lvl="0" indent="-457200" algn="l" rtl="0">
              <a:lnSpc>
                <a:spcPct val="108000"/>
              </a:lnSpc>
              <a:spcBef>
                <a:spcPts val="0"/>
              </a:spcBef>
              <a:spcAft>
                <a:spcPts val="0"/>
              </a:spcAft>
              <a:buSzPts val="2400"/>
              <a:buAutoNum type="arabicPeriod"/>
            </a:pPr>
            <a:r>
              <a:rPr lang="en-US" dirty="0"/>
              <a:t>Many health conditions increase the risk of a person developing chronic kidney disease (CKD). </a:t>
            </a:r>
            <a:br>
              <a:rPr lang="en-US" dirty="0"/>
            </a:br>
            <a:endParaRPr dirty="0"/>
          </a:p>
          <a:p>
            <a:pPr marL="446088" lvl="0" indent="-446088" algn="l" rtl="0">
              <a:lnSpc>
                <a:spcPct val="108000"/>
              </a:lnSpc>
              <a:spcBef>
                <a:spcPts val="0"/>
              </a:spcBef>
              <a:spcAft>
                <a:spcPts val="0"/>
              </a:spcAft>
              <a:buSzPts val="2400"/>
              <a:buNone/>
            </a:pPr>
            <a:r>
              <a:rPr lang="en-US" dirty="0"/>
              <a:t>	Name </a:t>
            </a:r>
            <a:r>
              <a:rPr lang="en-US" b="1" dirty="0"/>
              <a:t>two </a:t>
            </a:r>
            <a:r>
              <a:rPr lang="en-US" dirty="0"/>
              <a:t>of these health conditions.        (2 marks)</a:t>
            </a:r>
            <a:endParaRPr dirty="0"/>
          </a:p>
        </p:txBody>
      </p:sp>
      <p:sp>
        <p:nvSpPr>
          <p:cNvPr id="392" name="Google Shape;392;p34"/>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393" name="Google Shape;393;p34"/>
          <p:cNvSpPr txBox="1"/>
          <p:nvPr/>
        </p:nvSpPr>
        <p:spPr>
          <a:xfrm>
            <a:off x="7766116" y="2336693"/>
            <a:ext cx="4298584"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Name</a:t>
            </a:r>
            <a:r>
              <a:rPr lang="en-US" sz="2400" b="0" i="0" u="none" strike="noStrike" cap="none">
                <a:solidFill>
                  <a:schemeClr val="dk1"/>
                </a:solidFill>
                <a:latin typeface="Arial"/>
                <a:ea typeface="Arial"/>
                <a:cs typeface="Arial"/>
                <a:sym typeface="Arial"/>
              </a:rPr>
              <a:t> means write down, or state.</a:t>
            </a: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399" name="Google Shape;399;p35"/>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457200" lvl="0" indent="-457200" algn="l" rtl="0">
              <a:lnSpc>
                <a:spcPct val="108000"/>
              </a:lnSpc>
              <a:spcBef>
                <a:spcPts val="0"/>
              </a:spcBef>
              <a:spcAft>
                <a:spcPts val="0"/>
              </a:spcAft>
              <a:buSzPts val="2400"/>
              <a:buAutoNum type="arabicPeriod"/>
            </a:pPr>
            <a:r>
              <a:rPr lang="en-US" dirty="0"/>
              <a:t>Many health conditions increase the risk of a person developing chronic kidney disease (CKD). </a:t>
            </a:r>
            <a:br>
              <a:rPr lang="en-US" dirty="0"/>
            </a:br>
            <a:endParaRPr dirty="0"/>
          </a:p>
          <a:p>
            <a:pPr marL="446088" lvl="0" indent="-446088" algn="l" rtl="0">
              <a:lnSpc>
                <a:spcPct val="108000"/>
              </a:lnSpc>
              <a:spcBef>
                <a:spcPts val="0"/>
              </a:spcBef>
              <a:spcAft>
                <a:spcPts val="0"/>
              </a:spcAft>
              <a:buSzPts val="2400"/>
              <a:buNone/>
            </a:pPr>
            <a:r>
              <a:rPr lang="en-US" dirty="0"/>
              <a:t>	Name </a:t>
            </a:r>
            <a:r>
              <a:rPr lang="en-US" b="1" dirty="0"/>
              <a:t>two</a:t>
            </a:r>
            <a:r>
              <a:rPr lang="en-US" dirty="0"/>
              <a:t> of these health conditions.        (2 marks)</a:t>
            </a:r>
            <a:endParaRPr dirty="0"/>
          </a:p>
        </p:txBody>
      </p:sp>
      <p:sp>
        <p:nvSpPr>
          <p:cNvPr id="400" name="Google Shape;400;p35"/>
          <p:cNvSpPr txBox="1">
            <a:spLocks noGrp="1"/>
          </p:cNvSpPr>
          <p:nvPr>
            <p:ph type="body" idx="2"/>
          </p:nvPr>
        </p:nvSpPr>
        <p:spPr>
          <a:xfrm>
            <a:off x="7772399" y="2743200"/>
            <a:ext cx="4161453" cy="3433763"/>
          </a:xfrm>
          <a:prstGeom prst="rect">
            <a:avLst/>
          </a:prstGeom>
          <a:noFill/>
          <a:ln>
            <a:noFill/>
          </a:ln>
        </p:spPr>
        <p:txBody>
          <a:bodyPr spcFirstLastPara="1" wrap="square" lIns="91425" tIns="45700" rIns="91425" bIns="45700" anchor="t" anchorCtr="0">
            <a:normAutofit fontScale="92500" lnSpcReduction="20000"/>
          </a:bodyPr>
          <a:lstStyle/>
          <a:p>
            <a:pPr marL="457200" lvl="1" indent="0" algn="l" rtl="0">
              <a:lnSpc>
                <a:spcPct val="108000"/>
              </a:lnSpc>
              <a:spcBef>
                <a:spcPts val="0"/>
              </a:spcBef>
              <a:spcAft>
                <a:spcPts val="0"/>
              </a:spcAft>
              <a:buSzPct val="100000"/>
              <a:buNone/>
            </a:pPr>
            <a:r>
              <a:rPr lang="en-US" dirty="0"/>
              <a:t>Any two from:</a:t>
            </a:r>
            <a:endParaRPr dirty="0"/>
          </a:p>
          <a:p>
            <a:pPr marL="800100" lvl="1" indent="-342900" algn="l" rtl="0">
              <a:lnSpc>
                <a:spcPct val="108000"/>
              </a:lnSpc>
              <a:spcBef>
                <a:spcPts val="500"/>
              </a:spcBef>
              <a:spcAft>
                <a:spcPts val="0"/>
              </a:spcAft>
              <a:buSzPct val="100000"/>
              <a:buFont typeface="Arial"/>
              <a:buChar char="•"/>
            </a:pPr>
            <a:r>
              <a:rPr lang="en-US" dirty="0"/>
              <a:t>diabetes</a:t>
            </a:r>
            <a:endParaRPr dirty="0"/>
          </a:p>
          <a:p>
            <a:pPr marL="800100" lvl="1" indent="-342900" algn="l" rtl="0">
              <a:lnSpc>
                <a:spcPct val="108000"/>
              </a:lnSpc>
              <a:spcBef>
                <a:spcPts val="500"/>
              </a:spcBef>
              <a:spcAft>
                <a:spcPts val="0"/>
              </a:spcAft>
              <a:buSzPct val="100000"/>
              <a:buFont typeface="Arial"/>
              <a:buChar char="•"/>
            </a:pPr>
            <a:r>
              <a:rPr lang="en-US" dirty="0"/>
              <a:t>high blood pressure</a:t>
            </a:r>
            <a:endParaRPr dirty="0"/>
          </a:p>
          <a:p>
            <a:pPr marL="800100" lvl="1" indent="-342900" algn="l" rtl="0">
              <a:lnSpc>
                <a:spcPct val="108000"/>
              </a:lnSpc>
              <a:spcBef>
                <a:spcPts val="500"/>
              </a:spcBef>
              <a:spcAft>
                <a:spcPts val="0"/>
              </a:spcAft>
              <a:buSzPct val="100000"/>
              <a:buFont typeface="Arial"/>
              <a:buChar char="•"/>
            </a:pPr>
            <a:r>
              <a:rPr lang="en-US" dirty="0"/>
              <a:t>recurrent kidney infections</a:t>
            </a:r>
            <a:endParaRPr dirty="0"/>
          </a:p>
          <a:p>
            <a:pPr marL="800100" lvl="1" indent="-342900" algn="l" rtl="0">
              <a:lnSpc>
                <a:spcPct val="108000"/>
              </a:lnSpc>
              <a:spcBef>
                <a:spcPts val="500"/>
              </a:spcBef>
              <a:spcAft>
                <a:spcPts val="0"/>
              </a:spcAft>
              <a:buSzPct val="100000"/>
              <a:buFont typeface="Arial"/>
              <a:buChar char="•"/>
            </a:pPr>
            <a:r>
              <a:rPr lang="en-US" dirty="0"/>
              <a:t>genetic conditions</a:t>
            </a:r>
            <a:endParaRPr dirty="0"/>
          </a:p>
          <a:p>
            <a:pPr marL="800100" lvl="1" indent="-342900" algn="l" rtl="0">
              <a:lnSpc>
                <a:spcPct val="108000"/>
              </a:lnSpc>
              <a:spcBef>
                <a:spcPts val="500"/>
              </a:spcBef>
              <a:spcAft>
                <a:spcPts val="0"/>
              </a:spcAft>
              <a:buSzPct val="100000"/>
              <a:buFont typeface="Arial"/>
              <a:buChar char="•"/>
            </a:pPr>
            <a:r>
              <a:rPr lang="en-US" dirty="0"/>
              <a:t>autoimmune diseases</a:t>
            </a:r>
            <a:endParaRPr dirty="0"/>
          </a:p>
          <a:p>
            <a:pPr marL="800100" lvl="1" indent="-342900" algn="l" rtl="0">
              <a:lnSpc>
                <a:spcPct val="108000"/>
              </a:lnSpc>
              <a:spcBef>
                <a:spcPts val="500"/>
              </a:spcBef>
              <a:spcAft>
                <a:spcPts val="0"/>
              </a:spcAft>
              <a:buSzPct val="100000"/>
              <a:buFont typeface="Arial"/>
              <a:buChar char="•"/>
            </a:pPr>
            <a:r>
              <a:rPr lang="en-US" dirty="0"/>
              <a:t>other appropriate condition.</a:t>
            </a:r>
            <a:endParaRPr dirty="0"/>
          </a:p>
          <a:p>
            <a:pPr marL="457200" lvl="1" indent="0" algn="l" rtl="0">
              <a:lnSpc>
                <a:spcPct val="108000"/>
              </a:lnSpc>
              <a:spcBef>
                <a:spcPts val="500"/>
              </a:spcBef>
              <a:spcAft>
                <a:spcPts val="0"/>
              </a:spcAft>
              <a:buSzPct val="100000"/>
              <a:buNone/>
            </a:pPr>
            <a:endParaRPr dirty="0">
              <a:solidFill>
                <a:schemeClr val="dk1"/>
              </a:solidFill>
            </a:endParaRPr>
          </a:p>
          <a:p>
            <a:pPr marL="457200" lvl="1" indent="0">
              <a:buSzPct val="100000"/>
            </a:pPr>
            <a:r>
              <a:rPr lang="en-US" dirty="0">
                <a:solidFill>
                  <a:schemeClr val="dk1"/>
                </a:solidFill>
              </a:rPr>
              <a:t>For more information see </a:t>
            </a:r>
            <a:r>
              <a:rPr lang="en-US" dirty="0">
                <a:solidFill>
                  <a:schemeClr val="dk1"/>
                </a:solidFill>
                <a:hlinkClick r:id="rId3"/>
              </a:rPr>
              <a:t>www.nhs.uk/conditions/kidney-disease/</a:t>
            </a:r>
            <a:r>
              <a:rPr lang="en-US" dirty="0">
                <a:solidFill>
                  <a:schemeClr val="dk1"/>
                </a:solidFill>
              </a:rPr>
              <a:t> </a:t>
            </a:r>
            <a:endParaRPr dirty="0"/>
          </a:p>
        </p:txBody>
      </p:sp>
      <p:sp>
        <p:nvSpPr>
          <p:cNvPr id="401" name="Google Shape;401;p35"/>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402" name="Google Shape;402;p35"/>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408" name="Google Shape;408;p36"/>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2. Identify which organ system is directly affected when CKD leads to calcium and phosphate imbalance. (1 mark)</a:t>
            </a:r>
            <a:br>
              <a:rPr lang="en-US" dirty="0"/>
            </a:br>
            <a:endParaRPr dirty="0"/>
          </a:p>
          <a:p>
            <a:pPr indent="-457200">
              <a:buSzPts val="2400"/>
              <a:buAutoNum type="alphaUcPeriod"/>
            </a:pPr>
            <a:r>
              <a:rPr lang="en-US" dirty="0"/>
              <a:t>Reproductive system</a:t>
            </a:r>
          </a:p>
          <a:p>
            <a:pPr indent="-457200">
              <a:buSzPts val="2400"/>
              <a:buAutoNum type="alphaUcPeriod"/>
            </a:pPr>
            <a:r>
              <a:rPr lang="en-US" dirty="0"/>
              <a:t>Nervous system</a:t>
            </a:r>
          </a:p>
          <a:p>
            <a:pPr indent="-457200">
              <a:buSzPts val="2400"/>
              <a:buAutoNum type="alphaUcPeriod"/>
            </a:pPr>
            <a:r>
              <a:rPr lang="en-US" dirty="0"/>
              <a:t>Skeletal system</a:t>
            </a:r>
          </a:p>
          <a:p>
            <a:pPr indent="-457200">
              <a:buSzPts val="2400"/>
              <a:buAutoNum type="alphaUcPeriod"/>
            </a:pPr>
            <a:r>
              <a:rPr lang="en-US" dirty="0"/>
              <a:t>Digestive system</a:t>
            </a:r>
            <a:endParaRPr dirty="0"/>
          </a:p>
          <a:p>
            <a:pPr marL="0" lvl="0" indent="0" algn="l" rtl="0">
              <a:lnSpc>
                <a:spcPct val="108000"/>
              </a:lnSpc>
              <a:spcBef>
                <a:spcPts val="1000"/>
              </a:spcBef>
              <a:spcAft>
                <a:spcPts val="0"/>
              </a:spcAft>
              <a:buSzPts val="2400"/>
              <a:buNone/>
            </a:pPr>
            <a:endParaRPr dirty="0"/>
          </a:p>
        </p:txBody>
      </p:sp>
      <p:sp>
        <p:nvSpPr>
          <p:cNvPr id="409" name="Google Shape;409;p36"/>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415" name="Google Shape;415;p37"/>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2. Identify which organ system is directly affected when CKD leads to calcium and phosphate imbalance. (1 mark)</a:t>
            </a:r>
            <a:br>
              <a:rPr lang="en-US" dirty="0"/>
            </a:br>
            <a:endParaRPr dirty="0"/>
          </a:p>
          <a:p>
            <a:pPr indent="-457200">
              <a:buSzPts val="2400"/>
              <a:buAutoNum type="alphaUcPeriod"/>
            </a:pPr>
            <a:r>
              <a:rPr lang="en-US" dirty="0"/>
              <a:t>Reproductive system</a:t>
            </a:r>
          </a:p>
          <a:p>
            <a:pPr indent="-457200">
              <a:buSzPts val="2400"/>
              <a:buAutoNum type="alphaUcPeriod"/>
            </a:pPr>
            <a:r>
              <a:rPr lang="en-US" dirty="0"/>
              <a:t>Nervous system</a:t>
            </a:r>
          </a:p>
          <a:p>
            <a:pPr indent="-457200">
              <a:buSzPts val="2400"/>
              <a:buAutoNum type="alphaUcPeriod"/>
            </a:pPr>
            <a:r>
              <a:rPr lang="en-US" dirty="0"/>
              <a:t>Skeletal system</a:t>
            </a:r>
          </a:p>
          <a:p>
            <a:pPr indent="-457200">
              <a:buSzPts val="2400"/>
              <a:buAutoNum type="alphaUcPeriod"/>
            </a:pPr>
            <a:r>
              <a:rPr lang="en-US" dirty="0"/>
              <a:t>Digestive system</a:t>
            </a:r>
          </a:p>
        </p:txBody>
      </p:sp>
      <p:sp>
        <p:nvSpPr>
          <p:cNvPr id="416" name="Google Shape;416;p37"/>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000"/>
              <a:buNone/>
            </a:pPr>
            <a:r>
              <a:rPr lang="en-US" dirty="0"/>
              <a:t>C. Skeletal system (1)</a:t>
            </a:r>
            <a:endParaRPr dirty="0"/>
          </a:p>
          <a:p>
            <a:pPr marL="0" lvl="0" indent="0" algn="l" rtl="0">
              <a:lnSpc>
                <a:spcPct val="108000"/>
              </a:lnSpc>
              <a:spcBef>
                <a:spcPts val="1000"/>
              </a:spcBef>
              <a:spcAft>
                <a:spcPts val="0"/>
              </a:spcAft>
              <a:buSzPts val="2000"/>
              <a:buNone/>
            </a:pPr>
            <a:r>
              <a:rPr lang="en-US" dirty="0"/>
              <a:t>The imbalance of calcium and phosphate leads to bone weakness.</a:t>
            </a:r>
            <a:endParaRPr dirty="0"/>
          </a:p>
        </p:txBody>
      </p:sp>
      <p:sp>
        <p:nvSpPr>
          <p:cNvPr id="417" name="Google Shape;417;p37"/>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418" name="Google Shape;418;p37"/>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424" name="Google Shape;424;p38"/>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3. Identify the test which is commonly used to assess the severity of kidney damage. </a:t>
            </a:r>
            <a:br>
              <a:rPr lang="en-US" dirty="0"/>
            </a:br>
            <a:r>
              <a:rPr lang="en-US" dirty="0"/>
              <a:t>(1 mark)</a:t>
            </a:r>
            <a:br>
              <a:rPr lang="en-US" dirty="0"/>
            </a:br>
            <a:endParaRPr lang="en-US" dirty="0"/>
          </a:p>
          <a:p>
            <a:pPr indent="-457200">
              <a:buSzPts val="2400"/>
              <a:buFont typeface="Arial"/>
              <a:buAutoNum type="alphaUcPeriod"/>
              <a:defRPr/>
            </a:pPr>
            <a:r>
              <a:rPr lang="en-US" dirty="0"/>
              <a:t>Electrocardiogram (ECG)</a:t>
            </a:r>
          </a:p>
          <a:p>
            <a:pPr indent="-457200">
              <a:buSzPts val="2400"/>
              <a:buFont typeface="Arial"/>
              <a:buAutoNum type="alphaUcPeriod"/>
              <a:defRPr/>
            </a:pPr>
            <a:r>
              <a:rPr lang="en-US" dirty="0"/>
              <a:t>Estimated glomerular filtration rate (eGFR)</a:t>
            </a:r>
          </a:p>
          <a:p>
            <a:pPr indent="-457200">
              <a:buSzPts val="2400"/>
              <a:buFont typeface="Arial"/>
              <a:buAutoNum type="alphaUcPeriod"/>
              <a:defRPr/>
            </a:pPr>
            <a:r>
              <a:rPr lang="en-US" dirty="0"/>
              <a:t>HbA1c test</a:t>
            </a:r>
          </a:p>
          <a:p>
            <a:pPr indent="-457200">
              <a:buSzPts val="2400"/>
              <a:buFont typeface="Arial"/>
              <a:buAutoNum type="alphaUcPeriod"/>
              <a:defRPr/>
            </a:pPr>
            <a:r>
              <a:rPr lang="en-US" dirty="0"/>
              <a:t>Spirometer</a:t>
            </a:r>
          </a:p>
        </p:txBody>
      </p:sp>
      <p:sp>
        <p:nvSpPr>
          <p:cNvPr id="425" name="Google Shape;425;p38"/>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431" name="Google Shape;431;p39"/>
          <p:cNvSpPr txBox="1">
            <a:spLocks noGrp="1"/>
          </p:cNvSpPr>
          <p:nvPr>
            <p:ph type="body" idx="1"/>
          </p:nvPr>
        </p:nvSpPr>
        <p:spPr>
          <a:xfrm>
            <a:off x="838199" y="1825625"/>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3. Identify the test which is commonly used to assess the severity of kidney damage. </a:t>
            </a:r>
            <a:br>
              <a:rPr lang="en-US" dirty="0"/>
            </a:br>
            <a:r>
              <a:rPr lang="en-US" dirty="0"/>
              <a:t>(1 mark)</a:t>
            </a:r>
            <a:br>
              <a:rPr lang="en-US" dirty="0"/>
            </a:br>
            <a:endParaRPr dirty="0"/>
          </a:p>
          <a:p>
            <a:pPr indent="-457200">
              <a:buSzPts val="2400"/>
              <a:buFont typeface="Arial"/>
              <a:buAutoNum type="alphaUcPeriod"/>
              <a:defRPr/>
            </a:pPr>
            <a:r>
              <a:rPr lang="en-US" dirty="0"/>
              <a:t>Electrocardiogram (ECG)</a:t>
            </a:r>
          </a:p>
          <a:p>
            <a:pPr indent="-457200">
              <a:buSzPts val="2400"/>
              <a:buFont typeface="Arial"/>
              <a:buAutoNum type="alphaUcPeriod"/>
              <a:defRPr/>
            </a:pPr>
            <a:r>
              <a:rPr lang="en-US" dirty="0"/>
              <a:t>Estimated glomerular filtration rate (eGFR)</a:t>
            </a:r>
          </a:p>
          <a:p>
            <a:pPr indent="-457200">
              <a:buSzPts val="2400"/>
              <a:buFont typeface="Arial"/>
              <a:buAutoNum type="alphaUcPeriod"/>
              <a:defRPr/>
            </a:pPr>
            <a:r>
              <a:rPr lang="en-US" dirty="0"/>
              <a:t>HbA1c test</a:t>
            </a:r>
          </a:p>
          <a:p>
            <a:pPr indent="-457200">
              <a:buSzPts val="2400"/>
              <a:buFont typeface="Arial"/>
              <a:buAutoNum type="alphaUcPeriod"/>
              <a:defRPr/>
            </a:pPr>
            <a:r>
              <a:rPr lang="en-US" dirty="0"/>
              <a:t>Spirometer</a:t>
            </a:r>
          </a:p>
        </p:txBody>
      </p:sp>
      <p:sp>
        <p:nvSpPr>
          <p:cNvPr id="432" name="Google Shape;432;p39"/>
          <p:cNvSpPr txBox="1">
            <a:spLocks noGrp="1"/>
          </p:cNvSpPr>
          <p:nvPr>
            <p:ph type="body" idx="2"/>
          </p:nvPr>
        </p:nvSpPr>
        <p:spPr>
          <a:xfrm>
            <a:off x="7945395" y="2892829"/>
            <a:ext cx="3737087" cy="3284134"/>
          </a:xfrm>
          <a:prstGeom prst="rect">
            <a:avLst/>
          </a:prstGeom>
          <a:noFill/>
          <a:ln>
            <a:noFill/>
          </a:ln>
        </p:spPr>
        <p:txBody>
          <a:bodyPr spcFirstLastPara="1" wrap="square" lIns="91425" tIns="45700" rIns="91425" bIns="45700" anchor="t" anchorCtr="0">
            <a:noAutofit/>
          </a:bodyPr>
          <a:lstStyle/>
          <a:p>
            <a:pPr marL="0" indent="0">
              <a:spcBef>
                <a:spcPts val="0"/>
              </a:spcBef>
              <a:buSzPct val="100000"/>
            </a:pPr>
            <a:r>
              <a:rPr lang="en-US" sz="1800" dirty="0"/>
              <a:t>B. Estimated glomerular filtration rate (eGFR) – a lower GFR indicates more severe kidney damage. eGFR is an estimated value commonly used in practice because it can be calculated from a standard blood test, making it quicker and easier to obtain. GFR, however, is the actual measured reading and requires a much lengthier procedure. </a:t>
            </a:r>
            <a:endParaRPr sz="1800" dirty="0"/>
          </a:p>
        </p:txBody>
      </p:sp>
      <p:sp>
        <p:nvSpPr>
          <p:cNvPr id="433" name="Google Shape;433;p39"/>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434" name="Google Shape;434;p39"/>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441" name="Google Shape;441;p40"/>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pic>
        <p:nvPicPr>
          <p:cNvPr id="2" name="Picture 2" descr="A person undergoing hemodialysis treatment with a dialysis machine connected to their arm via tubes. ">
            <a:extLst>
              <a:ext uri="{FF2B5EF4-FFF2-40B4-BE49-F238E27FC236}">
                <a16:creationId xmlns:a16="http://schemas.microsoft.com/office/drawing/2014/main" id="{09BCC405-EC36-30D3-277E-367B07E0A98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4678552" y="4881538"/>
            <a:ext cx="2733607" cy="1837881"/>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448;p41">
            <a:extLst>
              <a:ext uri="{FF2B5EF4-FFF2-40B4-BE49-F238E27FC236}">
                <a16:creationId xmlns:a16="http://schemas.microsoft.com/office/drawing/2014/main" id="{3184AEF3-3E4A-57A2-4F63-4816A460AE4E}"/>
              </a:ext>
            </a:extLst>
          </p:cNvPr>
          <p:cNvSpPr txBox="1">
            <a:spLocks noGrp="1"/>
          </p:cNvSpPr>
          <p:nvPr>
            <p:ph type="body" idx="1"/>
          </p:nvPr>
        </p:nvSpPr>
        <p:spPr>
          <a:xfrm>
            <a:off x="838200" y="1449141"/>
            <a:ext cx="6734562" cy="4351338"/>
          </a:xfrm>
          <a:prstGeom prst="rect">
            <a:avLst/>
          </a:prstGeom>
          <a:noFill/>
          <a:ln>
            <a:noFill/>
          </a:ln>
        </p:spPr>
        <p:txBody>
          <a:bodyPr spcFirstLastPara="1" wrap="square" lIns="91425" tIns="45700" rIns="91425" bIns="45700" anchor="t" anchorCtr="0">
            <a:normAutofit/>
          </a:bodyPr>
          <a:lstStyle/>
          <a:p>
            <a:pPr marL="114300" lvl="0" indent="0">
              <a:buNone/>
            </a:pPr>
            <a:r>
              <a:rPr lang="en-US" dirty="0"/>
              <a:t>4. Identify which statements about dialysis are true. (2 marks)</a:t>
            </a:r>
          </a:p>
          <a:p>
            <a:pPr marL="114300" lvl="0" indent="0">
              <a:buNone/>
            </a:pPr>
            <a:endParaRPr lang="en-GB" dirty="0"/>
          </a:p>
          <a:p>
            <a:pPr lvl="0" indent="-365125" algn="l" rtl="0">
              <a:lnSpc>
                <a:spcPct val="108000"/>
              </a:lnSpc>
              <a:spcBef>
                <a:spcPts val="1000"/>
              </a:spcBef>
              <a:spcAft>
                <a:spcPts val="0"/>
              </a:spcAft>
              <a:buSzPts val="2200"/>
              <a:buFont typeface="+mj-lt"/>
              <a:buAutoNum type="alphaUcPeriod"/>
            </a:pPr>
            <a:r>
              <a:rPr lang="en-US" sz="2200" dirty="0"/>
              <a:t>Removes waste products such as urea</a:t>
            </a:r>
            <a:endParaRPr dirty="0"/>
          </a:p>
          <a:p>
            <a:pPr lvl="0" indent="-365125" algn="l" rtl="0">
              <a:lnSpc>
                <a:spcPct val="108000"/>
              </a:lnSpc>
              <a:spcBef>
                <a:spcPts val="1000"/>
              </a:spcBef>
              <a:spcAft>
                <a:spcPts val="0"/>
              </a:spcAft>
              <a:buSzPts val="2200"/>
              <a:buFont typeface="+mj-lt"/>
              <a:buAutoNum type="alphaUcPeriod"/>
            </a:pPr>
            <a:r>
              <a:rPr lang="en-US" sz="2200" dirty="0"/>
              <a:t>Regulates water and electrolyte balance</a:t>
            </a:r>
            <a:endParaRPr dirty="0"/>
          </a:p>
          <a:p>
            <a:pPr lvl="0" indent="-365125" algn="l" rtl="0">
              <a:lnSpc>
                <a:spcPct val="108000"/>
              </a:lnSpc>
              <a:spcBef>
                <a:spcPts val="1000"/>
              </a:spcBef>
              <a:spcAft>
                <a:spcPts val="0"/>
              </a:spcAft>
              <a:buSzPts val="2200"/>
              <a:buFont typeface="+mj-lt"/>
              <a:buAutoNum type="alphaUcPeriod"/>
            </a:pPr>
            <a:r>
              <a:rPr lang="en-US" sz="2200" dirty="0"/>
              <a:t>Stimulates new kidney tissue growth</a:t>
            </a:r>
            <a:endParaRPr dirty="0"/>
          </a:p>
          <a:p>
            <a:pPr lvl="0" indent="-365125" algn="l" rtl="0">
              <a:lnSpc>
                <a:spcPct val="108000"/>
              </a:lnSpc>
              <a:spcBef>
                <a:spcPts val="1000"/>
              </a:spcBef>
              <a:spcAft>
                <a:spcPts val="0"/>
              </a:spcAft>
              <a:buSzPts val="2200"/>
              <a:buFont typeface="+mj-lt"/>
              <a:buAutoNum type="alphaUcPeriod"/>
            </a:pPr>
            <a:r>
              <a:rPr lang="en-US" sz="2200" dirty="0"/>
              <a:t>Reduces blood sugar                                                   levels</a:t>
            </a:r>
            <a:endParaRPr sz="2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448" name="Google Shape;448;p41"/>
          <p:cNvSpPr txBox="1">
            <a:spLocks noGrp="1"/>
          </p:cNvSpPr>
          <p:nvPr>
            <p:ph type="body" idx="1"/>
          </p:nvPr>
        </p:nvSpPr>
        <p:spPr>
          <a:xfrm>
            <a:off x="838200" y="1449141"/>
            <a:ext cx="6734562" cy="4351338"/>
          </a:xfrm>
          <a:prstGeom prst="rect">
            <a:avLst/>
          </a:prstGeom>
          <a:noFill/>
          <a:ln>
            <a:noFill/>
          </a:ln>
        </p:spPr>
        <p:txBody>
          <a:bodyPr spcFirstLastPara="1" wrap="square" lIns="91425" tIns="45700" rIns="91425" bIns="45700" anchor="t" anchorCtr="0">
            <a:normAutofit/>
          </a:bodyPr>
          <a:lstStyle/>
          <a:p>
            <a:pPr marL="114300" lvl="0" indent="0">
              <a:buNone/>
            </a:pPr>
            <a:r>
              <a:rPr lang="en-US" dirty="0"/>
              <a:t>4. Identify which statements about dialysis are true. (2 marks)</a:t>
            </a:r>
          </a:p>
          <a:p>
            <a:pPr marL="114300" lvl="0" indent="0">
              <a:buNone/>
            </a:pPr>
            <a:endParaRPr lang="en-GB" dirty="0"/>
          </a:p>
          <a:p>
            <a:pPr lvl="0" indent="-365125" algn="l" rtl="0">
              <a:lnSpc>
                <a:spcPct val="108000"/>
              </a:lnSpc>
              <a:spcBef>
                <a:spcPts val="1000"/>
              </a:spcBef>
              <a:spcAft>
                <a:spcPts val="0"/>
              </a:spcAft>
              <a:buSzPts val="2200"/>
              <a:buFont typeface="+mj-lt"/>
              <a:buAutoNum type="alphaUcPeriod"/>
            </a:pPr>
            <a:r>
              <a:rPr lang="en-US" sz="2200" dirty="0"/>
              <a:t>Removes waste products such as urea</a:t>
            </a:r>
            <a:endParaRPr dirty="0"/>
          </a:p>
          <a:p>
            <a:pPr lvl="0" indent="-365125" algn="l" rtl="0">
              <a:lnSpc>
                <a:spcPct val="108000"/>
              </a:lnSpc>
              <a:spcBef>
                <a:spcPts val="1000"/>
              </a:spcBef>
              <a:spcAft>
                <a:spcPts val="0"/>
              </a:spcAft>
              <a:buSzPts val="2200"/>
              <a:buFont typeface="+mj-lt"/>
              <a:buAutoNum type="alphaUcPeriod"/>
            </a:pPr>
            <a:r>
              <a:rPr lang="en-US" sz="2200" dirty="0"/>
              <a:t>Regulates water and electrolyte balance</a:t>
            </a:r>
            <a:endParaRPr dirty="0"/>
          </a:p>
          <a:p>
            <a:pPr lvl="0" indent="-365125" algn="l" rtl="0">
              <a:lnSpc>
                <a:spcPct val="108000"/>
              </a:lnSpc>
              <a:spcBef>
                <a:spcPts val="1000"/>
              </a:spcBef>
              <a:spcAft>
                <a:spcPts val="0"/>
              </a:spcAft>
              <a:buSzPts val="2200"/>
              <a:buFont typeface="+mj-lt"/>
              <a:buAutoNum type="alphaUcPeriod"/>
            </a:pPr>
            <a:r>
              <a:rPr lang="en-US" sz="2200" dirty="0"/>
              <a:t>Stimulates new kidney tissue growth</a:t>
            </a:r>
            <a:endParaRPr dirty="0"/>
          </a:p>
          <a:p>
            <a:pPr lvl="0" indent="-365125" algn="l" rtl="0">
              <a:lnSpc>
                <a:spcPct val="108000"/>
              </a:lnSpc>
              <a:spcBef>
                <a:spcPts val="1000"/>
              </a:spcBef>
              <a:spcAft>
                <a:spcPts val="0"/>
              </a:spcAft>
              <a:buSzPts val="2200"/>
              <a:buFont typeface="+mj-lt"/>
              <a:buAutoNum type="alphaUcPeriod"/>
            </a:pPr>
            <a:r>
              <a:rPr lang="en-US" sz="2200" dirty="0"/>
              <a:t>Reduces blood sugar                                                   levels</a:t>
            </a:r>
            <a:endParaRPr sz="2200" dirty="0"/>
          </a:p>
        </p:txBody>
      </p:sp>
      <p:sp>
        <p:nvSpPr>
          <p:cNvPr id="449" name="Google Shape;449;p41"/>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8000"/>
              </a:lnSpc>
              <a:spcBef>
                <a:spcPts val="0"/>
              </a:spcBef>
              <a:spcAft>
                <a:spcPts val="0"/>
              </a:spcAft>
              <a:buSzPct val="100000"/>
              <a:buNone/>
            </a:pPr>
            <a:r>
              <a:rPr lang="en-US" dirty="0"/>
              <a:t>A (1)</a:t>
            </a:r>
            <a:endParaRPr b="1" dirty="0"/>
          </a:p>
          <a:p>
            <a:pPr marL="0" lvl="0" indent="0" algn="l" rtl="0">
              <a:lnSpc>
                <a:spcPct val="108000"/>
              </a:lnSpc>
              <a:spcBef>
                <a:spcPts val="1000"/>
              </a:spcBef>
              <a:spcAft>
                <a:spcPts val="0"/>
              </a:spcAft>
              <a:buSzPct val="100000"/>
              <a:buNone/>
            </a:pPr>
            <a:r>
              <a:rPr lang="en-US" dirty="0"/>
              <a:t>B (1)</a:t>
            </a:r>
            <a:endParaRPr dirty="0"/>
          </a:p>
          <a:p>
            <a:pPr marL="0" lvl="0" indent="0" algn="l" rtl="0">
              <a:lnSpc>
                <a:spcPct val="108000"/>
              </a:lnSpc>
              <a:spcBef>
                <a:spcPts val="1000"/>
              </a:spcBef>
              <a:spcAft>
                <a:spcPts val="0"/>
              </a:spcAft>
              <a:buSzPct val="100000"/>
              <a:buNone/>
            </a:pPr>
            <a:r>
              <a:rPr lang="en-US" dirty="0"/>
              <a:t>Dialysis mimics the action of the kidneys, removing waste and preventing toxins building up.</a:t>
            </a:r>
            <a:endParaRPr dirty="0"/>
          </a:p>
          <a:p>
            <a:pPr marL="0" lvl="0" indent="0" algn="l" rtl="0">
              <a:lnSpc>
                <a:spcPct val="108000"/>
              </a:lnSpc>
              <a:spcBef>
                <a:spcPts val="1000"/>
              </a:spcBef>
              <a:spcAft>
                <a:spcPts val="0"/>
              </a:spcAft>
              <a:buSzPct val="100000"/>
              <a:buNone/>
            </a:pPr>
            <a:r>
              <a:rPr lang="en-US" dirty="0"/>
              <a:t>Click here for more information on dialysis </a:t>
            </a:r>
            <a:r>
              <a:rPr lang="en-US" u="sng" dirty="0">
                <a:solidFill>
                  <a:schemeClr val="hlink"/>
                </a:solidFill>
                <a:hlinkClick r:id="rId3"/>
              </a:rPr>
              <a:t>kidneycareuk.org/</a:t>
            </a:r>
            <a:r>
              <a:rPr lang="en-US" dirty="0"/>
              <a:t> </a:t>
            </a:r>
            <a:endParaRPr dirty="0"/>
          </a:p>
          <a:p>
            <a:pPr marL="0" lvl="0" indent="0" algn="l" rtl="0">
              <a:lnSpc>
                <a:spcPct val="108000"/>
              </a:lnSpc>
              <a:spcBef>
                <a:spcPts val="1000"/>
              </a:spcBef>
              <a:spcAft>
                <a:spcPts val="0"/>
              </a:spcAft>
              <a:buSzPct val="100000"/>
              <a:buNone/>
            </a:pPr>
            <a:endParaRPr dirty="0"/>
          </a:p>
        </p:txBody>
      </p:sp>
      <p:sp>
        <p:nvSpPr>
          <p:cNvPr id="450" name="Google Shape;450;p41"/>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451" name="Google Shape;451;p41"/>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pic>
        <p:nvPicPr>
          <p:cNvPr id="2" name="Picture 2" descr="A person undergoing hemodialysis treatment with a dialysis machine connected to their arm via tubes. ">
            <a:extLst>
              <a:ext uri="{FF2B5EF4-FFF2-40B4-BE49-F238E27FC236}">
                <a16:creationId xmlns:a16="http://schemas.microsoft.com/office/drawing/2014/main" id="{5E2987FA-E4B4-0F2B-3EBF-C169940A794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4678552" y="4881538"/>
            <a:ext cx="2733607" cy="18378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459" name="Google Shape;459;p42"/>
          <p:cNvSpPr txBox="1">
            <a:spLocks noGrp="1"/>
          </p:cNvSpPr>
          <p:nvPr>
            <p:ph type="body" idx="3"/>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sp>
        <p:nvSpPr>
          <p:cNvPr id="461" name="Google Shape;461;p42"/>
          <p:cNvSpPr txBox="1"/>
          <p:nvPr/>
        </p:nvSpPr>
        <p:spPr>
          <a:xfrm>
            <a:off x="7808976" y="2423083"/>
            <a:ext cx="4236720"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Explain</a:t>
            </a:r>
            <a:r>
              <a:rPr lang="en-US" sz="2400" b="0" i="0" u="none" strike="noStrike" cap="none">
                <a:solidFill>
                  <a:schemeClr val="dk1"/>
                </a:solidFill>
                <a:latin typeface="Arial"/>
                <a:ea typeface="Arial"/>
                <a:cs typeface="Arial"/>
                <a:sym typeface="Arial"/>
              </a:rPr>
              <a:t> means you should state the reasons for something happening – so what do immunosuppressants do?</a:t>
            </a:r>
            <a:endParaRPr sz="2400" b="0" i="0" u="none" strike="noStrike" cap="none">
              <a:solidFill>
                <a:schemeClr val="dk1"/>
              </a:solidFill>
              <a:latin typeface="Arial"/>
              <a:ea typeface="Arial"/>
              <a:cs typeface="Arial"/>
              <a:sym typeface="Arial"/>
            </a:endParaRPr>
          </a:p>
        </p:txBody>
      </p:sp>
      <p:pic>
        <p:nvPicPr>
          <p:cNvPr id="11266" name="Picture 2" descr="A surgical team performing an operation in a sterile operating room. ">
            <a:extLst>
              <a:ext uri="{FF2B5EF4-FFF2-40B4-BE49-F238E27FC236}">
                <a16:creationId xmlns:a16="http://schemas.microsoft.com/office/drawing/2014/main" id="{A17296D9-CB7C-B401-C48A-F6613F47121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3856304" y="3476370"/>
            <a:ext cx="3555855" cy="3243049"/>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467;p43">
            <a:extLst>
              <a:ext uri="{FF2B5EF4-FFF2-40B4-BE49-F238E27FC236}">
                <a16:creationId xmlns:a16="http://schemas.microsoft.com/office/drawing/2014/main" id="{8D04087A-D8D6-F583-99C0-B2D0C866AE64}"/>
              </a:ext>
            </a:extLst>
          </p:cNvPr>
          <p:cNvSpPr txBox="1">
            <a:spLocks/>
          </p:cNvSpPr>
          <p:nvPr/>
        </p:nvSpPr>
        <p:spPr>
          <a:xfrm>
            <a:off x="930666" y="1690688"/>
            <a:ext cx="6400801" cy="435133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108000"/>
              </a:lnSpc>
              <a:spcBef>
                <a:spcPts val="1000"/>
              </a:spcBef>
              <a:spcAft>
                <a:spcPts val="0"/>
              </a:spcAft>
              <a:buClr>
                <a:srgbClr val="466318"/>
              </a:buClr>
              <a:buSzPts val="1800"/>
              <a:buFont typeface="Arial"/>
              <a:buChar char="•"/>
              <a:defRPr sz="2400" b="0" i="0" u="none" strike="noStrike" cap="none">
                <a:solidFill>
                  <a:srgbClr val="262626"/>
                </a:solidFill>
                <a:latin typeface="Arial"/>
                <a:ea typeface="Arial"/>
                <a:cs typeface="Arial"/>
                <a:sym typeface="Arial"/>
              </a:defRPr>
            </a:lvl1pPr>
            <a:lvl2pPr marL="914400" marR="0" lvl="1" indent="-342900" algn="l" rtl="0">
              <a:lnSpc>
                <a:spcPct val="108000"/>
              </a:lnSpc>
              <a:spcBef>
                <a:spcPts val="500"/>
              </a:spcBef>
              <a:spcAft>
                <a:spcPts val="0"/>
              </a:spcAft>
              <a:buClr>
                <a:srgbClr val="466318"/>
              </a:buClr>
              <a:buSzPts val="1800"/>
              <a:buFont typeface="Arial"/>
              <a:buChar char="•"/>
              <a:defRPr sz="2000" b="0" i="0" u="none" strike="noStrike" cap="none">
                <a:solidFill>
                  <a:srgbClr val="262626"/>
                </a:solidFill>
                <a:latin typeface="Arial"/>
                <a:ea typeface="Arial"/>
                <a:cs typeface="Arial"/>
                <a:sym typeface="Arial"/>
              </a:defRPr>
            </a:lvl2pPr>
            <a:lvl3pPr marL="1371600" marR="0" lvl="2" indent="-342900" algn="l" rtl="0">
              <a:lnSpc>
                <a:spcPct val="108000"/>
              </a:lnSpc>
              <a:spcBef>
                <a:spcPts val="500"/>
              </a:spcBef>
              <a:spcAft>
                <a:spcPts val="0"/>
              </a:spcAft>
              <a:buClr>
                <a:srgbClr val="466318"/>
              </a:buClr>
              <a:buSzPts val="1800"/>
              <a:buFont typeface="Arial"/>
              <a:buChar char="•"/>
              <a:defRPr sz="1800" b="0" i="0" u="none" strike="noStrike" cap="none">
                <a:solidFill>
                  <a:srgbClr val="262626"/>
                </a:solidFill>
                <a:latin typeface="Arial"/>
                <a:ea typeface="Arial"/>
                <a:cs typeface="Arial"/>
                <a:sym typeface="Arial"/>
              </a:defRPr>
            </a:lvl3pPr>
            <a:lvl4pPr marL="1828800" marR="0" lvl="3" indent="-342900" algn="l" rtl="0">
              <a:lnSpc>
                <a:spcPct val="108000"/>
              </a:lnSpc>
              <a:spcBef>
                <a:spcPts val="500"/>
              </a:spcBef>
              <a:spcAft>
                <a:spcPts val="0"/>
              </a:spcAft>
              <a:buClr>
                <a:srgbClr val="466318"/>
              </a:buClr>
              <a:buSzPts val="1800"/>
              <a:buFont typeface="Arial"/>
              <a:buChar char="•"/>
              <a:defRPr sz="1600" b="0" i="0" u="none" strike="noStrike" cap="none">
                <a:solidFill>
                  <a:srgbClr val="262626"/>
                </a:solidFill>
                <a:latin typeface="Arial"/>
                <a:ea typeface="Arial"/>
                <a:cs typeface="Arial"/>
                <a:sym typeface="Arial"/>
              </a:defRPr>
            </a:lvl4pPr>
            <a:lvl5pPr marL="2286000" marR="0" lvl="4" indent="-342900" algn="l" rtl="0">
              <a:lnSpc>
                <a:spcPct val="108000"/>
              </a:lnSpc>
              <a:spcBef>
                <a:spcPts val="500"/>
              </a:spcBef>
              <a:spcAft>
                <a:spcPts val="0"/>
              </a:spcAft>
              <a:buClr>
                <a:srgbClr val="466318"/>
              </a:buClr>
              <a:buSzPts val="1800"/>
              <a:buFont typeface="Arial"/>
              <a:buChar char="•"/>
              <a:defRPr sz="1600" b="0" i="0" u="none" strike="noStrike" cap="none">
                <a:solidFill>
                  <a:srgbClr val="262626"/>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buSzPts val="2400"/>
              <a:buFont typeface="Arial"/>
              <a:buNone/>
            </a:pPr>
            <a:r>
              <a:rPr lang="en-US"/>
              <a:t>5. Explain why patients with a kidney transplant must take immunosuppressants for the rest of their life. (2 marks)</a:t>
            </a:r>
          </a:p>
          <a:p>
            <a:pPr marL="228600" indent="-76200">
              <a:buSzPts val="2400"/>
              <a:buFont typeface="Arial"/>
              <a:buNone/>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4000"/>
              <a:buNone/>
            </a:pPr>
            <a:r>
              <a:rPr lang="en-US"/>
              <a:t>Chronic Kidney Disease</a:t>
            </a:r>
            <a:endParaRPr/>
          </a:p>
        </p:txBody>
      </p:sp>
      <p:sp>
        <p:nvSpPr>
          <p:cNvPr id="467" name="Google Shape;467;p43"/>
          <p:cNvSpPr txBox="1">
            <a:spLocks noGrp="1"/>
          </p:cNvSpPr>
          <p:nvPr>
            <p:ph type="body" idx="1"/>
          </p:nvPr>
        </p:nvSpPr>
        <p:spPr>
          <a:xfrm>
            <a:off x="930666" y="1690688"/>
            <a:ext cx="6400801" cy="4351338"/>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400"/>
              <a:buNone/>
            </a:pPr>
            <a:r>
              <a:rPr lang="en-US" dirty="0"/>
              <a:t>5. Explain why patients with a kidney transplant must take immunosuppressants for the rest of their life. (2 marks)</a:t>
            </a:r>
            <a:endParaRPr dirty="0"/>
          </a:p>
          <a:p>
            <a:pPr marL="228600" lvl="0" indent="-76200" algn="l" rtl="0">
              <a:lnSpc>
                <a:spcPct val="108000"/>
              </a:lnSpc>
              <a:spcBef>
                <a:spcPts val="1000"/>
              </a:spcBef>
              <a:spcAft>
                <a:spcPts val="0"/>
              </a:spcAft>
              <a:buSzPts val="2400"/>
              <a:buNone/>
            </a:pPr>
            <a:endParaRPr dirty="0"/>
          </a:p>
        </p:txBody>
      </p:sp>
      <p:sp>
        <p:nvSpPr>
          <p:cNvPr id="468" name="Google Shape;468;p43"/>
          <p:cNvSpPr txBox="1">
            <a:spLocks noGrp="1"/>
          </p:cNvSpPr>
          <p:nvPr>
            <p:ph type="body" idx="2"/>
          </p:nvPr>
        </p:nvSpPr>
        <p:spPr>
          <a:xfrm>
            <a:off x="8175008" y="2892829"/>
            <a:ext cx="3507474" cy="3284134"/>
          </a:xfrm>
          <a:prstGeom prst="rect">
            <a:avLst/>
          </a:prstGeom>
          <a:noFill/>
          <a:ln>
            <a:noFill/>
          </a:ln>
        </p:spPr>
        <p:txBody>
          <a:bodyPr spcFirstLastPara="1" wrap="square" lIns="91425" tIns="45700" rIns="91425" bIns="45700" anchor="t" anchorCtr="0">
            <a:normAutofit fontScale="92500" lnSpcReduction="10000"/>
          </a:bodyPr>
          <a:lstStyle/>
          <a:p>
            <a:pPr marL="0" lvl="0" indent="0">
              <a:spcBef>
                <a:spcPts val="0"/>
              </a:spcBef>
              <a:buSzPct val="100000"/>
            </a:pPr>
            <a:r>
              <a:rPr lang="en-US" dirty="0"/>
              <a:t>To prevent their immune system from </a:t>
            </a:r>
            <a:r>
              <a:rPr lang="en-US" dirty="0" err="1"/>
              <a:t>recognising</a:t>
            </a:r>
            <a:r>
              <a:rPr lang="en-US" dirty="0"/>
              <a:t> the transplanted kidney as foreign (1) and attacking it (rejection) (1)</a:t>
            </a:r>
          </a:p>
          <a:p>
            <a:pPr marL="0" lvl="0" indent="0">
              <a:spcBef>
                <a:spcPts val="0"/>
              </a:spcBef>
              <a:buSzPct val="100000"/>
            </a:pPr>
            <a:endParaRPr lang="en-US" dirty="0"/>
          </a:p>
          <a:p>
            <a:pPr marL="0" lvl="0" indent="0" algn="l" rtl="0">
              <a:lnSpc>
                <a:spcPct val="108000"/>
              </a:lnSpc>
              <a:spcBef>
                <a:spcPts val="1000"/>
              </a:spcBef>
              <a:spcAft>
                <a:spcPts val="0"/>
              </a:spcAft>
              <a:buSzPct val="100000"/>
              <a:buNone/>
            </a:pPr>
            <a:r>
              <a:rPr lang="en-US" dirty="0"/>
              <a:t>Refer to the CKD Fact file for a summary of causes, symptoms and treatments of CKD.</a:t>
            </a:r>
            <a:endParaRPr dirty="0"/>
          </a:p>
          <a:p>
            <a:pPr marL="0" lvl="0" indent="0" algn="l" rtl="0">
              <a:lnSpc>
                <a:spcPct val="108000"/>
              </a:lnSpc>
              <a:spcBef>
                <a:spcPts val="1000"/>
              </a:spcBef>
              <a:spcAft>
                <a:spcPts val="0"/>
              </a:spcAft>
              <a:buSzPct val="100000"/>
              <a:buNone/>
            </a:pPr>
            <a:endParaRPr dirty="0"/>
          </a:p>
        </p:txBody>
      </p:sp>
      <p:sp>
        <p:nvSpPr>
          <p:cNvPr id="469" name="Google Shape;469;p43"/>
          <p:cNvSpPr txBox="1">
            <a:spLocks noGrp="1"/>
          </p:cNvSpPr>
          <p:nvPr>
            <p:ph type="body" idx="3"/>
          </p:nvPr>
        </p:nvSpPr>
        <p:spPr>
          <a:xfrm>
            <a:off x="8175008" y="2055812"/>
            <a:ext cx="2689727" cy="620511"/>
          </a:xfrm>
          <a:prstGeom prst="rect">
            <a:avLst/>
          </a:prstGeom>
          <a:noFill/>
          <a:ln>
            <a:noFill/>
          </a:ln>
        </p:spPr>
        <p:txBody>
          <a:bodyPr spcFirstLastPara="1" wrap="square" lIns="91425" tIns="45700" rIns="91425" bIns="45700" anchor="t" anchorCtr="0">
            <a:normAutofit/>
          </a:bodyPr>
          <a:lstStyle/>
          <a:p>
            <a:pPr marL="0" lvl="0" indent="0" algn="l" rtl="0">
              <a:lnSpc>
                <a:spcPct val="108000"/>
              </a:lnSpc>
              <a:spcBef>
                <a:spcPts val="0"/>
              </a:spcBef>
              <a:spcAft>
                <a:spcPts val="0"/>
              </a:spcAft>
              <a:buSzPts val="2800"/>
              <a:buNone/>
            </a:pPr>
            <a:r>
              <a:rPr lang="en-US"/>
              <a:t>Answer</a:t>
            </a:r>
            <a:endParaRPr/>
          </a:p>
        </p:txBody>
      </p:sp>
      <p:sp>
        <p:nvSpPr>
          <p:cNvPr id="470" name="Google Shape;470;p43"/>
          <p:cNvSpPr txBox="1">
            <a:spLocks noGrp="1"/>
          </p:cNvSpPr>
          <p:nvPr>
            <p:ph type="body" idx="5"/>
          </p:nvPr>
        </p:nvSpPr>
        <p:spPr>
          <a:xfrm>
            <a:off x="838200" y="6356349"/>
            <a:ext cx="4210050" cy="365125"/>
          </a:xfrm>
          <a:prstGeom prst="rect">
            <a:avLst/>
          </a:prstGeom>
          <a:noFill/>
          <a:ln>
            <a:noFill/>
          </a:ln>
        </p:spPr>
        <p:txBody>
          <a:bodyPr spcFirstLastPara="1" wrap="square" lIns="91425" tIns="45700" rIns="91425" bIns="45700" anchor="ctr" anchorCtr="0">
            <a:noAutofit/>
          </a:bodyPr>
          <a:lstStyle/>
          <a:p>
            <a:pPr marL="0" lvl="0" indent="0" algn="l" rtl="0">
              <a:lnSpc>
                <a:spcPct val="108000"/>
              </a:lnSpc>
              <a:spcBef>
                <a:spcPts val="0"/>
              </a:spcBef>
              <a:spcAft>
                <a:spcPts val="0"/>
              </a:spcAft>
              <a:buSzPts val="1200"/>
              <a:buNone/>
            </a:pPr>
            <a:r>
              <a:rPr lang="en-US"/>
              <a:t>Resource 1: Disorders quiz</a:t>
            </a:r>
            <a:endParaRPr/>
          </a:p>
        </p:txBody>
      </p:sp>
      <p:pic>
        <p:nvPicPr>
          <p:cNvPr id="2" name="Picture 2" descr="A surgical team performing an operation in a sterile operating room. ">
            <a:extLst>
              <a:ext uri="{FF2B5EF4-FFF2-40B4-BE49-F238E27FC236}">
                <a16:creationId xmlns:a16="http://schemas.microsoft.com/office/drawing/2014/main" id="{E1C58273-6560-8FA5-E911-7A38F62761DF}"/>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3856304" y="3476370"/>
            <a:ext cx="3555855" cy="324304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8503F-F3C8-482F-823D-3B40E33058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EF924-E445-8B1A-7EAD-B4FD7D740597}"/>
              </a:ext>
            </a:extLst>
          </p:cNvPr>
          <p:cNvSpPr>
            <a:spLocks noGrp="1"/>
          </p:cNvSpPr>
          <p:nvPr>
            <p:ph type="title"/>
          </p:nvPr>
        </p:nvSpPr>
        <p:spPr/>
        <p:txBody>
          <a:bodyPr/>
          <a:lstStyle/>
          <a:p>
            <a:r>
              <a:rPr lang="en-US" dirty="0"/>
              <a:t>In this resource, you have:</a:t>
            </a:r>
          </a:p>
        </p:txBody>
      </p:sp>
      <p:sp>
        <p:nvSpPr>
          <p:cNvPr id="3" name="Content Placeholder 2">
            <a:extLst>
              <a:ext uri="{FF2B5EF4-FFF2-40B4-BE49-F238E27FC236}">
                <a16:creationId xmlns:a16="http://schemas.microsoft.com/office/drawing/2014/main" id="{2CAAC555-1F1C-B21A-5E8C-63E37F5E2764}"/>
              </a:ext>
            </a:extLst>
          </p:cNvPr>
          <p:cNvSpPr>
            <a:spLocks noGrp="1"/>
          </p:cNvSpPr>
          <p:nvPr>
            <p:ph idx="1"/>
          </p:nvPr>
        </p:nvSpPr>
        <p:spPr/>
        <p:txBody>
          <a:bodyPr>
            <a:normAutofit/>
          </a:bodyPr>
          <a:lstStyle/>
          <a:p>
            <a:pPr lvl="0"/>
            <a:r>
              <a:rPr lang="en-GB" dirty="0"/>
              <a:t>Checked your understanding of the causes, symptoms and treatments of:</a:t>
            </a:r>
          </a:p>
          <a:p>
            <a:pPr lvl="1"/>
            <a:r>
              <a:rPr lang="en-GB" dirty="0"/>
              <a:t>coronary heart disease (CHD)</a:t>
            </a:r>
          </a:p>
          <a:p>
            <a:pPr lvl="1"/>
            <a:r>
              <a:rPr lang="en-GB" dirty="0"/>
              <a:t>chronic obstructive pulmonary disease (COPD)</a:t>
            </a:r>
          </a:p>
          <a:p>
            <a:pPr lvl="1"/>
            <a:r>
              <a:rPr lang="en-GB" dirty="0"/>
              <a:t>diabetes</a:t>
            </a:r>
          </a:p>
          <a:p>
            <a:pPr lvl="1"/>
            <a:r>
              <a:rPr lang="en-GB" dirty="0"/>
              <a:t>chronic kidney disease (CKD)</a:t>
            </a:r>
            <a:endParaRPr lang="en-US" dirty="0"/>
          </a:p>
        </p:txBody>
      </p:sp>
      <p:sp>
        <p:nvSpPr>
          <p:cNvPr id="4" name="Text Placeholder 3">
            <a:extLst>
              <a:ext uri="{FF2B5EF4-FFF2-40B4-BE49-F238E27FC236}">
                <a16:creationId xmlns:a16="http://schemas.microsoft.com/office/drawing/2014/main" id="{0E067953-99C8-A22A-D28B-BB6675690C43}"/>
              </a:ext>
            </a:extLst>
          </p:cNvPr>
          <p:cNvSpPr>
            <a:spLocks noGrp="1"/>
          </p:cNvSpPr>
          <p:nvPr>
            <p:ph type="body" sz="quarter" idx="10"/>
          </p:nvPr>
        </p:nvSpPr>
        <p:spPr/>
        <p:txBody>
          <a:bodyPr>
            <a:normAutofit/>
          </a:bodyPr>
          <a:lstStyle/>
          <a:p>
            <a:r>
              <a:rPr lang="en-US" b="1" dirty="0"/>
              <a:t>General competencies:</a:t>
            </a:r>
          </a:p>
          <a:p>
            <a:r>
              <a:rPr lang="en-US" dirty="0"/>
              <a:t>English: </a:t>
            </a:r>
          </a:p>
          <a:p>
            <a:r>
              <a:rPr lang="en-GB"/>
              <a:t>E5 </a:t>
            </a:r>
            <a:r>
              <a:rPr lang="en-GB" dirty="0"/>
              <a:t>Synthesise information</a:t>
            </a:r>
            <a:endParaRPr lang="en-US" dirty="0"/>
          </a:p>
        </p:txBody>
      </p:sp>
      <p:sp>
        <p:nvSpPr>
          <p:cNvPr id="6" name="Text Placeholder 5">
            <a:extLst>
              <a:ext uri="{FF2B5EF4-FFF2-40B4-BE49-F238E27FC236}">
                <a16:creationId xmlns:a16="http://schemas.microsoft.com/office/drawing/2014/main" id="{84AC28FA-EDCA-2614-A4EC-D35F413FF9A6}"/>
              </a:ext>
            </a:extLst>
          </p:cNvPr>
          <p:cNvSpPr>
            <a:spLocks noGrp="1"/>
          </p:cNvSpPr>
          <p:nvPr>
            <p:ph type="body" sz="quarter" idx="11"/>
          </p:nvPr>
        </p:nvSpPr>
        <p:spPr/>
        <p:txBody>
          <a:bodyPr/>
          <a:lstStyle/>
          <a:p>
            <a:pPr lvl="0">
              <a:spcBef>
                <a:spcPts val="0"/>
              </a:spcBef>
              <a:buSzPts val="1200"/>
            </a:pPr>
            <a:r>
              <a:rPr lang="en-US" dirty="0"/>
              <a:t>Resource 1: Disorders quiz</a:t>
            </a:r>
          </a:p>
        </p:txBody>
      </p:sp>
    </p:spTree>
    <p:extLst>
      <p:ext uri="{BB962C8B-B14F-4D97-AF65-F5344CB8AC3E}">
        <p14:creationId xmlns:p14="http://schemas.microsoft.com/office/powerpoint/2010/main" val="37595765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3CBE4BB3A37E488EBA36778162DF73" ma:contentTypeVersion="14" ma:contentTypeDescription="Create a new document." ma:contentTypeScope="" ma:versionID="0fb43fb1aa4e59332d5b0f19b84463ad">
  <xsd:schema xmlns:xsd="http://www.w3.org/2001/XMLSchema" xmlns:xs="http://www.w3.org/2001/XMLSchema" xmlns:p="http://schemas.microsoft.com/office/2006/metadata/properties" xmlns:ns2="793c77ee-4b4c-4c71-81d8-13ade05a2728" xmlns:ns3="35bd0bae-f88e-4010-86b3-4f837abcc0be" targetNamespace="http://schemas.microsoft.com/office/2006/metadata/properties" ma:root="true" ma:fieldsID="72831a12c1f50ef4f14741b0b460a1ce" ns2:_="" ns3:_="">
    <xsd:import namespace="793c77ee-4b4c-4c71-81d8-13ade05a2728"/>
    <xsd:import namespace="35bd0bae-f88e-4010-86b3-4f837abcc0b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3c77ee-4b4c-4c71-81d8-13ade05a27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c323eb9-42bf-4c5f-9fdb-2be1ed835cc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5bd0bae-f88e-4010-86b3-4f837abcc0b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528b4b58-1043-4966-96c8-0b089c760a9f}" ma:internalName="TaxCatchAll" ma:showField="CatchAllData" ma:web="35bd0bae-f88e-4010-86b3-4f837abcc0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5bd0bae-f88e-4010-86b3-4f837abcc0be" xsi:nil="true"/>
    <lcf76f155ced4ddcb4097134ff3c332f xmlns="793c77ee-4b4c-4c71-81d8-13ade05a272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A152E1C-DF76-471B-A733-4C0A6DC18871}"/>
</file>

<file path=customXml/itemProps2.xml><?xml version="1.0" encoding="utf-8"?>
<ds:datastoreItem xmlns:ds="http://schemas.openxmlformats.org/officeDocument/2006/customXml" ds:itemID="{59572BDA-2827-4EED-803F-765E2CD761E6}"/>
</file>

<file path=customXml/itemProps3.xml><?xml version="1.0" encoding="utf-8"?>
<ds:datastoreItem xmlns:ds="http://schemas.openxmlformats.org/officeDocument/2006/customXml" ds:itemID="{115D9EDE-C154-4521-83DA-741B82051C61}"/>
</file>

<file path=docProps/app.xml><?xml version="1.0" encoding="utf-8"?>
<Properties xmlns="http://schemas.openxmlformats.org/officeDocument/2006/extended-properties" xmlns:vt="http://schemas.openxmlformats.org/officeDocument/2006/docPropsVTypes">
  <TotalTime>0</TotalTime>
  <Words>2796</Words>
  <Application>Microsoft Office PowerPoint</Application>
  <PresentationFormat>Widescreen</PresentationFormat>
  <Paragraphs>379</Paragraphs>
  <Slides>44</Slides>
  <Notes>42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Arial Narrow</vt:lpstr>
      <vt:lpstr>Office Theme</vt:lpstr>
      <vt:lpstr>Health</vt:lpstr>
      <vt:lpstr>In this resource, you will:</vt:lpstr>
      <vt:lpstr>Disorders quiz</vt:lpstr>
      <vt:lpstr>Coronary Heart Disease</vt:lpstr>
      <vt:lpstr>Coronary Heart Disease</vt:lpstr>
      <vt:lpstr>Coronary Heart Disease</vt:lpstr>
      <vt:lpstr>Coronary Heart Disease</vt:lpstr>
      <vt:lpstr>Coronary Heart Disease</vt:lpstr>
      <vt:lpstr>Coronary Heart Disease</vt:lpstr>
      <vt:lpstr>Coronary Heart Disease</vt:lpstr>
      <vt:lpstr>Coronary Heart Disease</vt:lpstr>
      <vt:lpstr>Coronary Heart Disease</vt:lpstr>
      <vt:lpstr>Coronary Heart Disease</vt:lpstr>
      <vt:lpstr>Chronic Obstructive Pulmonary Disease</vt:lpstr>
      <vt:lpstr>Chronic Obstructive Pulmonary Disease</vt:lpstr>
      <vt:lpstr>Chronic Obstructive Pulmonary Disease</vt:lpstr>
      <vt:lpstr>Chronic Obstructive Pulmonary Disease</vt:lpstr>
      <vt:lpstr>Chronic Obstructive Pulmonary Disease</vt:lpstr>
      <vt:lpstr>Chronic Obstructive Pulmonary Disease</vt:lpstr>
      <vt:lpstr>Chronic Obstructive Pulmonary Disease</vt:lpstr>
      <vt:lpstr>Chronic Obstructive Pulmonary Disease</vt:lpstr>
      <vt:lpstr>Chronic Obstructive Pulmonary Disease</vt:lpstr>
      <vt:lpstr>Chronic Obstructive Pulmonary Disease</vt:lpstr>
      <vt:lpstr>Diabetes</vt:lpstr>
      <vt:lpstr>Diabetes</vt:lpstr>
      <vt:lpstr>Diabetes</vt:lpstr>
      <vt:lpstr>Diabetes</vt:lpstr>
      <vt:lpstr>Diabetes</vt:lpstr>
      <vt:lpstr>Diabetes</vt:lpstr>
      <vt:lpstr>Diabetes</vt:lpstr>
      <vt:lpstr>Diabetes</vt:lpstr>
      <vt:lpstr>Diabetes</vt:lpstr>
      <vt:lpstr>Diabetes</vt:lpstr>
      <vt:lpstr>Chronic Kidney Disease</vt:lpstr>
      <vt:lpstr>Chronic Kidney Disease</vt:lpstr>
      <vt:lpstr>Chronic Kidney Disease</vt:lpstr>
      <vt:lpstr>Chronic Kidney Disease</vt:lpstr>
      <vt:lpstr>Chronic Kidney Disease</vt:lpstr>
      <vt:lpstr>Chronic Kidney Disease</vt:lpstr>
      <vt:lpstr>Chronic Kidney Disease</vt:lpstr>
      <vt:lpstr>Chronic Kidney Disease</vt:lpstr>
      <vt:lpstr>Chronic Kidney Disease</vt:lpstr>
      <vt:lpstr>Chronic Kidney Disease</vt:lpstr>
      <vt:lpstr>In this resource, you have: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2026-09-17T10:09:24Z</dcterms:created>
  <dcterms:modified xsi:type="dcterms:W3CDTF">2026-09-17T10:09:45Z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0x010100823CBE4BB3A37E488EBA36778162DF73</vt:lpwstr>
  </property>
</Properties>
</file>