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5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7" r:id="rId2"/>
    <p:sldId id="300" r:id="rId3"/>
    <p:sldId id="259" r:id="rId4"/>
    <p:sldId id="276" r:id="rId5"/>
    <p:sldId id="277" r:id="rId6"/>
    <p:sldId id="301" r:id="rId7"/>
    <p:sldId id="302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84" r:id="rId18"/>
    <p:sldId id="285" r:id="rId19"/>
    <p:sldId id="303" r:id="rId20"/>
    <p:sldId id="287" r:id="rId21"/>
    <p:sldId id="288" r:id="rId22"/>
    <p:sldId id="289" r:id="rId23"/>
    <p:sldId id="29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EBE"/>
    <a:srgbClr val="FFFF00"/>
    <a:srgbClr val="466318"/>
    <a:srgbClr val="EEDDDD"/>
    <a:srgbClr val="851414"/>
    <a:srgbClr val="EBDDF4"/>
    <a:srgbClr val="432673"/>
    <a:srgbClr val="FFF5C4"/>
    <a:srgbClr val="534C29"/>
    <a:srgbClr val="F199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BBFE29-E28C-4DFE-B38A-AACE8AEEB631}" v="2" dt="2026-09-16T13:52:12.3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7" autoAdjust="0"/>
    <p:restoredTop sz="87483" autoAdjust="0"/>
  </p:normalViewPr>
  <p:slideViewPr>
    <p:cSldViewPr snapToGrid="0">
      <p:cViewPr varScale="1">
        <p:scale>
          <a:sx n="65" d="100"/>
          <a:sy n="65" d="100"/>
        </p:scale>
        <p:origin x="864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516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41D0A8-53FF-630C-A836-51A3FCF679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E7DE2-9C0D-6BF3-1161-3FCE11A4D7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90100-C4EB-4E88-91FA-DBDEB754A07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8F44F-3644-328A-AC9D-5615F79C6CC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DFE00-70B8-9624-0D12-55AEF16C7C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BE69C-86F9-4AFD-A89E-85F0E027EA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8770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EAD9E-BB4A-40B0-BE7B-1946AA427F01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1C7CD-4980-4292-A97E-9E6021FEE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794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Shutterstock/</a:t>
            </a:r>
            <a:r>
              <a:rPr lang="en-GB"/>
              <a:t>NT_Studio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01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724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5086B-ABFD-3564-6FCF-8C21C9899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ACDC41-D3D1-2CB0-FAE2-97ED94D6E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E43C3F-3F39-2178-C7E2-94FA9EB98E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4A64E-AD43-7F14-0E58-522340A7EE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002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11C52-4974-9F23-2194-8A904D604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5286F-0C3B-E934-6809-B85FDABE6B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64CB50-C0C2-F261-55D4-6F9BAADF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47D603-A5F1-3703-1812-994AD0638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243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Image © </a:t>
            </a:r>
            <a:r>
              <a:rPr lang="en-GB" dirty="0" err="1"/>
              <a:t>Pixabay</a:t>
            </a:r>
            <a:r>
              <a:rPr lang="en-GB" dirty="0"/>
              <a:t>/</a:t>
            </a:r>
            <a:r>
              <a:rPr lang="en-GB" dirty="0" err="1"/>
              <a:t>OpenClipart</a:t>
            </a:r>
            <a:r>
              <a:rPr lang="en-GB" dirty="0"/>
              <a:t>-Vectors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660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Image © </a:t>
            </a:r>
            <a:r>
              <a:rPr lang="en-GB" dirty="0" err="1"/>
              <a:t>Pixabay</a:t>
            </a:r>
            <a:r>
              <a:rPr lang="en-GB" dirty="0"/>
              <a:t>/</a:t>
            </a:r>
            <a:r>
              <a:rPr lang="en-GB" dirty="0" err="1"/>
              <a:t>OpenClipart</a:t>
            </a:r>
            <a:r>
              <a:rPr lang="en-GB" dirty="0"/>
              <a:t>-Vectors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984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180943-DA0D-91E6-4DB3-82B22B06FE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4665114"/>
          </a:xfrm>
          <a:prstGeom prst="rect">
            <a:avLst/>
          </a:prstGeom>
        </p:spPr>
      </p:pic>
      <p:pic>
        <p:nvPicPr>
          <p:cNvPr id="6" name="Picture 5" descr="A picture containing screenshot, design&#10;&#10;Description automatically generated">
            <a:extLst>
              <a:ext uri="{FF2B5EF4-FFF2-40B4-BE49-F238E27FC236}">
                <a16:creationId xmlns:a16="http://schemas.microsoft.com/office/drawing/2014/main" id="{D61CB886-74DE-05E6-5F72-FFCC9F906E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225613"/>
            <a:ext cx="12192000" cy="463954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9CCC513-C013-B21F-DA84-8407FA134958}"/>
              </a:ext>
            </a:extLst>
          </p:cNvPr>
          <p:cNvGrpSpPr/>
          <p:nvPr userDrawn="1"/>
        </p:nvGrpSpPr>
        <p:grpSpPr>
          <a:xfrm>
            <a:off x="5190283" y="1904694"/>
            <a:ext cx="1811434" cy="1800000"/>
            <a:chOff x="5190283" y="1283344"/>
            <a:chExt cx="1811434" cy="1800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0317D7-34A0-8316-9C4E-DB9DF20311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90283" y="1283344"/>
              <a:ext cx="1811434" cy="1800000"/>
            </a:xfrm>
            <a:prstGeom prst="rect">
              <a:avLst/>
            </a:prstGeom>
          </p:spPr>
        </p:pic>
        <p:pic>
          <p:nvPicPr>
            <p:cNvPr id="13" name="Picture 12" descr="A heart with a pulse line&#10;&#10;Description automatically generated with low confidence">
              <a:extLst>
                <a:ext uri="{FF2B5EF4-FFF2-40B4-BE49-F238E27FC236}">
                  <a16:creationId xmlns:a16="http://schemas.microsoft.com/office/drawing/2014/main" id="{349BA7F5-D5C3-89CC-AFAA-7A8D4BC858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67945" y="1806627"/>
              <a:ext cx="1134190" cy="879365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2AE04597-155A-6B3A-1944-370275A2C2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3163" y="3829221"/>
            <a:ext cx="11016505" cy="875845"/>
          </a:xfrm>
        </p:spPr>
        <p:txBody>
          <a:bodyPr anchor="b" anchorCtr="0">
            <a:noAutofit/>
          </a:bodyPr>
          <a:lstStyle>
            <a:lvl1pPr algn="ctr">
              <a:defRPr sz="5200" b="1">
                <a:solidFill>
                  <a:srgbClr val="46631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DDE4753-3D21-8D68-A3C9-DBE0C643A3D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3163" y="4897304"/>
            <a:ext cx="11016505" cy="583211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</a:t>
            </a:r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33622E4-CEE5-F34B-4F3F-C30CEBF6A7A0}"/>
              </a:ext>
            </a:extLst>
          </p:cNvPr>
          <p:cNvSpPr txBox="1">
            <a:spLocks/>
          </p:cNvSpPr>
          <p:nvPr userDrawn="1"/>
        </p:nvSpPr>
        <p:spPr>
          <a:xfrm>
            <a:off x="4038600" y="63504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82D39ED-89CE-10BF-CA4F-114ADD68CA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1714" y="3101456"/>
            <a:ext cx="4717953" cy="369332"/>
          </a:xfrm>
        </p:spPr>
        <p:txBody>
          <a:bodyPr>
            <a:spAutoFit/>
          </a:bodyPr>
          <a:lstStyle>
            <a:lvl1pPr marL="0" indent="0" algn="r">
              <a:buNone/>
              <a:defRPr sz="1800" b="1" i="0" u="none">
                <a:solidFill>
                  <a:srgbClr val="466318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Route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46EF1A25-418E-44D5-1531-10C67B17DD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3163" y="5619978"/>
            <a:ext cx="11016505" cy="458004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resource info</a:t>
            </a:r>
          </a:p>
        </p:txBody>
      </p:sp>
      <p:pic>
        <p:nvPicPr>
          <p:cNvPr id="12" name="Picture 11" descr="A picture containing screenshot, graphics, pattern, circle&#10;&#10;Description automatically generated">
            <a:extLst>
              <a:ext uri="{FF2B5EF4-FFF2-40B4-BE49-F238E27FC236}">
                <a16:creationId xmlns:a16="http://schemas.microsoft.com/office/drawing/2014/main" id="{0AB31EAA-B3FD-B9A5-574E-4FE687C7AD5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163" y="2486257"/>
            <a:ext cx="2049637" cy="86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507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In this re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0800" cy="4351338"/>
          </a:xfrm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DD11EB-73B6-9FA1-9358-3BB8241E05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30353" y="1825625"/>
            <a:ext cx="3823447" cy="4351338"/>
          </a:xfrm>
          <a:solidFill>
            <a:schemeClr val="bg1"/>
          </a:solidFill>
          <a:ln w="28575">
            <a:solidFill>
              <a:srgbClr val="88A2FF"/>
            </a:solidFill>
          </a:ln>
        </p:spPr>
        <p:txBody>
          <a:bodyPr lIns="180000" tIns="144000" rIns="180000" bIns="144000">
            <a:noAutofit/>
          </a:bodyPr>
          <a:lstStyle>
            <a:lvl1pPr marL="0" indent="0">
              <a:buNone/>
              <a:defRPr sz="1800" u="none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 Skills and General competencies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F5D3C5C-5B7F-CBEB-FEEC-39FE9832DE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35391365-8BD4-3948-009B-4610525006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Google Shape;22;p47">
            <a:extLst>
              <a:ext uri="{FF2B5EF4-FFF2-40B4-BE49-F238E27FC236}">
                <a16:creationId xmlns:a16="http://schemas.microsoft.com/office/drawing/2014/main" id="{E9FD5741-9DC5-A847-B955-B2DEB0B5D897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6103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_full width_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 w="28575">
            <a:noFill/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B95CEFE-2254-582E-AA71-BEC4140C9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735EC5-DC07-D418-27AB-D7661B6393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56402D-9FD0-4E90-15E7-18D5BE6986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2" name="Google Shape;22;p47">
            <a:extLst>
              <a:ext uri="{FF2B5EF4-FFF2-40B4-BE49-F238E27FC236}">
                <a16:creationId xmlns:a16="http://schemas.microsoft.com/office/drawing/2014/main" id="{A9C097AB-B642-F8E6-DA89-C205B49F1057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871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_full width_box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 w="28575">
            <a:solidFill>
              <a:srgbClr val="E2EEBE"/>
            </a:solidFill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56402D-9FD0-4E90-15E7-18D5BE6986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B95CEFE-2254-582E-AA71-BEC4140C9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Google Shape;22;p47">
            <a:extLst>
              <a:ext uri="{FF2B5EF4-FFF2-40B4-BE49-F238E27FC236}">
                <a16:creationId xmlns:a16="http://schemas.microsoft.com/office/drawing/2014/main" id="{CDBE1F69-8B5A-B803-247E-017DB3B5E365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210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_full width_bo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E2EEBE"/>
          </a:solidFill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389DC1-D122-5083-AC82-273A6F5C1A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927FA953-FAA1-35E6-D6EB-E529BDA03F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Google Shape;22;p47">
            <a:extLst>
              <a:ext uri="{FF2B5EF4-FFF2-40B4-BE49-F238E27FC236}">
                <a16:creationId xmlns:a16="http://schemas.microsoft.com/office/drawing/2014/main" id="{9A13718E-91A2-A927-EDFB-A5347E05A2E4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447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+image_bo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21829" cy="4351338"/>
          </a:xfrm>
          <a:solidFill>
            <a:srgbClr val="E2EEBE"/>
          </a:solidFill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2D77770-603A-956D-71F8-59FAB1C35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9083" y="1825625"/>
            <a:ext cx="4364717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581552-1077-6B8E-2257-50FA83522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Google Shape;22;p47">
            <a:extLst>
              <a:ext uri="{FF2B5EF4-FFF2-40B4-BE49-F238E27FC236}">
                <a16:creationId xmlns:a16="http://schemas.microsoft.com/office/drawing/2014/main" id="{675A1C69-89D8-367B-8763-CCBEA2A933B6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187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+imag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21829" cy="4351338"/>
          </a:xfrm>
          <a:noFill/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2D77770-603A-956D-71F8-59FAB1C35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9083" y="1825625"/>
            <a:ext cx="4364717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581552-1077-6B8E-2257-50FA83522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Google Shape;22;p47">
            <a:extLst>
              <a:ext uri="{FF2B5EF4-FFF2-40B4-BE49-F238E27FC236}">
                <a16:creationId xmlns:a16="http://schemas.microsoft.com/office/drawing/2014/main" id="{BDBF3591-9A71-DEAA-5F69-7BE92CE67A79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901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ext_full width_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735EC5-DC07-D418-27AB-D7661B6393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 w="28575">
            <a:noFill/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B95CEFE-2254-582E-AA71-BEC4140C9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Google Shape;22;p47">
            <a:extLst>
              <a:ext uri="{FF2B5EF4-FFF2-40B4-BE49-F238E27FC236}">
                <a16:creationId xmlns:a16="http://schemas.microsoft.com/office/drawing/2014/main" id="{D58632F0-89CE-CE93-38C3-B40CB3058C4C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039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7293A0-0724-E3C4-7F4E-E357E8B61A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61979"/>
          <a:stretch/>
        </p:blipFill>
        <p:spPr>
          <a:xfrm>
            <a:off x="7556311" y="1"/>
            <a:ext cx="463568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9BF35E-4FF2-56EA-FEEA-82EBBA150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12059-CE26-DF3F-AEE5-9C0A0884B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400801" cy="4351338"/>
          </a:xfrm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F936F32-0F00-143C-23D0-72E9A6BD48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Google Shape;22;p47">
            <a:extLst>
              <a:ext uri="{FF2B5EF4-FFF2-40B4-BE49-F238E27FC236}">
                <a16:creationId xmlns:a16="http://schemas.microsoft.com/office/drawing/2014/main" id="{65863E83-4934-0EB5-3C64-CBDBA25C0D9B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7574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481418F-33C0-DB2E-BE47-24828E1DC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61979"/>
          <a:stretch/>
        </p:blipFill>
        <p:spPr>
          <a:xfrm>
            <a:off x="7556311" y="1"/>
            <a:ext cx="463568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9BF35E-4FF2-56EA-FEEA-82EBBA150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12059-CE26-DF3F-AEE5-9C0A0884B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400801" cy="4351338"/>
          </a:xfrm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9635E-39ED-F784-26B0-6A6520D6AD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75008" y="2892829"/>
            <a:ext cx="3507474" cy="328413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10283A"/>
                </a:solidFill>
              </a:defRPr>
            </a:lvl1pPr>
            <a:lvl2pPr marL="457200" indent="0">
              <a:buNone/>
              <a:defRPr sz="2000">
                <a:solidFill>
                  <a:srgbClr val="10283A"/>
                </a:solidFill>
              </a:defRPr>
            </a:lvl2pPr>
            <a:lvl3pPr marL="914400" indent="0">
              <a:buNone/>
              <a:defRPr sz="2000">
                <a:solidFill>
                  <a:srgbClr val="10283A"/>
                </a:solidFill>
              </a:defRPr>
            </a:lvl3pPr>
            <a:lvl4pPr marL="1371600" indent="0">
              <a:buNone/>
              <a:defRPr sz="2000">
                <a:solidFill>
                  <a:srgbClr val="10283A"/>
                </a:solidFill>
              </a:defRPr>
            </a:lvl4pPr>
            <a:lvl5pPr marL="1828800" indent="0">
              <a:buNone/>
              <a:defRPr sz="2000">
                <a:solidFill>
                  <a:srgbClr val="10283A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4E3177-C0BC-55FC-4E39-B45CD33145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75008" y="2055812"/>
            <a:ext cx="2689727" cy="620511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rgbClr val="10283A"/>
                </a:solidFill>
              </a:defRPr>
            </a:lvl1pPr>
            <a:lvl2pPr marL="457200" indent="0">
              <a:buNone/>
              <a:defRPr sz="2000">
                <a:solidFill>
                  <a:srgbClr val="FF0000"/>
                </a:solidFill>
              </a:defRPr>
            </a:lvl2pPr>
            <a:lvl3pPr marL="914400" indent="0">
              <a:buNone/>
              <a:defRPr sz="2000">
                <a:solidFill>
                  <a:srgbClr val="FF0000"/>
                </a:solidFill>
              </a:defRPr>
            </a:lvl3pPr>
            <a:lvl4pPr marL="1371600" indent="0">
              <a:buNone/>
              <a:defRPr sz="2000">
                <a:solidFill>
                  <a:srgbClr val="FF0000"/>
                </a:solidFill>
              </a:defRPr>
            </a:lvl4pPr>
            <a:lvl5pPr marL="1828800" indent="0">
              <a:buNone/>
              <a:defRPr sz="20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8E42E70-E1D6-307E-10B0-2F5B246987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Google Shape;22;p47">
            <a:extLst>
              <a:ext uri="{FF2B5EF4-FFF2-40B4-BE49-F238E27FC236}">
                <a16:creationId xmlns:a16="http://schemas.microsoft.com/office/drawing/2014/main" id="{D80D5D78-1957-9610-F764-4AF47EA15C9B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45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ex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7E2D6-6541-EB56-B25E-8362BF1544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59229"/>
            <a:ext cx="10514012" cy="1324800"/>
          </a:xfrm>
        </p:spPr>
        <p:txBody>
          <a:bodyPr lIns="90000" anchor="ctr" anchorCtr="0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1CF4477-6D3D-2D7E-2E3D-CAC0483B27E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9786" y="1825625"/>
            <a:ext cx="5925600" cy="4351338"/>
          </a:xfrm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B12EA37-2B28-33A5-1D17-A7374800F6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A4EBAB2-2311-6FE2-E181-A5CFDE2736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9083" y="1825625"/>
            <a:ext cx="4364717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3" name="Google Shape;22;p47">
            <a:extLst>
              <a:ext uri="{FF2B5EF4-FFF2-40B4-BE49-F238E27FC236}">
                <a16:creationId xmlns:a16="http://schemas.microsoft.com/office/drawing/2014/main" id="{0A1D4559-C1E3-6469-2A9A-FE4872197165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6948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half+half_box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E5148E20-5D43-7AC1-2CBA-646804B0C4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D5482B-AD0D-3C27-8EAF-54587446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5755" cy="4351338"/>
          </a:xfrm>
          <a:noFill/>
          <a:ln w="28575">
            <a:solidFill>
              <a:srgbClr val="E2EEBE"/>
            </a:solidFill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A6B4E72-9314-1FB6-C6F9-E376D38B8B1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68047" y="1825625"/>
            <a:ext cx="5185755" cy="4351338"/>
          </a:xfrm>
          <a:noFill/>
          <a:ln w="28575">
            <a:solidFill>
              <a:srgbClr val="E2EEBE"/>
            </a:solidFill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Google Shape;22;p47">
            <a:extLst>
              <a:ext uri="{FF2B5EF4-FFF2-40B4-BE49-F238E27FC236}">
                <a16:creationId xmlns:a16="http://schemas.microsoft.com/office/drawing/2014/main" id="{A894AB90-52F9-CF52-6883-1D1E57B5B95E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71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ext+resources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83829" cy="4351338"/>
          </a:xfrm>
          <a:solidFill>
            <a:schemeClr val="bg1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5360CA8-9563-DFF9-85DA-504D2363294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179724" y="1825625"/>
            <a:ext cx="3174076" cy="4351338"/>
          </a:xfrm>
          <a:custGeom>
            <a:avLst/>
            <a:gdLst>
              <a:gd name="connsiteX0" fmla="*/ 0 w 3174076"/>
              <a:gd name="connsiteY0" fmla="*/ 0 h 4351338"/>
              <a:gd name="connsiteX1" fmla="*/ 539593 w 3174076"/>
              <a:gd name="connsiteY1" fmla="*/ 0 h 4351338"/>
              <a:gd name="connsiteX2" fmla="*/ 1079186 w 3174076"/>
              <a:gd name="connsiteY2" fmla="*/ 0 h 4351338"/>
              <a:gd name="connsiteX3" fmla="*/ 1650520 w 3174076"/>
              <a:gd name="connsiteY3" fmla="*/ 0 h 4351338"/>
              <a:gd name="connsiteX4" fmla="*/ 2253594 w 3174076"/>
              <a:gd name="connsiteY4" fmla="*/ 0 h 4351338"/>
              <a:gd name="connsiteX5" fmla="*/ 3174076 w 3174076"/>
              <a:gd name="connsiteY5" fmla="*/ 0 h 4351338"/>
              <a:gd name="connsiteX6" fmla="*/ 3174076 w 3174076"/>
              <a:gd name="connsiteY6" fmla="*/ 708646 h 4351338"/>
              <a:gd name="connsiteX7" fmla="*/ 3174076 w 3174076"/>
              <a:gd name="connsiteY7" fmla="*/ 1199726 h 4351338"/>
              <a:gd name="connsiteX8" fmla="*/ 3174076 w 3174076"/>
              <a:gd name="connsiteY8" fmla="*/ 1734319 h 4351338"/>
              <a:gd name="connsiteX9" fmla="*/ 3174076 w 3174076"/>
              <a:gd name="connsiteY9" fmla="*/ 2312425 h 4351338"/>
              <a:gd name="connsiteX10" fmla="*/ 3174076 w 3174076"/>
              <a:gd name="connsiteY10" fmla="*/ 2890532 h 4351338"/>
              <a:gd name="connsiteX11" fmla="*/ 3174076 w 3174076"/>
              <a:gd name="connsiteY11" fmla="*/ 3425125 h 4351338"/>
              <a:gd name="connsiteX12" fmla="*/ 3174076 w 3174076"/>
              <a:gd name="connsiteY12" fmla="*/ 4351338 h 4351338"/>
              <a:gd name="connsiteX13" fmla="*/ 2475779 w 3174076"/>
              <a:gd name="connsiteY13" fmla="*/ 4351338 h 4351338"/>
              <a:gd name="connsiteX14" fmla="*/ 1809223 w 3174076"/>
              <a:gd name="connsiteY14" fmla="*/ 4351338 h 4351338"/>
              <a:gd name="connsiteX15" fmla="*/ 1206149 w 3174076"/>
              <a:gd name="connsiteY15" fmla="*/ 4351338 h 4351338"/>
              <a:gd name="connsiteX16" fmla="*/ 0 w 3174076"/>
              <a:gd name="connsiteY16" fmla="*/ 4351338 h 4351338"/>
              <a:gd name="connsiteX17" fmla="*/ 0 w 3174076"/>
              <a:gd name="connsiteY17" fmla="*/ 3642692 h 4351338"/>
              <a:gd name="connsiteX18" fmla="*/ 0 w 3174076"/>
              <a:gd name="connsiteY18" fmla="*/ 3151612 h 4351338"/>
              <a:gd name="connsiteX19" fmla="*/ 0 w 3174076"/>
              <a:gd name="connsiteY19" fmla="*/ 2486479 h 4351338"/>
              <a:gd name="connsiteX20" fmla="*/ 0 w 3174076"/>
              <a:gd name="connsiteY20" fmla="*/ 1995399 h 4351338"/>
              <a:gd name="connsiteX21" fmla="*/ 0 w 3174076"/>
              <a:gd name="connsiteY21" fmla="*/ 1286753 h 4351338"/>
              <a:gd name="connsiteX22" fmla="*/ 0 w 3174076"/>
              <a:gd name="connsiteY22" fmla="*/ 665133 h 4351338"/>
              <a:gd name="connsiteX23" fmla="*/ 0 w 3174076"/>
              <a:gd name="connsiteY23" fmla="*/ 0 h 4351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74076" h="4351338" fill="none" extrusionOk="0">
                <a:moveTo>
                  <a:pt x="0" y="0"/>
                </a:moveTo>
                <a:cubicBezTo>
                  <a:pt x="268416" y="-23827"/>
                  <a:pt x="352197" y="24648"/>
                  <a:pt x="539593" y="0"/>
                </a:cubicBezTo>
                <a:cubicBezTo>
                  <a:pt x="726989" y="-24648"/>
                  <a:pt x="971240" y="-20080"/>
                  <a:pt x="1079186" y="0"/>
                </a:cubicBezTo>
                <a:cubicBezTo>
                  <a:pt x="1187132" y="20080"/>
                  <a:pt x="1440798" y="-18762"/>
                  <a:pt x="1650520" y="0"/>
                </a:cubicBezTo>
                <a:cubicBezTo>
                  <a:pt x="1860242" y="18762"/>
                  <a:pt x="2083458" y="-8389"/>
                  <a:pt x="2253594" y="0"/>
                </a:cubicBezTo>
                <a:cubicBezTo>
                  <a:pt x="2423730" y="8389"/>
                  <a:pt x="2941083" y="-37671"/>
                  <a:pt x="3174076" y="0"/>
                </a:cubicBezTo>
                <a:cubicBezTo>
                  <a:pt x="3171503" y="328352"/>
                  <a:pt x="3162404" y="507417"/>
                  <a:pt x="3174076" y="708646"/>
                </a:cubicBezTo>
                <a:cubicBezTo>
                  <a:pt x="3185748" y="909875"/>
                  <a:pt x="3188485" y="1079887"/>
                  <a:pt x="3174076" y="1199726"/>
                </a:cubicBezTo>
                <a:cubicBezTo>
                  <a:pt x="3159667" y="1319565"/>
                  <a:pt x="3151895" y="1579508"/>
                  <a:pt x="3174076" y="1734319"/>
                </a:cubicBezTo>
                <a:cubicBezTo>
                  <a:pt x="3196257" y="1889130"/>
                  <a:pt x="3195829" y="2045705"/>
                  <a:pt x="3174076" y="2312425"/>
                </a:cubicBezTo>
                <a:cubicBezTo>
                  <a:pt x="3152323" y="2579145"/>
                  <a:pt x="3169865" y="2685824"/>
                  <a:pt x="3174076" y="2890532"/>
                </a:cubicBezTo>
                <a:cubicBezTo>
                  <a:pt x="3178287" y="3095240"/>
                  <a:pt x="3171104" y="3213803"/>
                  <a:pt x="3174076" y="3425125"/>
                </a:cubicBezTo>
                <a:cubicBezTo>
                  <a:pt x="3177048" y="3636447"/>
                  <a:pt x="3154403" y="4108609"/>
                  <a:pt x="3174076" y="4351338"/>
                </a:cubicBezTo>
                <a:cubicBezTo>
                  <a:pt x="3031832" y="4321705"/>
                  <a:pt x="2622579" y="4372546"/>
                  <a:pt x="2475779" y="4351338"/>
                </a:cubicBezTo>
                <a:cubicBezTo>
                  <a:pt x="2328979" y="4330130"/>
                  <a:pt x="2072231" y="4349691"/>
                  <a:pt x="1809223" y="4351338"/>
                </a:cubicBezTo>
                <a:cubicBezTo>
                  <a:pt x="1546215" y="4352985"/>
                  <a:pt x="1343102" y="4378518"/>
                  <a:pt x="1206149" y="4351338"/>
                </a:cubicBezTo>
                <a:cubicBezTo>
                  <a:pt x="1069196" y="4324158"/>
                  <a:pt x="376438" y="4330080"/>
                  <a:pt x="0" y="4351338"/>
                </a:cubicBezTo>
                <a:cubicBezTo>
                  <a:pt x="32564" y="4157387"/>
                  <a:pt x="11478" y="3815685"/>
                  <a:pt x="0" y="3642692"/>
                </a:cubicBezTo>
                <a:cubicBezTo>
                  <a:pt x="-11478" y="3469699"/>
                  <a:pt x="-17769" y="3356878"/>
                  <a:pt x="0" y="3151612"/>
                </a:cubicBezTo>
                <a:cubicBezTo>
                  <a:pt x="17769" y="2946346"/>
                  <a:pt x="12578" y="2797666"/>
                  <a:pt x="0" y="2486479"/>
                </a:cubicBezTo>
                <a:cubicBezTo>
                  <a:pt x="-12578" y="2175292"/>
                  <a:pt x="-9907" y="2104087"/>
                  <a:pt x="0" y="1995399"/>
                </a:cubicBezTo>
                <a:cubicBezTo>
                  <a:pt x="9907" y="1886711"/>
                  <a:pt x="11327" y="1512831"/>
                  <a:pt x="0" y="1286753"/>
                </a:cubicBezTo>
                <a:cubicBezTo>
                  <a:pt x="-11327" y="1060675"/>
                  <a:pt x="5859" y="832266"/>
                  <a:pt x="0" y="665133"/>
                </a:cubicBezTo>
                <a:cubicBezTo>
                  <a:pt x="-5859" y="498000"/>
                  <a:pt x="75" y="259686"/>
                  <a:pt x="0" y="0"/>
                </a:cubicBezTo>
                <a:close/>
              </a:path>
              <a:path w="3174076" h="4351338" stroke="0" extrusionOk="0">
                <a:moveTo>
                  <a:pt x="0" y="0"/>
                </a:moveTo>
                <a:cubicBezTo>
                  <a:pt x="238831" y="14723"/>
                  <a:pt x="480051" y="-10538"/>
                  <a:pt x="698297" y="0"/>
                </a:cubicBezTo>
                <a:cubicBezTo>
                  <a:pt x="916543" y="10538"/>
                  <a:pt x="1154726" y="13383"/>
                  <a:pt x="1301371" y="0"/>
                </a:cubicBezTo>
                <a:cubicBezTo>
                  <a:pt x="1448016" y="-13383"/>
                  <a:pt x="1807132" y="-30"/>
                  <a:pt x="1999668" y="0"/>
                </a:cubicBezTo>
                <a:cubicBezTo>
                  <a:pt x="2192204" y="30"/>
                  <a:pt x="2655866" y="13746"/>
                  <a:pt x="3174076" y="0"/>
                </a:cubicBezTo>
                <a:cubicBezTo>
                  <a:pt x="3154416" y="328479"/>
                  <a:pt x="3156727" y="507405"/>
                  <a:pt x="3174076" y="665133"/>
                </a:cubicBezTo>
                <a:cubicBezTo>
                  <a:pt x="3191425" y="822861"/>
                  <a:pt x="3193977" y="1042506"/>
                  <a:pt x="3174076" y="1199726"/>
                </a:cubicBezTo>
                <a:cubicBezTo>
                  <a:pt x="3154175" y="1356946"/>
                  <a:pt x="3183847" y="1517591"/>
                  <a:pt x="3174076" y="1821346"/>
                </a:cubicBezTo>
                <a:cubicBezTo>
                  <a:pt x="3164305" y="2125101"/>
                  <a:pt x="3194528" y="2073601"/>
                  <a:pt x="3174076" y="2312425"/>
                </a:cubicBezTo>
                <a:cubicBezTo>
                  <a:pt x="3153624" y="2551249"/>
                  <a:pt x="3185805" y="2772558"/>
                  <a:pt x="3174076" y="2934045"/>
                </a:cubicBezTo>
                <a:cubicBezTo>
                  <a:pt x="3162347" y="3095532"/>
                  <a:pt x="3155247" y="3369274"/>
                  <a:pt x="3174076" y="3599178"/>
                </a:cubicBezTo>
                <a:cubicBezTo>
                  <a:pt x="3192905" y="3829082"/>
                  <a:pt x="3154199" y="4122520"/>
                  <a:pt x="3174076" y="4351338"/>
                </a:cubicBezTo>
                <a:cubicBezTo>
                  <a:pt x="2875561" y="4332635"/>
                  <a:pt x="2778934" y="4334576"/>
                  <a:pt x="2571002" y="4351338"/>
                </a:cubicBezTo>
                <a:cubicBezTo>
                  <a:pt x="2363070" y="4368100"/>
                  <a:pt x="2267472" y="4359571"/>
                  <a:pt x="2031409" y="4351338"/>
                </a:cubicBezTo>
                <a:cubicBezTo>
                  <a:pt x="1795346" y="4343105"/>
                  <a:pt x="1673628" y="4348935"/>
                  <a:pt x="1396593" y="4351338"/>
                </a:cubicBezTo>
                <a:cubicBezTo>
                  <a:pt x="1119558" y="4353741"/>
                  <a:pt x="1036303" y="4351322"/>
                  <a:pt x="793519" y="4351338"/>
                </a:cubicBezTo>
                <a:cubicBezTo>
                  <a:pt x="550735" y="4351354"/>
                  <a:pt x="330547" y="4384738"/>
                  <a:pt x="0" y="4351338"/>
                </a:cubicBezTo>
                <a:cubicBezTo>
                  <a:pt x="12507" y="4129693"/>
                  <a:pt x="4998" y="4047075"/>
                  <a:pt x="0" y="3860258"/>
                </a:cubicBezTo>
                <a:cubicBezTo>
                  <a:pt x="-4998" y="3673441"/>
                  <a:pt x="3114" y="3407381"/>
                  <a:pt x="0" y="3151612"/>
                </a:cubicBezTo>
                <a:cubicBezTo>
                  <a:pt x="-3114" y="2895843"/>
                  <a:pt x="16768" y="2799560"/>
                  <a:pt x="0" y="2617019"/>
                </a:cubicBezTo>
                <a:cubicBezTo>
                  <a:pt x="-16768" y="2434478"/>
                  <a:pt x="-28652" y="2250010"/>
                  <a:pt x="0" y="1908373"/>
                </a:cubicBezTo>
                <a:cubicBezTo>
                  <a:pt x="28652" y="1566736"/>
                  <a:pt x="-2930" y="1442324"/>
                  <a:pt x="0" y="1199726"/>
                </a:cubicBezTo>
                <a:cubicBezTo>
                  <a:pt x="2930" y="957128"/>
                  <a:pt x="8576" y="401800"/>
                  <a:pt x="0" y="0"/>
                </a:cubicBezTo>
                <a:close/>
              </a:path>
            </a:pathLst>
          </a:custGeom>
          <a:solidFill>
            <a:srgbClr val="E2EEBE"/>
          </a:solidFill>
          <a:ln w="19050" cap="sq">
            <a:solidFill>
              <a:srgbClr val="466318"/>
            </a:solidFill>
            <a:extLst>
              <a:ext uri="{C807C97D-BFC1-408E-A445-0C87EB9F89A2}">
                <ask:lineSketchStyleProps xmlns:ask="http://schemas.microsoft.com/office/drawing/2018/sketchyshapes" sd="809461488">
                  <ask:type>
                    <ask:lineSketchFreehand/>
                  </ask:type>
                </ask:lineSketchStyleProps>
              </a:ext>
            </a:extLst>
          </a:ln>
        </p:spPr>
        <p:txBody>
          <a:bodyPr lIns="180000" tIns="180000" rIns="180000" bIns="180000"/>
          <a:lstStyle>
            <a:lvl1pPr>
              <a:buClr>
                <a:srgbClr val="534C29"/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rgbClr val="534C29"/>
              </a:buClr>
              <a:defRPr/>
            </a:lvl2pPr>
            <a:lvl3pPr>
              <a:buClr>
                <a:srgbClr val="534C29"/>
              </a:buClr>
              <a:defRPr/>
            </a:lvl3pPr>
            <a:lvl4pPr>
              <a:buClr>
                <a:srgbClr val="534C29"/>
              </a:buClr>
              <a:defRPr/>
            </a:lvl4pPr>
            <a:lvl5pPr>
              <a:buClr>
                <a:srgbClr val="534C29"/>
              </a:buClr>
              <a:defRPr/>
            </a:lvl5pPr>
          </a:lstStyle>
          <a:p>
            <a:pPr lvl="0"/>
            <a:r>
              <a:rPr lang="en-US" dirty="0"/>
              <a:t>Click to edit Resources needed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6EB070F2-6F26-BF10-67CE-69E180ABB0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Google Shape;22;p47">
            <a:extLst>
              <a:ext uri="{FF2B5EF4-FFF2-40B4-BE49-F238E27FC236}">
                <a16:creationId xmlns:a16="http://schemas.microsoft.com/office/drawing/2014/main" id="{8D8FC204-7B25-0B36-D5FE-1157E450397A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1580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video+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0" name="Media Placeholder 9">
            <a:extLst>
              <a:ext uri="{FF2B5EF4-FFF2-40B4-BE49-F238E27FC236}">
                <a16:creationId xmlns:a16="http://schemas.microsoft.com/office/drawing/2014/main" id="{0095BD2F-F391-2580-EF45-78A8400DE8A8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838200" y="1825625"/>
            <a:ext cx="10515600" cy="3714142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528ACA5-1D17-0F9C-8E33-B422C18BAE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F71F1-E160-0253-6C35-1902EF17E1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5744095"/>
            <a:ext cx="10515599" cy="43286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video caption</a:t>
            </a:r>
          </a:p>
        </p:txBody>
      </p:sp>
      <p:sp>
        <p:nvSpPr>
          <p:cNvPr id="4" name="Google Shape;22;p47">
            <a:extLst>
              <a:ext uri="{FF2B5EF4-FFF2-40B4-BE49-F238E27FC236}">
                <a16:creationId xmlns:a16="http://schemas.microsoft.com/office/drawing/2014/main" id="{B4E5F98C-030D-1825-9496-A576BDD2B936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648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0" name="Media Placeholder 9">
            <a:extLst>
              <a:ext uri="{FF2B5EF4-FFF2-40B4-BE49-F238E27FC236}">
                <a16:creationId xmlns:a16="http://schemas.microsoft.com/office/drawing/2014/main" id="{0095BD2F-F391-2580-EF45-78A8400DE8A8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1345277" y="1825625"/>
            <a:ext cx="2863468" cy="2014538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528ACA5-1D17-0F9C-8E33-B422C18BAE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Media Placeholder 9">
            <a:extLst>
              <a:ext uri="{FF2B5EF4-FFF2-40B4-BE49-F238E27FC236}">
                <a16:creationId xmlns:a16="http://schemas.microsoft.com/office/drawing/2014/main" id="{7C2FE202-B601-6147-0FB5-4AB7192AC6B6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4913252" y="1825625"/>
            <a:ext cx="2868020" cy="201453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Media Placeholder 9">
            <a:extLst>
              <a:ext uri="{FF2B5EF4-FFF2-40B4-BE49-F238E27FC236}">
                <a16:creationId xmlns:a16="http://schemas.microsoft.com/office/drawing/2014/main" id="{F0776623-6A70-FD98-13E7-8CFD1D7A8CD8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485779" y="1825625"/>
            <a:ext cx="2868020" cy="2014538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Media Placeholder 9">
            <a:extLst>
              <a:ext uri="{FF2B5EF4-FFF2-40B4-BE49-F238E27FC236}">
                <a16:creationId xmlns:a16="http://schemas.microsoft.com/office/drawing/2014/main" id="{80610CF5-9B18-B334-BD20-03A5707860BB}"/>
              </a:ext>
            </a:extLst>
          </p:cNvPr>
          <p:cNvSpPr>
            <a:spLocks noGrp="1"/>
          </p:cNvSpPr>
          <p:nvPr>
            <p:ph type="media" sz="quarter" idx="18"/>
          </p:nvPr>
        </p:nvSpPr>
        <p:spPr>
          <a:xfrm>
            <a:off x="3128522" y="4046026"/>
            <a:ext cx="2869506" cy="201453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6" name="Media Placeholder 9">
            <a:extLst>
              <a:ext uri="{FF2B5EF4-FFF2-40B4-BE49-F238E27FC236}">
                <a16:creationId xmlns:a16="http://schemas.microsoft.com/office/drawing/2014/main" id="{97A3AAEF-B4B9-1F0C-2696-3B9A63ECF378}"/>
              </a:ext>
            </a:extLst>
          </p:cNvPr>
          <p:cNvSpPr>
            <a:spLocks noGrp="1"/>
          </p:cNvSpPr>
          <p:nvPr>
            <p:ph type="media" sz="quarter" idx="19"/>
          </p:nvPr>
        </p:nvSpPr>
        <p:spPr>
          <a:xfrm>
            <a:off x="6701049" y="4046026"/>
            <a:ext cx="2869506" cy="2014538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B25DEF2-95E9-AF12-BA85-B95BD95DF635}"/>
              </a:ext>
            </a:extLst>
          </p:cNvPr>
          <p:cNvSpPr/>
          <p:nvPr userDrawn="1"/>
        </p:nvSpPr>
        <p:spPr>
          <a:xfrm>
            <a:off x="838200" y="1825625"/>
            <a:ext cx="507077" cy="507077"/>
          </a:xfrm>
          <a:prstGeom prst="ellipse">
            <a:avLst/>
          </a:prstGeom>
          <a:solidFill>
            <a:srgbClr val="4663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458A704-8E63-8F81-D087-D63DDA59B5B6}"/>
              </a:ext>
            </a:extLst>
          </p:cNvPr>
          <p:cNvSpPr/>
          <p:nvPr userDrawn="1"/>
        </p:nvSpPr>
        <p:spPr>
          <a:xfrm>
            <a:off x="4406175" y="1825625"/>
            <a:ext cx="507077" cy="507077"/>
          </a:xfrm>
          <a:prstGeom prst="ellipse">
            <a:avLst/>
          </a:prstGeom>
          <a:solidFill>
            <a:srgbClr val="4663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33E243A-5AF3-2E4C-DF7E-DFCFF2A8F8EF}"/>
              </a:ext>
            </a:extLst>
          </p:cNvPr>
          <p:cNvSpPr/>
          <p:nvPr userDrawn="1"/>
        </p:nvSpPr>
        <p:spPr>
          <a:xfrm>
            <a:off x="7983254" y="1825625"/>
            <a:ext cx="507077" cy="507077"/>
          </a:xfrm>
          <a:prstGeom prst="ellipse">
            <a:avLst/>
          </a:prstGeom>
          <a:solidFill>
            <a:srgbClr val="4663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7C2A6B0-34D4-2DD9-9C4C-3A414954B402}"/>
              </a:ext>
            </a:extLst>
          </p:cNvPr>
          <p:cNvSpPr/>
          <p:nvPr userDrawn="1"/>
        </p:nvSpPr>
        <p:spPr>
          <a:xfrm>
            <a:off x="2621445" y="4046026"/>
            <a:ext cx="507077" cy="507077"/>
          </a:xfrm>
          <a:prstGeom prst="ellipse">
            <a:avLst/>
          </a:prstGeom>
          <a:solidFill>
            <a:srgbClr val="4663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5FF401B-B15A-7261-E346-3FFC29F079E8}"/>
              </a:ext>
            </a:extLst>
          </p:cNvPr>
          <p:cNvSpPr/>
          <p:nvPr userDrawn="1"/>
        </p:nvSpPr>
        <p:spPr>
          <a:xfrm>
            <a:off x="6193974" y="4046026"/>
            <a:ext cx="507077" cy="507077"/>
          </a:xfrm>
          <a:prstGeom prst="ellipse">
            <a:avLst/>
          </a:prstGeom>
          <a:solidFill>
            <a:srgbClr val="4663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" name="Google Shape;22;p47">
            <a:extLst>
              <a:ext uri="{FF2B5EF4-FFF2-40B4-BE49-F238E27FC236}">
                <a16:creationId xmlns:a16="http://schemas.microsoft.com/office/drawing/2014/main" id="{E2896E94-9AA5-C4BE-A7CD-84B1AFC12649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2256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olid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EBB2B898-75E4-BA92-0EDE-F8F75E140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8AC809D-7F66-4616-8AE9-3559164B2725}"/>
              </a:ext>
            </a:extLst>
          </p:cNvPr>
          <p:cNvSpPr/>
          <p:nvPr userDrawn="1"/>
        </p:nvSpPr>
        <p:spPr>
          <a:xfrm>
            <a:off x="9973929" y="162686"/>
            <a:ext cx="2078545" cy="365125"/>
          </a:xfrm>
          <a:prstGeom prst="roundRect">
            <a:avLst/>
          </a:prstGeom>
          <a:solidFill>
            <a:srgbClr val="8E53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Consolidation</a:t>
            </a:r>
          </a:p>
        </p:txBody>
      </p:sp>
      <p:sp>
        <p:nvSpPr>
          <p:cNvPr id="5" name="Google Shape;22;p47">
            <a:extLst>
              <a:ext uri="{FF2B5EF4-FFF2-40B4-BE49-F238E27FC236}">
                <a16:creationId xmlns:a16="http://schemas.microsoft.com/office/drawing/2014/main" id="{DBAD815E-4054-FD68-A51A-2EBB14C8F80A}"/>
              </a:ext>
            </a:extLst>
          </p:cNvPr>
          <p:cNvSpPr txBox="1"/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© Gatsby Technical Education Projects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Version 1, September 2026</a:t>
            </a:r>
            <a:endParaRPr sz="1200" b="0" i="0" u="none" strike="noStrike" cap="none" dirty="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047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B8F53A4-0DF1-3C51-19B7-D75F9E1C72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72BFA8-2D39-244F-4F2A-031D91E2E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84677-D669-F58E-69CC-70B9AE12C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529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0" r:id="rId2"/>
    <p:sldLayoutId id="2147483672" r:id="rId3"/>
    <p:sldLayoutId id="2147483665" r:id="rId4"/>
    <p:sldLayoutId id="2147483661" r:id="rId5"/>
    <p:sldLayoutId id="2147483670" r:id="rId6"/>
    <p:sldLayoutId id="2147483674" r:id="rId7"/>
    <p:sldLayoutId id="2147483673" r:id="rId8"/>
    <p:sldLayoutId id="2147483652" r:id="rId9"/>
    <p:sldLayoutId id="2147483664" r:id="rId10"/>
    <p:sldLayoutId id="2147483657" r:id="rId11"/>
    <p:sldLayoutId id="2147483667" r:id="rId12"/>
    <p:sldLayoutId id="2147483668" r:id="rId13"/>
    <p:sldLayoutId id="2147483671" r:id="rId14"/>
    <p:sldLayoutId id="2147483662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8000"/>
        </a:lnSpc>
        <a:spcBef>
          <a:spcPts val="1000"/>
        </a:spcBef>
        <a:buClr>
          <a:srgbClr val="466318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466318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466318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466318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466318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CE04C9-F46F-4224-A880-738B1633B5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Health</a:t>
            </a:r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F5EADF3-A590-4AFE-1185-A6960C9D1B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Topic: The development, impact and management of disorders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67F5A-5A0F-C526-6E2A-AC6C470A9D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dirty="0"/>
              <a:t>Route: Health and Science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751806-CAEB-6B9E-B21F-4278168228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1924075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1CB61-6ACA-4C10-B7DD-AD73DAE46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FFC41-EA42-1BCA-37F8-76870A370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this resource, you will: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68CBC-4352-F749-FCAB-8951EF47B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/>
              <a:t>Learn how to break down exam questions on disorders</a:t>
            </a:r>
          </a:p>
          <a:p>
            <a:pPr lvl="0"/>
            <a:r>
              <a:rPr lang="en-US" dirty="0"/>
              <a:t>Learn how to </a:t>
            </a:r>
            <a:r>
              <a:rPr lang="en-US" dirty="0" err="1"/>
              <a:t>recognise</a:t>
            </a:r>
            <a:r>
              <a:rPr lang="en-US" dirty="0"/>
              <a:t> command words and decide whether to give facts, apply knowledge to a situation or </a:t>
            </a:r>
            <a:r>
              <a:rPr lang="en-US" dirty="0" err="1"/>
              <a:t>analyse</a:t>
            </a:r>
            <a:r>
              <a:rPr lang="en-US" dirty="0"/>
              <a:t> information</a:t>
            </a:r>
          </a:p>
          <a:p>
            <a:pPr lvl="0"/>
            <a:r>
              <a:rPr lang="en-GB" dirty="0"/>
              <a:t>Use a mark scheme and exemplar answers to evaluate responses and identify areas for improvement</a:t>
            </a:r>
          </a:p>
          <a:p>
            <a:r>
              <a:rPr lang="en-GB" dirty="0"/>
              <a:t>Apply higher-level reasoning and problem-solving skills to clinical scenarios.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70AD2-4A3D-5EF1-A5D3-B5012CEFDB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General competencies:</a:t>
            </a:r>
          </a:p>
          <a:p>
            <a:r>
              <a:rPr lang="en-US" dirty="0"/>
              <a:t>English: </a:t>
            </a:r>
          </a:p>
          <a:p>
            <a:r>
              <a:rPr lang="en-GB" dirty="0"/>
              <a:t>E1 Convey technical information to different audiences </a:t>
            </a:r>
          </a:p>
          <a:p>
            <a:r>
              <a:rPr lang="en-GB" dirty="0"/>
              <a:t>E2 Present information and ideas</a:t>
            </a:r>
          </a:p>
          <a:p>
            <a:r>
              <a:rPr lang="en-GB" dirty="0"/>
              <a:t>E4 Summarise information and ideas</a:t>
            </a:r>
          </a:p>
          <a:p>
            <a:r>
              <a:rPr lang="en-GB" dirty="0"/>
              <a:t>E5 Synthesise information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E2ACF0-8963-5CAC-8018-E7BC367108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3695154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B6C221-7FE9-E78F-86B1-5B897AC53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Exam-style question: part (a)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D8C186-5C17-EF89-40E2-1B9D736F8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 60-year-old patient has been diagnosed with stage 5 chronic kidney disease (CKD) caused by long-term poorly controlled high blood pressure (hypertension). </a:t>
            </a:r>
          </a:p>
          <a:p>
            <a:pPr marL="0" indent="0">
              <a:buNone/>
            </a:pPr>
            <a:r>
              <a:rPr lang="en-GB" dirty="0"/>
              <a:t>Stage 5 means that the patient’s kidneys function at less than 15% of their normal function and is associated with symptoms such as nausea, fluid retention and shortness of breath.</a:t>
            </a:r>
          </a:p>
          <a:p>
            <a:pPr marL="0" indent="0">
              <a:buNone/>
            </a:pPr>
            <a:r>
              <a:rPr lang="en-GB" dirty="0"/>
              <a:t>Explain how CKD causes</a:t>
            </a:r>
            <a:r>
              <a:rPr lang="en-GB" b="1" dirty="0"/>
              <a:t> two </a:t>
            </a:r>
            <a:r>
              <a:rPr lang="en-GB" dirty="0"/>
              <a:t>of these symptoms. </a:t>
            </a:r>
          </a:p>
          <a:p>
            <a:pPr marL="0" indent="0" algn="r">
              <a:buNone/>
            </a:pPr>
            <a:r>
              <a:rPr lang="en-GB" b="1" i="1" dirty="0"/>
              <a:t>(4 marks)</a:t>
            </a:r>
            <a:endParaRPr lang="en-US" b="1" i="1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B2F7691-CFBD-7BDB-0F5E-460712211F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3381305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30D77-56BE-4C40-DFA6-F627107D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4302AD-4BE8-0091-D0C8-978AFC8AA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Analysing</a:t>
            </a:r>
            <a:r>
              <a:rPr lang="en-US" dirty="0"/>
              <a:t> the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97A438-97AE-B8E4-2B1F-ED15C2BBC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12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dirty="0"/>
              <a:t>A 60-year-old patient has been diagnosed with stage 5 chronic kidney disease (CKD) caused by long-term poorly controlled high blood pressure (hypertension). </a:t>
            </a:r>
          </a:p>
          <a:p>
            <a:pPr marL="0" indent="0">
              <a:buNone/>
            </a:pPr>
            <a:r>
              <a:rPr lang="en-GB" sz="2000" dirty="0"/>
              <a:t>Stage 5 means that the patient’s kidneys function at less than 15% of their normal function and is associated with symptoms such as nausea, fluid retention and shortness of breath. </a:t>
            </a:r>
          </a:p>
          <a:p>
            <a:pPr marL="0" indent="0">
              <a:buNone/>
            </a:pPr>
            <a:r>
              <a:rPr lang="en-GB" sz="2000" dirty="0">
                <a:highlight>
                  <a:srgbClr val="FFFF00"/>
                </a:highlight>
              </a:rPr>
              <a:t>Explain</a:t>
            </a:r>
            <a:r>
              <a:rPr lang="en-GB" sz="2000" dirty="0"/>
              <a:t> how CKD causes</a:t>
            </a:r>
            <a:r>
              <a:rPr lang="en-GB" sz="2000" b="1" dirty="0"/>
              <a:t> two </a:t>
            </a:r>
            <a:r>
              <a:rPr lang="en-GB" sz="2000" dirty="0"/>
              <a:t>of these symptoms. </a:t>
            </a:r>
          </a:p>
          <a:p>
            <a:pPr marL="0" indent="0" algn="r">
              <a:buNone/>
            </a:pPr>
            <a:r>
              <a:rPr lang="en-GB" sz="2000" b="1" i="1" dirty="0"/>
              <a:t>(4 marks)</a:t>
            </a:r>
            <a:endParaRPr lang="en-US" sz="2000" b="1" i="1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38AEB11-B6CE-0FFD-AD76-3740ED6320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4FCA2-C70D-CDBD-2064-316FE321C27D}"/>
              </a:ext>
            </a:extLst>
          </p:cNvPr>
          <p:cNvSpPr txBox="1"/>
          <p:nvPr/>
        </p:nvSpPr>
        <p:spPr>
          <a:xfrm>
            <a:off x="6897415" y="1893127"/>
            <a:ext cx="44563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command verb is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explain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meaning you must identify a relevant point and justify it using linked reasoning.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is an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AO2 application question – you must apply your knowledge to the scenario and not just recall facts. </a:t>
            </a:r>
          </a:p>
        </p:txBody>
      </p:sp>
    </p:spTree>
    <p:extLst>
      <p:ext uri="{BB962C8B-B14F-4D97-AF65-F5344CB8AC3E}">
        <p14:creationId xmlns:p14="http://schemas.microsoft.com/office/powerpoint/2010/main" val="1752326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2E8BD-C48E-36FD-1FC9-514BD14BE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093187-FA7A-BEAF-8247-4D5BF4F33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Analysing</a:t>
            </a:r>
            <a:r>
              <a:rPr lang="en-US" dirty="0"/>
              <a:t> the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74D6AFE-E508-09BC-E92E-4506F3730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12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dirty="0"/>
              <a:t>A 60-year-old patient has been diagnosed with stage 5 chronic kidney disease (CKD) caused by long-term poorly controlled high blood pressure (hypertension). </a:t>
            </a:r>
          </a:p>
          <a:p>
            <a:pPr marL="0" indent="0">
              <a:buNone/>
            </a:pPr>
            <a:r>
              <a:rPr lang="en-GB" sz="2000" dirty="0">
                <a:highlight>
                  <a:srgbClr val="FFFF00"/>
                </a:highlight>
              </a:rPr>
              <a:t>Stage 5 means that the patient’s kidneys function at less than 15% of their normal function</a:t>
            </a:r>
            <a:r>
              <a:rPr lang="en-GB" sz="2000" dirty="0"/>
              <a:t> and is associated with symptoms such as nausea, fluid retention and shortness of breath. </a:t>
            </a:r>
          </a:p>
          <a:p>
            <a:pPr marL="0" indent="0">
              <a:buNone/>
            </a:pPr>
            <a:r>
              <a:rPr lang="en-GB" sz="2000" dirty="0"/>
              <a:t>Explain how CKD causes</a:t>
            </a:r>
            <a:r>
              <a:rPr lang="en-GB" sz="2000" b="1" dirty="0"/>
              <a:t> two </a:t>
            </a:r>
            <a:r>
              <a:rPr lang="en-GB" sz="2000" dirty="0"/>
              <a:t>of these symptoms. </a:t>
            </a:r>
          </a:p>
          <a:p>
            <a:pPr marL="0" indent="0" algn="r">
              <a:buNone/>
            </a:pPr>
            <a:r>
              <a:rPr lang="en-GB" sz="2000" b="1" i="1" dirty="0"/>
              <a:t>(4 marks)</a:t>
            </a:r>
            <a:endParaRPr lang="en-US" sz="2000" b="1" i="1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9EAD59D-73FD-B287-3417-DA3C8A5D6E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BF766E-DD07-9A1A-D6AE-1D7CEB9B6243}"/>
              </a:ext>
            </a:extLst>
          </p:cNvPr>
          <p:cNvSpPr txBox="1"/>
          <p:nvPr/>
        </p:nvSpPr>
        <p:spPr>
          <a:xfrm>
            <a:off x="6897415" y="1893127"/>
            <a:ext cx="4456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gain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mark for identifying what is happening inside the body, </a:t>
            </a:r>
          </a:p>
        </p:txBody>
      </p:sp>
    </p:spTree>
    <p:extLst>
      <p:ext uri="{BB962C8B-B14F-4D97-AF65-F5344CB8AC3E}">
        <p14:creationId xmlns:p14="http://schemas.microsoft.com/office/powerpoint/2010/main" val="3990306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DC880-BCCF-210D-ED2E-9E4F33F9E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71068C-9E01-73A1-A128-3D4670BAB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Analysing</a:t>
            </a:r>
            <a:r>
              <a:rPr lang="en-US" dirty="0"/>
              <a:t> the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ABC363-6927-EB9E-7DE4-5C7404441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12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dirty="0"/>
              <a:t>A 60-year-old patient has been diagnosed with stage 5 chronic kidney disease (CKD) caused by long-term poorly controlled high blood pressure (hypertension). </a:t>
            </a:r>
          </a:p>
          <a:p>
            <a:pPr marL="0" indent="0">
              <a:buNone/>
            </a:pPr>
            <a:r>
              <a:rPr lang="en-GB" sz="2000" dirty="0">
                <a:highlight>
                  <a:srgbClr val="FFFF00"/>
                </a:highlight>
              </a:rPr>
              <a:t>Stage 5 means that the patient’s kidneys function at less than 15% of their normal function</a:t>
            </a:r>
            <a:r>
              <a:rPr lang="en-GB" sz="2000" dirty="0"/>
              <a:t> and is associated with </a:t>
            </a:r>
            <a:r>
              <a:rPr lang="en-GB" sz="2000" dirty="0">
                <a:highlight>
                  <a:srgbClr val="FFFF00"/>
                </a:highlight>
              </a:rPr>
              <a:t>symptoms such as nausea, fluid retention and shortness of breath</a:t>
            </a:r>
            <a:r>
              <a:rPr lang="en-GB" sz="2000" dirty="0"/>
              <a:t>. </a:t>
            </a:r>
          </a:p>
          <a:p>
            <a:pPr marL="0" indent="0">
              <a:buNone/>
            </a:pPr>
            <a:r>
              <a:rPr lang="en-GB" sz="2000" dirty="0"/>
              <a:t>Explain how CKD causes</a:t>
            </a:r>
            <a:r>
              <a:rPr lang="en-GB" sz="2000" b="1" dirty="0"/>
              <a:t> two </a:t>
            </a:r>
            <a:r>
              <a:rPr lang="en-GB" sz="2000" dirty="0"/>
              <a:t>of these symptoms. </a:t>
            </a:r>
          </a:p>
          <a:p>
            <a:pPr marL="0" indent="0" algn="r">
              <a:buNone/>
            </a:pPr>
            <a:r>
              <a:rPr lang="en-GB" sz="2000" b="1" i="1" dirty="0"/>
              <a:t>(4 marks)</a:t>
            </a:r>
            <a:endParaRPr lang="en-US" sz="2000" b="1" i="1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66DC4F9-CDE1-3CB1-B5B4-835DE56F1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1BF9A6-4F2D-DA3A-C79B-AEADDA31D5F2}"/>
              </a:ext>
            </a:extLst>
          </p:cNvPr>
          <p:cNvSpPr txBox="1"/>
          <p:nvPr/>
        </p:nvSpPr>
        <p:spPr>
          <a:xfrm>
            <a:off x="6897415" y="1893127"/>
            <a:ext cx="44563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gain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mark for identifying what is happening inside the body,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mark for explaining how that process causes the symptom. </a:t>
            </a:r>
          </a:p>
        </p:txBody>
      </p:sp>
    </p:spTree>
    <p:extLst>
      <p:ext uri="{BB962C8B-B14F-4D97-AF65-F5344CB8AC3E}">
        <p14:creationId xmlns:p14="http://schemas.microsoft.com/office/powerpoint/2010/main" val="3467161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73E4F-60B9-1684-3CE7-9609EFB50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1D0DCE-648B-621D-1A9E-4ED2AF62F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Analysing</a:t>
            </a:r>
            <a:r>
              <a:rPr lang="en-US" dirty="0"/>
              <a:t> the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671D0E-56F9-1A3F-A6C2-9879E90AC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12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dirty="0"/>
              <a:t>A 60-year-old patient has been diagnosed with stage 5 chronic kidney disease (CKD) caused by long-term poorly controlled high blood pressure (hypertension). </a:t>
            </a:r>
          </a:p>
          <a:p>
            <a:pPr marL="0" indent="0">
              <a:buNone/>
            </a:pPr>
            <a:r>
              <a:rPr lang="en-GB" sz="2000" dirty="0">
                <a:highlight>
                  <a:srgbClr val="FFFF00"/>
                </a:highlight>
              </a:rPr>
              <a:t>Stage 5 means that the patient’s kidneys function at less than 15% of their normal function</a:t>
            </a:r>
            <a:r>
              <a:rPr lang="en-GB" sz="2000" dirty="0"/>
              <a:t> and is associated with </a:t>
            </a:r>
            <a:r>
              <a:rPr lang="en-GB" sz="2000" dirty="0">
                <a:highlight>
                  <a:srgbClr val="FFFF00"/>
                </a:highlight>
              </a:rPr>
              <a:t>symptoms such as nausea, fluid retention and shortness of breath</a:t>
            </a:r>
            <a:r>
              <a:rPr lang="en-GB" sz="2000" dirty="0"/>
              <a:t>. </a:t>
            </a:r>
          </a:p>
          <a:p>
            <a:pPr marL="0" indent="0">
              <a:buNone/>
            </a:pPr>
            <a:r>
              <a:rPr lang="en-GB" sz="2000" dirty="0"/>
              <a:t>Explain how CKD causes</a:t>
            </a:r>
            <a:r>
              <a:rPr lang="en-GB" sz="2000" b="1" dirty="0"/>
              <a:t> </a:t>
            </a:r>
            <a:r>
              <a:rPr lang="en-GB" sz="2000" b="1" dirty="0">
                <a:highlight>
                  <a:srgbClr val="FFFF00"/>
                </a:highlight>
              </a:rPr>
              <a:t>two</a:t>
            </a:r>
            <a:r>
              <a:rPr lang="en-GB" sz="2000" b="1" dirty="0"/>
              <a:t> </a:t>
            </a:r>
            <a:r>
              <a:rPr lang="en-GB" sz="2000" dirty="0"/>
              <a:t>of these symptoms. </a:t>
            </a:r>
          </a:p>
          <a:p>
            <a:pPr marL="0" indent="0" algn="r">
              <a:buNone/>
            </a:pPr>
            <a:r>
              <a:rPr lang="en-GB" sz="2000" b="1" i="1" dirty="0">
                <a:highlight>
                  <a:srgbClr val="FFFF00"/>
                </a:highlight>
              </a:rPr>
              <a:t>(4 marks)</a:t>
            </a:r>
            <a:endParaRPr lang="en-US" sz="2000" b="1" i="1" dirty="0">
              <a:highlight>
                <a:srgbClr val="FFFF00"/>
              </a:highlight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56210AF-8CE4-F48D-A0C0-D7B7EADF2D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A4E8D3-1596-AB33-BB04-0C914ECA9A51}"/>
              </a:ext>
            </a:extLst>
          </p:cNvPr>
          <p:cNvSpPr txBox="1"/>
          <p:nvPr/>
        </p:nvSpPr>
        <p:spPr>
          <a:xfrm>
            <a:off x="6897415" y="1893127"/>
            <a:ext cx="44563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gain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mark for identifying what is happening inside the body,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mark for explaining how that process causes the symptom.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must do this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twice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4 marks.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1905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36534-C230-8EBF-F4F2-6AD8977C2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Recalling the facts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B4A7C-5948-604C-4A0E-98AE508FE2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This question is about chronic kidney disease. </a:t>
            </a:r>
          </a:p>
          <a:p>
            <a:r>
              <a:rPr lang="en-US" dirty="0"/>
              <a:t>Before you answer, recall everything you know about the function of the kidneys.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C9FA6-7E4F-FA90-03B8-A55EC0DD4F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  <p:pic>
        <p:nvPicPr>
          <p:cNvPr id="7" name="Picture 6" descr="Illustration of human kidneys showing two bean-shaped organs in orange with beige ureters extending downward. ">
            <a:extLst>
              <a:ext uri="{FF2B5EF4-FFF2-40B4-BE49-F238E27FC236}">
                <a16:creationId xmlns:a16="http://schemas.microsoft.com/office/drawing/2014/main" id="{02B84CD9-DFAE-4711-E929-7E5A9FA41D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90" y="3991461"/>
            <a:ext cx="3391431" cy="208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88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6998F-A028-69E0-B013-8CEC7BFE4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5BD68-6DD0-2203-FFFD-BB1160DCA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Recalling the facts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4933D-33FF-ADE7-D8F1-3CD53B69F1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This question is about chronic kidney disease. </a:t>
            </a:r>
          </a:p>
          <a:p>
            <a:r>
              <a:rPr lang="en-US" dirty="0"/>
              <a:t>Before you answer, recall everything you know about the function of the kidneys.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692D5-9FC9-9339-FC45-DF092C8422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75008" y="2228045"/>
            <a:ext cx="3507474" cy="394891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The kidneys: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filter the blood to remove waste products (e.g. urea, creatinine, excess salts, toxins);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regulate water balance (osmoregulation);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control electrolyte levels (e.g. sodium, potassium);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produce the hormone erythropoietin (stimulates red blood cell production).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021986D-D33E-0CD3-9E52-9F075B9429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  <p:pic>
        <p:nvPicPr>
          <p:cNvPr id="6" name="Picture 5" descr="Illustration of human kidneys showing two bean-shaped organs in orange with beige ureters extending downward. ">
            <a:extLst>
              <a:ext uri="{FF2B5EF4-FFF2-40B4-BE49-F238E27FC236}">
                <a16:creationId xmlns:a16="http://schemas.microsoft.com/office/drawing/2014/main" id="{641E5C10-7891-1E50-E696-C51836B272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6093" y="4001294"/>
            <a:ext cx="3391431" cy="208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97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12619-2066-0240-29CD-E4CC8CDE0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57833-883E-E033-E177-57E2AE727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links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D81BF-2238-DD98-4AB5-5DD1F5F5ED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Now think:</a:t>
            </a:r>
          </a:p>
          <a:p>
            <a:r>
              <a:rPr lang="en-US" dirty="0"/>
              <a:t>If kidney function decreased, why would it cause the symptoms in the question?</a:t>
            </a:r>
          </a:p>
          <a:p>
            <a:r>
              <a:rPr lang="en-GB" b="1" dirty="0"/>
              <a:t>Nausea, fluid retention and shortness of breath</a:t>
            </a:r>
            <a:endParaRPr lang="en-US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CD615-6A48-D86F-31AA-92182C201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75008" y="2228045"/>
            <a:ext cx="3507474" cy="394891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The kidneys: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filter the blood to remove waste products (e.g. urea, creatinine, excess salts, toxins);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regulate water balance (osmoregulation);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control electrolyte levels (e.g. sodium, potassium);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produce the hormone erythropoietin (stimulates red blood cell production).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81FF13-8DAF-105E-0384-E7E335498C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2542404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B2203-B9F0-846F-6A2A-256DEBA0F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17A57-63C6-98CE-6223-2A7FF0DE7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the answer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81AA6-F8A4-B246-3528-78DCE2E841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achieve full marks, your answer must show clear links between:</a:t>
            </a:r>
          </a:p>
          <a:p>
            <a:pPr marL="800100" lvl="1" indent="-342900"/>
            <a:r>
              <a:rPr lang="en-US" dirty="0"/>
              <a:t>CKD;</a:t>
            </a:r>
          </a:p>
          <a:p>
            <a:pPr marL="800100" lvl="1" indent="-342900"/>
            <a:r>
              <a:rPr lang="en-US" dirty="0"/>
              <a:t>the underlying biological changes;</a:t>
            </a:r>
          </a:p>
          <a:p>
            <a:pPr marL="800100" lvl="1" indent="-342900"/>
            <a:r>
              <a:rPr lang="en-US" dirty="0"/>
              <a:t>and the resulting symptom.</a:t>
            </a:r>
          </a:p>
          <a:p>
            <a:r>
              <a:rPr lang="en-US" dirty="0"/>
              <a:t>Start with the symptom of </a:t>
            </a:r>
            <a:r>
              <a:rPr lang="en-US" b="1" dirty="0"/>
              <a:t>nausea</a:t>
            </a:r>
            <a:r>
              <a:rPr lang="en-US" dirty="0"/>
              <a:t>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698F7-8410-2525-CBFF-EA6B8D3896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4023280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80D91-D10A-54D3-9A9E-0341ADB7F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DB0F8-325C-90C7-6D2C-3B8821952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the answer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4F1E4-DAE5-2B12-BCA5-FA59DE89BA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achieve full marks, your answer must show clear links between:</a:t>
            </a:r>
          </a:p>
          <a:p>
            <a:pPr marL="800100" lvl="1" indent="-342900"/>
            <a:r>
              <a:rPr lang="en-US" dirty="0"/>
              <a:t>CKD;</a:t>
            </a:r>
          </a:p>
          <a:p>
            <a:pPr marL="800100" lvl="1" indent="-342900"/>
            <a:r>
              <a:rPr lang="en-US" dirty="0"/>
              <a:t>the underlying biological changes;</a:t>
            </a:r>
          </a:p>
          <a:p>
            <a:pPr marL="800100" lvl="1" indent="-342900"/>
            <a:r>
              <a:rPr lang="en-US" dirty="0"/>
              <a:t>and the resulting symptom.</a:t>
            </a:r>
          </a:p>
          <a:p>
            <a:r>
              <a:rPr lang="en-US" dirty="0"/>
              <a:t>Start with the symptom of </a:t>
            </a:r>
            <a:r>
              <a:rPr lang="en-US" b="1" dirty="0"/>
              <a:t>nausea</a:t>
            </a:r>
            <a:r>
              <a:rPr lang="en-US" dirty="0"/>
              <a:t>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62CE5-FD8F-0296-DFDE-56FCE47FE2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Reduced kidney function leads to accumulation of urea OR creatinine. (1 mark) </a:t>
            </a:r>
          </a:p>
          <a:p>
            <a:endParaRPr lang="en-US" dirty="0"/>
          </a:p>
          <a:p>
            <a:r>
              <a:rPr lang="en-US" dirty="0"/>
              <a:t>which causes nausea due to toxin build-up. (1 mark)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154338-1F62-C734-E798-31869310AB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Answer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3606D9A-2366-6BEE-D1DF-75C90A7EB7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3710198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F8A8E-79A9-70BC-6E61-BD4C95BBC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86FF9-AA25-42F3-903B-B44AA740A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the answer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8972F-DD51-F59B-5710-F9AA546F93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achieve full marks, your answer must show clear links between:</a:t>
            </a:r>
          </a:p>
          <a:p>
            <a:pPr marL="800100" lvl="1" indent="-342900"/>
            <a:r>
              <a:rPr lang="en-US" dirty="0"/>
              <a:t>CKD;</a:t>
            </a:r>
          </a:p>
          <a:p>
            <a:pPr marL="800100" lvl="1" indent="-342900"/>
            <a:r>
              <a:rPr lang="en-US" dirty="0"/>
              <a:t>the underlying biological changes;</a:t>
            </a:r>
          </a:p>
          <a:p>
            <a:pPr marL="800100" lvl="1" indent="-342900"/>
            <a:r>
              <a:rPr lang="en-US" dirty="0"/>
              <a:t>and the resulting symptom.</a:t>
            </a:r>
          </a:p>
          <a:p>
            <a:r>
              <a:rPr lang="en-US" dirty="0"/>
              <a:t>Now try the symptom of </a:t>
            </a:r>
            <a:r>
              <a:rPr lang="en-US" b="1" dirty="0"/>
              <a:t>fluid retention</a:t>
            </a:r>
            <a:r>
              <a:rPr lang="en-US" dirty="0"/>
              <a:t>.</a:t>
            </a:r>
            <a:endParaRPr lang="en-US" b="1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86476-A9EE-F2F1-7838-B28B0F2206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3184586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2279C-8A80-B655-21D7-BE63FB27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9669B-8784-1882-1D52-D0E88EC69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the answer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CBDA3-CC5B-6425-B0B9-DA95DDE71C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achieve full marks, your answer must show clear links between:</a:t>
            </a:r>
          </a:p>
          <a:p>
            <a:pPr marL="800100" lvl="1" indent="-342900"/>
            <a:r>
              <a:rPr lang="en-US" dirty="0"/>
              <a:t>CKD;</a:t>
            </a:r>
          </a:p>
          <a:p>
            <a:pPr marL="800100" lvl="1" indent="-342900"/>
            <a:r>
              <a:rPr lang="en-US" dirty="0"/>
              <a:t>the underlying biological changes;</a:t>
            </a:r>
          </a:p>
          <a:p>
            <a:pPr marL="800100" lvl="1" indent="-342900"/>
            <a:r>
              <a:rPr lang="en-US" dirty="0"/>
              <a:t>and the resulting symptom.</a:t>
            </a:r>
          </a:p>
          <a:p>
            <a:r>
              <a:rPr lang="en-US" dirty="0"/>
              <a:t>Now try the symptom of </a:t>
            </a:r>
            <a:r>
              <a:rPr lang="en-US" b="1" dirty="0"/>
              <a:t>fluid retention</a:t>
            </a:r>
            <a:r>
              <a:rPr lang="en-US" dirty="0"/>
              <a:t>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4D3DD-CE4B-81A3-A360-A22B643FA8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kidneys fail to filter excess fluid and sodium.</a:t>
            </a:r>
            <a:br>
              <a:rPr lang="en-US" dirty="0"/>
            </a:br>
            <a:r>
              <a:rPr lang="en-US" dirty="0"/>
              <a:t>(1 mark)</a:t>
            </a:r>
          </a:p>
          <a:p>
            <a:endParaRPr lang="en-US" dirty="0"/>
          </a:p>
          <a:p>
            <a:r>
              <a:rPr lang="en-US" dirty="0"/>
              <a:t>Fluid collects in the body, causing fluid retention.</a:t>
            </a:r>
            <a:br>
              <a:rPr lang="en-US" dirty="0"/>
            </a:br>
            <a:r>
              <a:rPr lang="en-US" dirty="0"/>
              <a:t>(1 mark)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A7D53D-9D9E-C30F-FCD1-295C13CE13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Answer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19CE953-542D-9024-06E4-2FF27E47F1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315518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CCDD3-ACAD-0782-5C40-2B33C3829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50C5-5D24-0EF1-DFA4-CE73A4EA4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the answer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CC355-8E17-2FFA-4263-5FDF5929B3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achieve full marks, your answer must show clear links between:</a:t>
            </a:r>
          </a:p>
          <a:p>
            <a:pPr marL="800100" lvl="1" indent="-342900"/>
            <a:r>
              <a:rPr lang="en-US" dirty="0"/>
              <a:t>CKD;</a:t>
            </a:r>
          </a:p>
          <a:p>
            <a:pPr marL="800100" lvl="1" indent="-342900"/>
            <a:r>
              <a:rPr lang="en-US" dirty="0"/>
              <a:t>the underlying biological changes;</a:t>
            </a:r>
          </a:p>
          <a:p>
            <a:pPr marL="800100" lvl="1" indent="-342900"/>
            <a:r>
              <a:rPr lang="en-US" dirty="0"/>
              <a:t>and the resulting symptom.</a:t>
            </a:r>
          </a:p>
          <a:p>
            <a:r>
              <a:rPr lang="en-US" dirty="0"/>
              <a:t>Now try the symptom of </a:t>
            </a:r>
            <a:r>
              <a:rPr lang="en-US" b="1" dirty="0"/>
              <a:t>shortness of breath</a:t>
            </a:r>
            <a:r>
              <a:rPr lang="en-US" dirty="0"/>
              <a:t>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07CD3-32AC-3C0A-D3F8-53FB316FF8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1074317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8A906-F741-E7AF-48F1-F15815261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89BA4-5F74-38BC-E8A8-1DA268C5C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the answer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F86D3-8EA0-5347-F00D-679B943BD64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achieve full marks, your answer must show clear links between:</a:t>
            </a:r>
          </a:p>
          <a:p>
            <a:pPr marL="800100" lvl="1" indent="-342900"/>
            <a:r>
              <a:rPr lang="en-US" dirty="0"/>
              <a:t>CKD;</a:t>
            </a:r>
          </a:p>
          <a:p>
            <a:pPr marL="800100" lvl="1" indent="-342900"/>
            <a:r>
              <a:rPr lang="en-US" dirty="0"/>
              <a:t>the underlying biological changes;</a:t>
            </a:r>
          </a:p>
          <a:p>
            <a:pPr marL="800100" lvl="1" indent="-342900"/>
            <a:r>
              <a:rPr lang="en-US" dirty="0"/>
              <a:t>and the resulting symptom.</a:t>
            </a:r>
          </a:p>
          <a:p>
            <a:r>
              <a:rPr lang="en-US" dirty="0"/>
              <a:t>Now try the symptom of </a:t>
            </a:r>
            <a:r>
              <a:rPr lang="en-US" b="1" dirty="0"/>
              <a:t>shortness of breath</a:t>
            </a:r>
            <a:r>
              <a:rPr lang="en-US" dirty="0"/>
              <a:t>.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C72C9-30CB-770C-BFC8-A6906C688D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kidneys produce less erythropoietin – the hormone that signals the production of red blood cells. (1 mark)</a:t>
            </a:r>
          </a:p>
          <a:p>
            <a:endParaRPr lang="en-US" dirty="0"/>
          </a:p>
          <a:p>
            <a:r>
              <a:rPr lang="en-US" dirty="0"/>
              <a:t>With fewer red blood cells, there is reduced oxygen-carrying capacity, leading to breathlessness. (1 mark)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D732D-E90E-D92A-C196-B814AA037D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Answer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62D7D0-66A7-E0DE-D3C0-068E303E79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625457-D522-CCA5-14E4-C548AA922349}"/>
              </a:ext>
            </a:extLst>
          </p:cNvPr>
          <p:cNvSpPr txBox="1"/>
          <p:nvPr/>
        </p:nvSpPr>
        <p:spPr>
          <a:xfrm>
            <a:off x="1081237" y="5208453"/>
            <a:ext cx="6157763" cy="830997"/>
          </a:xfrm>
          <a:prstGeom prst="rect">
            <a:avLst/>
          </a:prstGeom>
          <a:solidFill>
            <a:srgbClr val="E2EEBE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Remember, for full marks, you only need to explain two symptoms, not all three.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260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2DDF6-8510-30A4-7876-BCDF48915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7ACFDF-1E40-E7EB-942D-BE3901E16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Exam-style question: part (b)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1AE83E-E142-5BE8-B91F-1BBACDBFD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patient has been told to commence dialysis; however, they are worried about the impact of dialysis on their life and have been advised to make several lifestyle changes to slow the progression of the disease. </a:t>
            </a:r>
          </a:p>
          <a:p>
            <a:pPr marL="0" indent="0">
              <a:buNone/>
            </a:pPr>
            <a:r>
              <a:rPr lang="en-GB" dirty="0"/>
              <a:t>Suggested changes include reducing salt intake, restricting fluid intake to 1000 ml, and stopping smoking.</a:t>
            </a:r>
          </a:p>
          <a:p>
            <a:pPr marL="0" lvl="0" indent="0">
              <a:buNone/>
            </a:pPr>
            <a:r>
              <a:rPr lang="en-GB" dirty="0"/>
              <a:t>Using your knowledge of CKD and the information above, evaluate the potential impact of dialysis and lifestyle changes on the patient’s health and wellbeing. </a:t>
            </a:r>
          </a:p>
          <a:p>
            <a:pPr marL="0" lvl="0" indent="0" algn="r">
              <a:buNone/>
            </a:pPr>
            <a:r>
              <a:rPr lang="en-GB" b="1" i="1" dirty="0"/>
              <a:t>[9 marks]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8796CEB-2B4D-4E3F-3F42-ABAFDB20EB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124918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B494A-4C54-2B97-489D-611BF4037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EC5D53-249C-D33A-9219-A1E083126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Analysing</a:t>
            </a:r>
            <a:r>
              <a:rPr lang="en-US" dirty="0"/>
              <a:t> the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BE7793-EA8B-2737-15AF-146CA9CFE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12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/>
              <a:t>The patient has been told to commence dialysis; however, they are worried about the impact of dialysis on their life and have been advised to make several lifestyle changes to slow the progression of the disease. </a:t>
            </a:r>
          </a:p>
          <a:p>
            <a:pPr marL="0" indent="0">
              <a:buNone/>
            </a:pPr>
            <a:r>
              <a:rPr lang="en-GB" sz="1800" dirty="0"/>
              <a:t>Suggested changes include reducing salt intake, restricting fluid intake to 1000 ml, and stopping smoking.</a:t>
            </a:r>
          </a:p>
          <a:p>
            <a:pPr marL="0" lvl="0" indent="0">
              <a:buNone/>
            </a:pPr>
            <a:r>
              <a:rPr lang="en-GB" sz="1800" dirty="0"/>
              <a:t>Using your knowledge of CKD and the information above, </a:t>
            </a:r>
            <a:r>
              <a:rPr lang="en-GB" sz="1800" dirty="0">
                <a:highlight>
                  <a:srgbClr val="FFFF00"/>
                </a:highlight>
              </a:rPr>
              <a:t>evaluate</a:t>
            </a:r>
            <a:r>
              <a:rPr lang="en-GB" sz="1800" dirty="0"/>
              <a:t> the potential impact of dialysis and lifestyle changes on the patient’s health and wellbeing. </a:t>
            </a:r>
          </a:p>
          <a:p>
            <a:pPr marL="0" lvl="0" indent="0" algn="r">
              <a:buNone/>
            </a:pPr>
            <a:r>
              <a:rPr lang="en-GB" sz="1800" b="1" i="1" dirty="0"/>
              <a:t>[9 marks]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CD5F76-A391-2279-68BD-08E9622624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1EC954-6A84-7BC9-D9A1-76F92FFBF47E}"/>
              </a:ext>
            </a:extLst>
          </p:cNvPr>
          <p:cNvSpPr txBox="1"/>
          <p:nvPr/>
        </p:nvSpPr>
        <p:spPr>
          <a:xfrm>
            <a:off x="6897415" y="1893127"/>
            <a:ext cx="44563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command verb is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evaluate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meaning you must weigh up the strengths and weaknesses, advantages and disadvantages, or pros and cons before reaching a reasoned judgement or conclusion.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158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604FE-BA39-8E36-A2F7-C890822D9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918CF-94DD-29AE-411B-42D9C8290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Analysing</a:t>
            </a:r>
            <a:r>
              <a:rPr lang="en-US" dirty="0"/>
              <a:t> the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EE6EA9-5DA3-457D-8536-E161CAD59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12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800" dirty="0"/>
              <a:t>The patient has been told to commence dialysis; however, they are worried about the impact of dialysis on their life and have been advised to make several lifestyle changes to slow the progression of the disease. </a:t>
            </a:r>
          </a:p>
          <a:p>
            <a:pPr marL="0" indent="0">
              <a:buNone/>
            </a:pPr>
            <a:r>
              <a:rPr lang="en-GB" sz="1800" dirty="0"/>
              <a:t>Suggested changes include reducing salt intake, restricting fluid intake to 1000 ml, and stopping smoking.</a:t>
            </a:r>
          </a:p>
          <a:p>
            <a:pPr marL="0" lvl="0" indent="0">
              <a:buNone/>
            </a:pPr>
            <a:r>
              <a:rPr lang="en-GB" sz="1800" dirty="0">
                <a:highlight>
                  <a:srgbClr val="FFFF00"/>
                </a:highlight>
              </a:rPr>
              <a:t>Using your knowledge of CKD</a:t>
            </a:r>
            <a:r>
              <a:rPr lang="en-GB" sz="1800" dirty="0"/>
              <a:t> and the information above, evaluate the potential impact of dialysis and lifestyle changes on the patient’s health and wellbeing. </a:t>
            </a:r>
          </a:p>
          <a:p>
            <a:pPr marL="0" lvl="0" indent="0" algn="r">
              <a:buNone/>
            </a:pPr>
            <a:r>
              <a:rPr lang="en-GB" sz="1800" b="1" i="1" dirty="0"/>
              <a:t>[9 marks]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B9C3B26-CB62-6424-7B03-27ADD462CA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7D2544-D4E5-2F35-CB31-C2A146B7AEE2}"/>
              </a:ext>
            </a:extLst>
          </p:cNvPr>
          <p:cNvSpPr txBox="1"/>
          <p:nvPr/>
        </p:nvSpPr>
        <p:spPr>
          <a:xfrm>
            <a:off x="6897415" y="1893127"/>
            <a:ext cx="44563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command verb is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evaluate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meaning you must weigh up the strengths and weaknesses, advantages and disadvantages, or pros and cons before reaching a reasoned judgement or conclusion.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will also have to use your own knowledge.</a:t>
            </a:r>
          </a:p>
        </p:txBody>
      </p:sp>
    </p:spTree>
    <p:extLst>
      <p:ext uri="{BB962C8B-B14F-4D97-AF65-F5344CB8AC3E}">
        <p14:creationId xmlns:p14="http://schemas.microsoft.com/office/powerpoint/2010/main" val="2314530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3505C-0439-7F25-5470-59B72C842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4F7DF4-2B63-42C5-E1C7-E51DDC4B9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Analysing</a:t>
            </a:r>
            <a:r>
              <a:rPr lang="en-US" dirty="0"/>
              <a:t> the question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7E331D-6CBB-0687-904F-B03450512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12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800" dirty="0"/>
              <a:t>The patient has been told to commence dialysis; however, they are worried about the impact of dialysis on their life and have been advised to make several lifestyle changes to slow the progression of the disease. </a:t>
            </a:r>
          </a:p>
          <a:p>
            <a:pPr marL="0" indent="0">
              <a:buNone/>
            </a:pPr>
            <a:r>
              <a:rPr lang="en-GB" sz="1800" dirty="0"/>
              <a:t>Suggested changes include reducing salt intake, restricting fluid intake to 1000 ml, and stopping smoking.</a:t>
            </a:r>
          </a:p>
          <a:p>
            <a:pPr marL="0" lvl="0" indent="0">
              <a:buNone/>
            </a:pPr>
            <a:r>
              <a:rPr lang="en-GB" sz="1800" dirty="0"/>
              <a:t>Using your knowledge of CKD and the information above, </a:t>
            </a:r>
            <a:r>
              <a:rPr lang="en-GB" sz="1800" dirty="0">
                <a:highlight>
                  <a:srgbClr val="FFFF00"/>
                </a:highlight>
              </a:rPr>
              <a:t>evaluate the potential impact</a:t>
            </a:r>
            <a:r>
              <a:rPr lang="en-GB" sz="1800" dirty="0"/>
              <a:t> of dialysis and lifestyle changes on the patient’s health and wellbeing. </a:t>
            </a:r>
          </a:p>
          <a:p>
            <a:pPr marL="0" lvl="0" indent="0" algn="r">
              <a:buNone/>
            </a:pPr>
            <a:r>
              <a:rPr lang="en-GB" sz="1800" b="1" i="1" dirty="0"/>
              <a:t>[9 marks]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7A5D26C-7A85-7E06-BEE8-4BDCD7CDC2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549D8B-178D-B66F-9A83-1771DECE8199}"/>
              </a:ext>
            </a:extLst>
          </p:cNvPr>
          <p:cNvSpPr txBox="1"/>
          <p:nvPr/>
        </p:nvSpPr>
        <p:spPr>
          <a:xfrm>
            <a:off x="6868539" y="1754525"/>
            <a:ext cx="47972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‘evaluate impact’, structure your answer with the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biological/psychological/social model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person’s overall wellbeing depends on the balance between all three and should be given consideration when structuring impact-based questions. </a:t>
            </a:r>
          </a:p>
        </p:txBody>
      </p:sp>
    </p:spTree>
    <p:extLst>
      <p:ext uri="{BB962C8B-B14F-4D97-AF65-F5344CB8AC3E}">
        <p14:creationId xmlns:p14="http://schemas.microsoft.com/office/powerpoint/2010/main" val="66014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E2339-BA42-DC5C-84FB-4F0A6E2E4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99AA93-0DED-7772-0E84-4A531020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the links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B6ADA5B-3584-77C0-2C0D-10A879F242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9FFC1E-C113-9D0B-9256-FDA9FC088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599046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Biological</a:t>
            </a:r>
          </a:p>
          <a:p>
            <a:pPr marL="0" indent="0">
              <a:buNone/>
            </a:pPr>
            <a:r>
              <a:rPr lang="en-GB" dirty="0"/>
              <a:t>Physical health: everything that happens inside the body: organs, tissues, cells, blood and biochemical processes. 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37811687-FAE2-B494-DA11-1A8BA4F2DDC9}"/>
              </a:ext>
            </a:extLst>
          </p:cNvPr>
          <p:cNvSpPr txBox="1">
            <a:spLocks/>
          </p:cNvSpPr>
          <p:nvPr/>
        </p:nvSpPr>
        <p:spPr>
          <a:xfrm>
            <a:off x="4523072" y="1825625"/>
            <a:ext cx="3599046" cy="4351338"/>
          </a:xfrm>
          <a:prstGeom prst="rect">
            <a:avLst/>
          </a:prstGeom>
          <a:solidFill>
            <a:srgbClr val="E2EEBE"/>
          </a:solidFill>
        </p:spPr>
        <p:txBody>
          <a:bodyPr vert="horz" lIns="180000" tIns="180000" rIns="180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66318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66318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66318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66318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66318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Psychological</a:t>
            </a:r>
          </a:p>
          <a:p>
            <a:pPr marL="0" indent="0">
              <a:buNone/>
            </a:pPr>
            <a:r>
              <a:rPr lang="en-GB" dirty="0"/>
              <a:t>Mental health: thoughts, feelings, stress levels and behaviours. 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3B30666-70F8-4E09-02C1-9F652C21D012}"/>
              </a:ext>
            </a:extLst>
          </p:cNvPr>
          <p:cNvSpPr txBox="1">
            <a:spLocks/>
          </p:cNvSpPr>
          <p:nvPr/>
        </p:nvSpPr>
        <p:spPr>
          <a:xfrm>
            <a:off x="8207944" y="1825625"/>
            <a:ext cx="3599046" cy="4351338"/>
          </a:xfrm>
          <a:prstGeom prst="rect">
            <a:avLst/>
          </a:prstGeom>
          <a:solidFill>
            <a:srgbClr val="E2EEBE"/>
          </a:solidFill>
        </p:spPr>
        <p:txBody>
          <a:bodyPr vert="horz" lIns="180000" tIns="180000" rIns="180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66318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66318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66318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66318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66318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Social</a:t>
            </a:r>
          </a:p>
          <a:p>
            <a:pPr marL="0" indent="0">
              <a:buNone/>
            </a:pPr>
            <a:r>
              <a:rPr lang="en-GB" dirty="0"/>
              <a:t>The environment around the patient: family, friendships, work conditions, finances, living environment and community support.</a:t>
            </a:r>
          </a:p>
        </p:txBody>
      </p:sp>
      <p:pic>
        <p:nvPicPr>
          <p:cNvPr id="11" name="Graphic 10" descr="Heart organ outline">
            <a:extLst>
              <a:ext uri="{FF2B5EF4-FFF2-40B4-BE49-F238E27FC236}">
                <a16:creationId xmlns:a16="http://schemas.microsoft.com/office/drawing/2014/main" id="{B8425D01-CB6D-8059-1AB0-E5E9F0C53A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28825" y="4935356"/>
            <a:ext cx="1089760" cy="1089760"/>
          </a:xfrm>
          <a:prstGeom prst="rect">
            <a:avLst/>
          </a:prstGeom>
        </p:spPr>
      </p:pic>
      <p:pic>
        <p:nvPicPr>
          <p:cNvPr id="14" name="Graphic 13" descr="Brain in head outline">
            <a:extLst>
              <a:ext uri="{FF2B5EF4-FFF2-40B4-BE49-F238E27FC236}">
                <a16:creationId xmlns:a16="http://schemas.microsoft.com/office/drawing/2014/main" id="{A94C1D73-A6E4-A710-32EA-B745697117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33748" y="4895056"/>
            <a:ext cx="1130060" cy="1130060"/>
          </a:xfrm>
          <a:prstGeom prst="rect">
            <a:avLst/>
          </a:prstGeom>
        </p:spPr>
      </p:pic>
      <p:pic>
        <p:nvPicPr>
          <p:cNvPr id="20" name="Graphic 19" descr="Connections outline">
            <a:extLst>
              <a:ext uri="{FF2B5EF4-FFF2-40B4-BE49-F238E27FC236}">
                <a16:creationId xmlns:a16="http://schemas.microsoft.com/office/drawing/2014/main" id="{13F776B1-1479-CA40-B932-B95A5CEDDC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5604" y="5023036"/>
            <a:ext cx="1002080" cy="100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60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F9A10-9EDC-4A17-E85A-6511CDAE9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3B3228-76B3-0B8A-C48C-BC139F2D7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the examiner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9075B3-10AB-30F5-4E8E-C983BE9A7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Review the </a:t>
            </a:r>
            <a:r>
              <a:rPr lang="en-US" b="1" dirty="0"/>
              <a:t>mark scheme </a:t>
            </a:r>
            <a:r>
              <a:rPr lang="en-US" dirty="0"/>
              <a:t>and examine each </a:t>
            </a:r>
            <a:r>
              <a:rPr lang="en-US" b="1" dirty="0"/>
              <a:t>example answer</a:t>
            </a:r>
            <a:r>
              <a:rPr lang="en-US" dirty="0"/>
              <a:t>.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dirty="0"/>
              <a:t>For every answer:</a:t>
            </a:r>
          </a:p>
          <a:p>
            <a:pPr marL="342900" indent="-342900"/>
            <a:r>
              <a:rPr lang="en-US" dirty="0"/>
              <a:t>highlight the specific parts that meet the criteria;</a:t>
            </a:r>
          </a:p>
          <a:p>
            <a:pPr marL="342900" indent="-342900"/>
            <a:r>
              <a:rPr lang="en-US" dirty="0"/>
              <a:t>explain why these parts earn marks by linking them directly to the criteria.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2A6845-67A1-EB6C-F4B7-F6F290F251A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96000" y="1825625"/>
            <a:ext cx="52578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This will help you: </a:t>
            </a:r>
          </a:p>
          <a:p>
            <a:pPr marL="342900" indent="-342900"/>
            <a:r>
              <a:rPr lang="en-GB" dirty="0"/>
              <a:t>understand what a strong answer looks like;</a:t>
            </a:r>
          </a:p>
          <a:p>
            <a:pPr marL="342900" indent="-342900"/>
            <a:r>
              <a:rPr lang="en-GB" dirty="0"/>
              <a:t>recognise how marks are awarded for AO1, AO2 and AO3;</a:t>
            </a:r>
          </a:p>
          <a:p>
            <a:pPr marL="342900" indent="-342900"/>
            <a:r>
              <a:rPr lang="en-GB" dirty="0"/>
              <a:t>identify effective writing techniques like balanced reasoning and technical language;</a:t>
            </a:r>
          </a:p>
          <a:p>
            <a:pPr marL="342900" indent="-342900"/>
            <a:r>
              <a:rPr lang="en-GB" dirty="0"/>
              <a:t>avoid common mistakes seen in weaker answers;</a:t>
            </a:r>
          </a:p>
          <a:p>
            <a:pPr marL="342900" indent="-342900"/>
            <a:r>
              <a:rPr lang="en-GB" dirty="0"/>
              <a:t>build confidence and develop the ability of self-assessment. </a:t>
            </a:r>
            <a:endParaRPr lang="en-US" dirty="0"/>
          </a:p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A378CBC-6E40-383E-D2AD-3C794E9FE7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3219997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2A071-E730-7A2E-EA2F-20BCE4595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C1758-86B7-C78B-586A-07FEACDA5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this resource, you have: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EA210-3CA8-7475-AF02-4E6347C0C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Learned how to break down exam questions on disorders</a:t>
            </a:r>
          </a:p>
          <a:p>
            <a:pPr lvl="0"/>
            <a:r>
              <a:rPr lang="en-US" dirty="0"/>
              <a:t>Learned how to </a:t>
            </a:r>
            <a:r>
              <a:rPr lang="en-US" dirty="0" err="1"/>
              <a:t>recognise</a:t>
            </a:r>
            <a:r>
              <a:rPr lang="en-US" dirty="0"/>
              <a:t> command words and decide whether to give facts, apply knowledge to a situation or </a:t>
            </a:r>
            <a:r>
              <a:rPr lang="en-US" dirty="0" err="1"/>
              <a:t>analyse</a:t>
            </a:r>
            <a:r>
              <a:rPr lang="en-US" dirty="0"/>
              <a:t> information</a:t>
            </a:r>
          </a:p>
          <a:p>
            <a:pPr lvl="0"/>
            <a:r>
              <a:rPr lang="en-GB" dirty="0"/>
              <a:t>Used a mark scheme and exemplar answers to evaluate responses and identify areas for improvement</a:t>
            </a:r>
          </a:p>
          <a:p>
            <a:r>
              <a:rPr lang="en-GB" dirty="0"/>
              <a:t>A</a:t>
            </a:r>
            <a:r>
              <a:rPr lang="en-GB"/>
              <a:t>pplied </a:t>
            </a:r>
            <a:r>
              <a:rPr lang="en-GB" dirty="0"/>
              <a:t>higher-level reasoning and problem-solving skills to </a:t>
            </a:r>
            <a:r>
              <a:rPr lang="en-GB"/>
              <a:t>clinical scenarios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ED347-BF72-D67E-B28A-8CD8616201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General competencies:</a:t>
            </a:r>
          </a:p>
          <a:p>
            <a:r>
              <a:rPr lang="en-US" dirty="0"/>
              <a:t>English: </a:t>
            </a:r>
          </a:p>
          <a:p>
            <a:r>
              <a:rPr lang="en-GB" dirty="0"/>
              <a:t>E1 Convey technical information to different audiences </a:t>
            </a:r>
          </a:p>
          <a:p>
            <a:r>
              <a:rPr lang="en-GB" dirty="0"/>
              <a:t>E2 Present information and ideas</a:t>
            </a:r>
          </a:p>
          <a:p>
            <a:r>
              <a:rPr lang="en-GB" dirty="0"/>
              <a:t>E4 Summarise information and ideas</a:t>
            </a:r>
          </a:p>
          <a:p>
            <a:r>
              <a:rPr lang="en-GB"/>
              <a:t>E5 </a:t>
            </a:r>
            <a:r>
              <a:rPr lang="en-GB" dirty="0"/>
              <a:t>Synthesise information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EEFF9E-E33F-0EEE-C4B8-178991A9D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Resource 7: Exam-style questions</a:t>
            </a:r>
          </a:p>
        </p:txBody>
      </p:sp>
    </p:spTree>
    <p:extLst>
      <p:ext uri="{BB962C8B-B14F-4D97-AF65-F5344CB8AC3E}">
        <p14:creationId xmlns:p14="http://schemas.microsoft.com/office/powerpoint/2010/main" val="3143350005"/>
      </p:ext>
    </p:extLst>
  </p:cSld>
  <p:clrMapOvr>
    <a:masterClrMapping/>
  </p:clrMapOvr>
</p:sld>
</file>

<file path=ppt/theme/theme1.xml><?xml version="1.0" encoding="utf-8"?>
<a:theme xmlns:a="http://schemas.openxmlformats.org/drawingml/2006/main" name="Gatsb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3CBE4BB3A37E488EBA36778162DF73" ma:contentTypeVersion="14" ma:contentTypeDescription="Create a new document." ma:contentTypeScope="" ma:versionID="0fb43fb1aa4e59332d5b0f19b84463ad">
  <xsd:schema xmlns:xsd="http://www.w3.org/2001/XMLSchema" xmlns:xs="http://www.w3.org/2001/XMLSchema" xmlns:p="http://schemas.microsoft.com/office/2006/metadata/properties" xmlns:ns2="793c77ee-4b4c-4c71-81d8-13ade05a2728" xmlns:ns3="35bd0bae-f88e-4010-86b3-4f837abcc0be" targetNamespace="http://schemas.microsoft.com/office/2006/metadata/properties" ma:root="true" ma:fieldsID="72831a12c1f50ef4f14741b0b460a1ce" ns2:_="" ns3:_="">
    <xsd:import namespace="793c77ee-4b4c-4c71-81d8-13ade05a2728"/>
    <xsd:import namespace="35bd0bae-f88e-4010-86b3-4f837abcc0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3c77ee-4b4c-4c71-81d8-13ade05a27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c323eb9-42bf-4c5f-9fdb-2be1ed835c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bd0bae-f88e-4010-86b3-4f837abcc0b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528b4b58-1043-4966-96c8-0b089c760a9f}" ma:internalName="TaxCatchAll" ma:showField="CatchAllData" ma:web="35bd0bae-f88e-4010-86b3-4f837abcc0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bd0bae-f88e-4010-86b3-4f837abcc0be" xsi:nil="true"/>
    <lcf76f155ced4ddcb4097134ff3c332f xmlns="793c77ee-4b4c-4c71-81d8-13ade05a272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93FFED1-0721-41BB-A818-E17E4B7A462C}"/>
</file>

<file path=customXml/itemProps2.xml><?xml version="1.0" encoding="utf-8"?>
<ds:datastoreItem xmlns:ds="http://schemas.openxmlformats.org/officeDocument/2006/customXml" ds:itemID="{A5DD681A-87CB-47DF-B14A-B8141DC7DFB4}"/>
</file>

<file path=customXml/itemProps3.xml><?xml version="1.0" encoding="utf-8"?>
<ds:datastoreItem xmlns:ds="http://schemas.openxmlformats.org/officeDocument/2006/customXml" ds:itemID="{46B37DA0-61C7-4DCE-BC4E-8181C1664D5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1969</Words>
  <Application>Microsoft Office PowerPoint</Application>
  <PresentationFormat>Widescreen</PresentationFormat>
  <Paragraphs>209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Arial Narrow</vt:lpstr>
      <vt:lpstr>Calibri</vt:lpstr>
      <vt:lpstr>Gatsby</vt:lpstr>
      <vt:lpstr>Health</vt:lpstr>
      <vt:lpstr>In this resource, you will:</vt:lpstr>
      <vt:lpstr>Exam-style question: part (a)</vt:lpstr>
      <vt:lpstr>Analysing the question</vt:lpstr>
      <vt:lpstr>Analysing the question</vt:lpstr>
      <vt:lpstr>Analysing the question</vt:lpstr>
      <vt:lpstr>Analysing the question</vt:lpstr>
      <vt:lpstr>Recalling the facts</vt:lpstr>
      <vt:lpstr>Recalling the facts</vt:lpstr>
      <vt:lpstr>Making links</vt:lpstr>
      <vt:lpstr>Writing the answer</vt:lpstr>
      <vt:lpstr>Writing the answer</vt:lpstr>
      <vt:lpstr>Writing the answer</vt:lpstr>
      <vt:lpstr>Writing the answer</vt:lpstr>
      <vt:lpstr>Writing the answer</vt:lpstr>
      <vt:lpstr>Writing the answer</vt:lpstr>
      <vt:lpstr>Exam-style question: part (b)</vt:lpstr>
      <vt:lpstr>Analysing the question</vt:lpstr>
      <vt:lpstr>Analysing the question</vt:lpstr>
      <vt:lpstr>Analysing the question</vt:lpstr>
      <vt:lpstr>Making the links</vt:lpstr>
      <vt:lpstr>Be the examiner</vt:lpstr>
      <vt:lpstr>In this resource, you have: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2026-09-17T11:02:27Z</dcterms:created>
  <dcterms:modified xsi:type="dcterms:W3CDTF">2026-09-17T11:02:29Z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0x010100823CBE4BB3A37E488EBA36778162DF73</vt:lpwstr>
  </property>
</Properties>
</file>