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30"/>
  </p:notesMasterIdLst>
  <p:handoutMasterIdLst>
    <p:handoutMasterId r:id="rId31"/>
  </p:handoutMasterIdLst>
  <p:sldIdLst>
    <p:sldId id="276" r:id="rId5"/>
    <p:sldId id="259" r:id="rId6"/>
    <p:sldId id="277" r:id="rId7"/>
    <p:sldId id="278" r:id="rId8"/>
    <p:sldId id="279" r:id="rId9"/>
    <p:sldId id="299" r:id="rId10"/>
    <p:sldId id="283" r:id="rId11"/>
    <p:sldId id="281" r:id="rId12"/>
    <p:sldId id="304" r:id="rId13"/>
    <p:sldId id="282" r:id="rId14"/>
    <p:sldId id="300" r:id="rId15"/>
    <p:sldId id="284" r:id="rId16"/>
    <p:sldId id="285" r:id="rId17"/>
    <p:sldId id="286" r:id="rId18"/>
    <p:sldId id="301" r:id="rId19"/>
    <p:sldId id="287" r:id="rId20"/>
    <p:sldId id="288" r:id="rId21"/>
    <p:sldId id="289" r:id="rId22"/>
    <p:sldId id="302" r:id="rId23"/>
    <p:sldId id="290" r:id="rId24"/>
    <p:sldId id="294" r:id="rId25"/>
    <p:sldId id="291" r:id="rId26"/>
    <p:sldId id="292" r:id="rId27"/>
    <p:sldId id="303" r:id="rId28"/>
    <p:sldId id="293" r:id="rId2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77B6C07F-E305-778C-115A-ED5AF820FEE3}" name="Julie Thornton" initials="JT" userId="ee018b023abe48e7" providerId="Windows Live"/>
  <p188:author id="{44AA639F-26D4-5F18-9DF7-394120D18842}" name="julia@wordfire.co.uk" initials="ju" userId="S::julia_wordfire.co.uk#ext#@haremiltd.onmicrosoft.com::88ee9bc6-d879-4c56-97e7-4081467a34a3" providerId="AD"/>
  <p188:author id="{E7101ED0-BE0D-4391-7E40-6A1D1CA44E08}" name="Daniel Burnard" initials="DB" userId="S::dburnard_cityplym.ac.uk#ext#@haremiltd.onmicrosoft.com::8c491dac-4ec8-4d4b-bcda-68be0bbef9e4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1995C"/>
    <a:srgbClr val="88A2FF"/>
    <a:srgbClr val="EBDDF4"/>
    <a:srgbClr val="432673"/>
    <a:srgbClr val="FFF5C4"/>
    <a:srgbClr val="534C29"/>
    <a:srgbClr val="8E53EF"/>
    <a:srgbClr val="D2E8E9"/>
    <a:srgbClr val="326367"/>
    <a:srgbClr val="FF757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686B22F-75A0-A73B-686E-6D1FFB701574}" v="43" dt="2026-09-14T08:52:35.40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94" autoAdjust="0"/>
    <p:restoredTop sz="87534" autoAdjust="0"/>
  </p:normalViewPr>
  <p:slideViewPr>
    <p:cSldViewPr snapToGrid="0">
      <p:cViewPr varScale="1">
        <p:scale>
          <a:sx n="106" d="100"/>
          <a:sy n="106" d="100"/>
        </p:scale>
        <p:origin x="1592" y="17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18" d="100"/>
          <a:sy n="118" d="100"/>
        </p:scale>
        <p:origin x="5160" y="21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theme" Target="theme/theme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viewProps" Target="viewProps.xml"/><Relationship Id="rId38" Type="http://schemas.microsoft.com/office/2018/10/relationships/authors" Target="author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presProps" Target="presProps.xml"/><Relationship Id="rId37" Type="http://schemas.microsoft.com/office/2015/10/relationships/revisionInfo" Target="revisionInfo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handoutMaster" Target="handoutMasters/handout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notesMaster" Target="notesMasters/notesMaster1.xml"/><Relationship Id="rId35" Type="http://schemas.openxmlformats.org/officeDocument/2006/relationships/tableStyles" Target="tableStyles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Daniel Burnard" userId="S::dburnard_cityplym.ac.uk#ext#@haremiltd.onmicrosoft.com::8c491dac-4ec8-4d4b-bcda-68be0bbef9e4" providerId="AD" clId="Web-{4DE42168-627D-FE30-951E-CE7E38B461F7}"/>
    <pc:docChg chg="modSld">
      <pc:chgData name="Daniel Burnard" userId="S::dburnard_cityplym.ac.uk#ext#@haremiltd.onmicrosoft.com::8c491dac-4ec8-4d4b-bcda-68be0bbef9e4" providerId="AD" clId="Web-{4DE42168-627D-FE30-951E-CE7E38B461F7}" dt="2026-08-22T15:09:33.213" v="18" actId="20577"/>
      <pc:docMkLst>
        <pc:docMk/>
      </pc:docMkLst>
      <pc:sldChg chg="modSp">
        <pc:chgData name="Daniel Burnard" userId="S::dburnard_cityplym.ac.uk#ext#@haremiltd.onmicrosoft.com::8c491dac-4ec8-4d4b-bcda-68be0bbef9e4" providerId="AD" clId="Web-{4DE42168-627D-FE30-951E-CE7E38B461F7}" dt="2026-08-22T14:03:46.298" v="3" actId="20577"/>
        <pc:sldMkLst>
          <pc:docMk/>
          <pc:sldMk cId="402866145" sldId="288"/>
        </pc:sldMkLst>
        <pc:spChg chg="mod">
          <ac:chgData name="Daniel Burnard" userId="S::dburnard_cityplym.ac.uk#ext#@haremiltd.onmicrosoft.com::8c491dac-4ec8-4d4b-bcda-68be0bbef9e4" providerId="AD" clId="Web-{4DE42168-627D-FE30-951E-CE7E38B461F7}" dt="2026-08-22T14:03:46.298" v="3" actId="20577"/>
          <ac:spMkLst>
            <pc:docMk/>
            <pc:sldMk cId="402866145" sldId="288"/>
            <ac:spMk id="2" creationId="{27856B56-B407-57C6-95D8-9D7F6A173858}"/>
          </ac:spMkLst>
        </pc:spChg>
      </pc:sldChg>
      <pc:sldChg chg="modSp">
        <pc:chgData name="Daniel Burnard" userId="S::dburnard_cityplym.ac.uk#ext#@haremiltd.onmicrosoft.com::8c491dac-4ec8-4d4b-bcda-68be0bbef9e4" providerId="AD" clId="Web-{4DE42168-627D-FE30-951E-CE7E38B461F7}" dt="2026-08-22T15:09:33.213" v="18" actId="20577"/>
        <pc:sldMkLst>
          <pc:docMk/>
          <pc:sldMk cId="1732810464" sldId="292"/>
        </pc:sldMkLst>
      </pc:sldChg>
    </pc:docChg>
  </pc:docChgLst>
  <pc:docChgLst>
    <pc:chgData name="julia@wordfire.co.uk" userId="S::julia_wordfire.co.uk#ext#@haremiltd.onmicrosoft.com::88ee9bc6-d879-4c56-97e7-4081467a34a3" providerId="AD" clId="Web-{167C2839-1236-8051-ADD4-CA2515533347}"/>
    <pc:docChg chg="modSld">
      <pc:chgData name="julia@wordfire.co.uk" userId="S::julia_wordfire.co.uk#ext#@haremiltd.onmicrosoft.com::88ee9bc6-d879-4c56-97e7-4081467a34a3" providerId="AD" clId="Web-{167C2839-1236-8051-ADD4-CA2515533347}" dt="2026-08-24T10:19:42.461" v="14" actId="14100"/>
      <pc:docMkLst>
        <pc:docMk/>
      </pc:docMkLst>
      <pc:sldChg chg="addSp delSp modSp">
        <pc:chgData name="julia@wordfire.co.uk" userId="S::julia_wordfire.co.uk#ext#@haremiltd.onmicrosoft.com::88ee9bc6-d879-4c56-97e7-4081467a34a3" providerId="AD" clId="Web-{167C2839-1236-8051-ADD4-CA2515533347}" dt="2026-08-24T09:17:48.868" v="5" actId="1076"/>
        <pc:sldMkLst>
          <pc:docMk/>
          <pc:sldMk cId="3381305196" sldId="259"/>
        </pc:sldMkLst>
      </pc:sldChg>
      <pc:sldChg chg="delSp modSp">
        <pc:chgData name="julia@wordfire.co.uk" userId="S::julia_wordfire.co.uk#ext#@haremiltd.onmicrosoft.com::88ee9bc6-d879-4c56-97e7-4081467a34a3" providerId="AD" clId="Web-{167C2839-1236-8051-ADD4-CA2515533347}" dt="2026-08-24T09:55:42.673" v="9" actId="14100"/>
        <pc:sldMkLst>
          <pc:docMk/>
          <pc:sldMk cId="1573390291" sldId="285"/>
        </pc:sldMkLst>
        <pc:picChg chg="mod">
          <ac:chgData name="julia@wordfire.co.uk" userId="S::julia_wordfire.co.uk#ext#@haremiltd.onmicrosoft.com::88ee9bc6-d879-4c56-97e7-4081467a34a3" providerId="AD" clId="Web-{167C2839-1236-8051-ADD4-CA2515533347}" dt="2026-08-24T09:55:42.673" v="9" actId="14100"/>
          <ac:picMkLst>
            <pc:docMk/>
            <pc:sldMk cId="1573390291" sldId="285"/>
            <ac:picMk id="4" creationId="{086EF120-7893-140B-D7A2-77CACC80F8DA}"/>
          </ac:picMkLst>
        </pc:picChg>
      </pc:sldChg>
      <pc:sldChg chg="addSp delSp modSp">
        <pc:chgData name="julia@wordfire.co.uk" userId="S::julia_wordfire.co.uk#ext#@haremiltd.onmicrosoft.com::88ee9bc6-d879-4c56-97e7-4081467a34a3" providerId="AD" clId="Web-{167C2839-1236-8051-ADD4-CA2515533347}" dt="2026-08-24T10:19:42.461" v="14" actId="14100"/>
        <pc:sldMkLst>
          <pc:docMk/>
          <pc:sldMk cId="600540916" sldId="294"/>
        </pc:sldMkLst>
        <pc:picChg chg="add mod">
          <ac:chgData name="julia@wordfire.co.uk" userId="S::julia_wordfire.co.uk#ext#@haremiltd.onmicrosoft.com::88ee9bc6-d879-4c56-97e7-4081467a34a3" providerId="AD" clId="Web-{167C2839-1236-8051-ADD4-CA2515533347}" dt="2026-08-24T10:19:42.461" v="14" actId="14100"/>
          <ac:picMkLst>
            <pc:docMk/>
            <pc:sldMk cId="600540916" sldId="294"/>
            <ac:picMk id="2" creationId="{AEF3D793-7449-C937-71B9-1D64CF0ABF98}"/>
          </ac:picMkLst>
        </pc:picChg>
      </pc:sldChg>
    </pc:docChg>
  </pc:docChgLst>
  <pc:docChgLst>
    <pc:chgData name="Daniel Burnard" userId="S::dburnard_cityplym.ac.uk#ext#@haremiltd.onmicrosoft.com::8c491dac-4ec8-4d4b-bcda-68be0bbef9e4" providerId="AD" clId="Web-{7CCFC72C-F3FC-5B07-4FA4-44727DB4D535}"/>
    <pc:docChg chg="modSld">
      <pc:chgData name="Daniel Burnard" userId="S::dburnard_cityplym.ac.uk#ext#@haremiltd.onmicrosoft.com::8c491dac-4ec8-4d4b-bcda-68be0bbef9e4" providerId="AD" clId="Web-{7CCFC72C-F3FC-5B07-4FA4-44727DB4D535}" dt="2026-08-22T16:08:36.249" v="116" actId="20577"/>
      <pc:docMkLst>
        <pc:docMk/>
      </pc:docMkLst>
      <pc:sldChg chg="modSp modNotes">
        <pc:chgData name="Daniel Burnard" userId="S::dburnard_cityplym.ac.uk#ext#@haremiltd.onmicrosoft.com::8c491dac-4ec8-4d4b-bcda-68be0bbef9e4" providerId="AD" clId="Web-{7CCFC72C-F3FC-5B07-4FA4-44727DB4D535}" dt="2026-08-22T16:08:36.249" v="116" actId="20577"/>
        <pc:sldMkLst>
          <pc:docMk/>
          <pc:sldMk cId="1377029669" sldId="290"/>
        </pc:sldMkLst>
        <pc:spChg chg="mod">
          <ac:chgData name="Daniel Burnard" userId="S::dburnard_cityplym.ac.uk#ext#@haremiltd.onmicrosoft.com::8c491dac-4ec8-4d4b-bcda-68be0bbef9e4" providerId="AD" clId="Web-{7CCFC72C-F3FC-5B07-4FA4-44727DB4D535}" dt="2026-08-22T15:35:55.735" v="33" actId="20577"/>
          <ac:spMkLst>
            <pc:docMk/>
            <pc:sldMk cId="1377029669" sldId="290"/>
            <ac:spMk id="9" creationId="{65909D36-5E1D-1D81-BA40-18B5B4522B67}"/>
          </ac:spMkLst>
        </pc:spChg>
        <pc:spChg chg="mod">
          <ac:chgData name="Daniel Burnard" userId="S::dburnard_cityplym.ac.uk#ext#@haremiltd.onmicrosoft.com::8c491dac-4ec8-4d4b-bcda-68be0bbef9e4" providerId="AD" clId="Web-{7CCFC72C-F3FC-5B07-4FA4-44727DB4D535}" dt="2026-08-22T15:36:16.767" v="36" actId="20577"/>
          <ac:spMkLst>
            <pc:docMk/>
            <pc:sldMk cId="1377029669" sldId="290"/>
            <ac:spMk id="11" creationId="{AA5EF528-E94F-42C6-F8AB-6363C1123AEA}"/>
          </ac:spMkLst>
        </pc:spChg>
        <pc:spChg chg="mod">
          <ac:chgData name="Daniel Burnard" userId="S::dburnard_cityplym.ac.uk#ext#@haremiltd.onmicrosoft.com::8c491dac-4ec8-4d4b-bcda-68be0bbef9e4" providerId="AD" clId="Web-{7CCFC72C-F3FC-5B07-4FA4-44727DB4D535}" dt="2026-08-22T16:08:36.249" v="116" actId="20577"/>
          <ac:spMkLst>
            <pc:docMk/>
            <pc:sldMk cId="1377029669" sldId="290"/>
            <ac:spMk id="16" creationId="{5C10F19F-655C-59B6-8E2D-686D70F0B61F}"/>
          </ac:spMkLst>
        </pc:spChg>
      </pc:sldChg>
      <pc:sldChg chg="modSp modNotes">
        <pc:chgData name="Daniel Burnard" userId="S::dburnard_cityplym.ac.uk#ext#@haremiltd.onmicrosoft.com::8c491dac-4ec8-4d4b-bcda-68be0bbef9e4" providerId="AD" clId="Web-{7CCFC72C-F3FC-5B07-4FA4-44727DB4D535}" dt="2026-08-22T15:42:16.703" v="114"/>
        <pc:sldMkLst>
          <pc:docMk/>
          <pc:sldMk cId="2407096473" sldId="291"/>
        </pc:sldMkLst>
        <pc:spChg chg="mod">
          <ac:chgData name="Daniel Burnard" userId="S::dburnard_cityplym.ac.uk#ext#@haremiltd.onmicrosoft.com::8c491dac-4ec8-4d4b-bcda-68be0bbef9e4" providerId="AD" clId="Web-{7CCFC72C-F3FC-5B07-4FA4-44727DB4D535}" dt="2026-08-22T15:41:56.999" v="112" actId="20577"/>
          <ac:spMkLst>
            <pc:docMk/>
            <pc:sldMk cId="2407096473" sldId="291"/>
            <ac:spMk id="11" creationId="{152D5056-4788-5247-7657-49D924378A0A}"/>
          </ac:spMkLst>
        </pc:spChg>
        <pc:spChg chg="mod">
          <ac:chgData name="Daniel Burnard" userId="S::dburnard_cityplym.ac.uk#ext#@haremiltd.onmicrosoft.com::8c491dac-4ec8-4d4b-bcda-68be0bbef9e4" providerId="AD" clId="Web-{7CCFC72C-F3FC-5B07-4FA4-44727DB4D535}" dt="2026-08-22T15:40:53.465" v="77" actId="20577"/>
          <ac:spMkLst>
            <pc:docMk/>
            <pc:sldMk cId="2407096473" sldId="291"/>
            <ac:spMk id="16" creationId="{5104BDD0-20FE-5C9C-3FF1-CDEABFA25DBA}"/>
          </ac:spMkLst>
        </pc:spChg>
      </pc:sldChg>
      <pc:sldChg chg="modSp modNotes">
        <pc:chgData name="Daniel Burnard" userId="S::dburnard_cityplym.ac.uk#ext#@haremiltd.onmicrosoft.com::8c491dac-4ec8-4d4b-bcda-68be0bbef9e4" providerId="AD" clId="Web-{7CCFC72C-F3FC-5B07-4FA4-44727DB4D535}" dt="2026-08-22T15:39:04.336" v="55" actId="20577"/>
        <pc:sldMkLst>
          <pc:docMk/>
          <pc:sldMk cId="600540916" sldId="294"/>
        </pc:sldMkLst>
        <pc:spChg chg="mod">
          <ac:chgData name="Daniel Burnard" userId="S::dburnard_cityplym.ac.uk#ext#@haremiltd.onmicrosoft.com::8c491dac-4ec8-4d4b-bcda-68be0bbef9e4" providerId="AD" clId="Web-{7CCFC72C-F3FC-5B07-4FA4-44727DB4D535}" dt="2026-08-22T15:39:04.336" v="55" actId="20577"/>
          <ac:spMkLst>
            <pc:docMk/>
            <pc:sldMk cId="600540916" sldId="294"/>
            <ac:spMk id="9" creationId="{A161BE3F-A04F-B201-F768-42FF11790450}"/>
          </ac:spMkLst>
        </pc:spChg>
        <pc:spChg chg="mod">
          <ac:chgData name="Daniel Burnard" userId="S::dburnard_cityplym.ac.uk#ext#@haremiltd.onmicrosoft.com::8c491dac-4ec8-4d4b-bcda-68be0bbef9e4" providerId="AD" clId="Web-{7CCFC72C-F3FC-5B07-4FA4-44727DB4D535}" dt="2026-08-22T15:38:46.741" v="51" actId="20577"/>
          <ac:spMkLst>
            <pc:docMk/>
            <pc:sldMk cId="600540916" sldId="294"/>
            <ac:spMk id="11" creationId="{5C3AEA11-87C5-75E9-C28C-F91AFD6CED0B}"/>
          </ac:spMkLst>
        </pc:spChg>
        <pc:spChg chg="mod">
          <ac:chgData name="Daniel Burnard" userId="S::dburnard_cityplym.ac.uk#ext#@haremiltd.onmicrosoft.com::8c491dac-4ec8-4d4b-bcda-68be0bbef9e4" providerId="AD" clId="Web-{7CCFC72C-F3FC-5B07-4FA4-44727DB4D535}" dt="2026-08-22T15:37:03.628" v="39" actId="20577"/>
          <ac:spMkLst>
            <pc:docMk/>
            <pc:sldMk cId="600540916" sldId="294"/>
            <ac:spMk id="15" creationId="{11BFD775-FC74-F1BF-0C66-7D482F440D32}"/>
          </ac:spMkLst>
        </pc:spChg>
        <pc:spChg chg="mod">
          <ac:chgData name="Daniel Burnard" userId="S::dburnard_cityplym.ac.uk#ext#@haremiltd.onmicrosoft.com::8c491dac-4ec8-4d4b-bcda-68be0bbef9e4" providerId="AD" clId="Web-{7CCFC72C-F3FC-5B07-4FA4-44727DB4D535}" dt="2026-08-22T15:37:40.536" v="48" actId="20577"/>
          <ac:spMkLst>
            <pc:docMk/>
            <pc:sldMk cId="600540916" sldId="294"/>
            <ac:spMk id="16" creationId="{85338277-80CB-5D45-84C3-0C0E5F0AAD6D}"/>
          </ac:spMkLst>
        </pc:spChg>
      </pc:sldChg>
    </pc:docChg>
  </pc:docChgLst>
  <pc:docChgLst>
    <pc:chgData name="julia@wordfire.co.uk" userId="S::julia_wordfire.co.uk#ext#@haremiltd.onmicrosoft.com::88ee9bc6-d879-4c56-97e7-4081467a34a3" providerId="AD" clId="Web-{8686B22F-75A0-A73B-686E-6D1FFB701574}"/>
    <pc:docChg chg="modSld">
      <pc:chgData name="julia@wordfire.co.uk" userId="S::julia_wordfire.co.uk#ext#@haremiltd.onmicrosoft.com::88ee9bc6-d879-4c56-97e7-4081467a34a3" providerId="AD" clId="Web-{8686B22F-75A0-A73B-686E-6D1FFB701574}" dt="2026-09-14T08:52:35.407" v="41" actId="20577"/>
      <pc:docMkLst>
        <pc:docMk/>
      </pc:docMkLst>
      <pc:sldChg chg="modSp">
        <pc:chgData name="julia@wordfire.co.uk" userId="S::julia_wordfire.co.uk#ext#@haremiltd.onmicrosoft.com::88ee9bc6-d879-4c56-97e7-4081467a34a3" providerId="AD" clId="Web-{8686B22F-75A0-A73B-686E-6D1FFB701574}" dt="2026-09-14T08:26:54.581" v="0" actId="20577"/>
        <pc:sldMkLst>
          <pc:docMk/>
          <pc:sldMk cId="3328276771" sldId="281"/>
        </pc:sldMkLst>
        <pc:spChg chg="mod">
          <ac:chgData name="julia@wordfire.co.uk" userId="S::julia_wordfire.co.uk#ext#@haremiltd.onmicrosoft.com::88ee9bc6-d879-4c56-97e7-4081467a34a3" providerId="AD" clId="Web-{8686B22F-75A0-A73B-686E-6D1FFB701574}" dt="2026-09-14T08:26:54.581" v="0" actId="20577"/>
          <ac:spMkLst>
            <pc:docMk/>
            <pc:sldMk cId="3328276771" sldId="281"/>
            <ac:spMk id="16" creationId="{2B33178B-A995-7ABE-BF84-D2DF6FA5EC0E}"/>
          </ac:spMkLst>
        </pc:spChg>
      </pc:sldChg>
      <pc:sldChg chg="addSp modSp">
        <pc:chgData name="julia@wordfire.co.uk" userId="S::julia_wordfire.co.uk#ext#@haremiltd.onmicrosoft.com::88ee9bc6-d879-4c56-97e7-4081467a34a3" providerId="AD" clId="Web-{8686B22F-75A0-A73B-686E-6D1FFB701574}" dt="2026-09-14T08:52:35.407" v="41" actId="20577"/>
        <pc:sldMkLst>
          <pc:docMk/>
          <pc:sldMk cId="1732810464" sldId="292"/>
        </pc:sldMkLst>
        <pc:spChg chg="add mod">
          <ac:chgData name="julia@wordfire.co.uk" userId="S::julia_wordfire.co.uk#ext#@haremiltd.onmicrosoft.com::88ee9bc6-d879-4c56-97e7-4081467a34a3" providerId="AD" clId="Web-{8686B22F-75A0-A73B-686E-6D1FFB701574}" dt="2026-09-14T08:52:35.407" v="41" actId="20577"/>
          <ac:spMkLst>
            <pc:docMk/>
            <pc:sldMk cId="1732810464" sldId="292"/>
            <ac:spMk id="5" creationId="{A913921E-5CF2-5D60-AC5F-87E67F5019E0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3A41D0A8-53FF-630C-A836-51A3FCF67903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02E7DE2-9C0D-6BF3-1161-3FCE11A4D797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1090100-C4EB-4E88-91FA-DBDEB754A07B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0F8F44F-3644-328A-AC9D-5615F79C6CC9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19DFE00-70B8-9624-0D12-55AEF16C7C7B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CDBE69C-86F9-4AFD-A89E-85F0E027EAC0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1387707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F5EAD9E-BB4A-40B0-BE7B-1946AA427F01}" type="datetimeFigureOut">
              <a:rPr lang="en-GB" smtClean="0"/>
              <a:t>05/10/2026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81C7CD-4980-4292-A97E-9E6021FEE90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6779404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GB" dirty="0"/>
              <a:t>&lt;photo credit ©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Shutterstock/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PeopleImages</a:t>
            </a:r>
            <a:r>
              <a:rPr lang="en-GB" dirty="0"/>
              <a:t>&gt;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69013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this slide to set the professional context. Avoid reteaching technical content; students will apply what they have already learnt.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3286108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Explain that the project brief is the evidence source, the workbook is the process, and the slide deck simply launches tasks.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282709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Present the four tasks as a sequence. Each task builds evidence for the next task.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&lt;photo credit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Shutterstock/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wavebreakmedia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921188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Set expectations early. The teacher acts as facilitator and challenger, not as a provider of solutions.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5913465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069BBA-5B40-DECB-70E1-B8BB994C8C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8F7D5B1-30DB-78BC-919D-D513AEECB2F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D0F0276-4139-0DBD-E95D-AB9599EF9E0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GB" dirty="0"/>
              <a:t>&lt;photo credit ©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Shutterstock/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PeopleImages</a:t>
            </a:r>
            <a:r>
              <a:rPr lang="en-GB" dirty="0"/>
              <a:t>&gt;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A5EA4F9-9778-988C-2394-2407002597F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7303495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/>
              <a:t>Emphasise</a:t>
            </a:r>
            <a:r>
              <a:rPr lang="en-US" dirty="0"/>
              <a:t> that Task 1 is about analysis, not jumping straight into design.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25795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the visual icons as reminders of evidence types. Students should use the workbook to structure their analysis.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65942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4CAE3C2-4AAA-69A4-CFC2-D015B8DE75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2EE2987-3A74-FBC6-F362-AC7CBEDA73AF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FBF6B3CB-5C25-A80F-9FC5-3F3C12AA8A3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Use the visual icons as reminders of evidence types. Students should use the workbook to structure their analysis.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29B155B-7915-33C0-A334-D5F505D923B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52931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checkpoint is a readiness check, not an additional assessed activity.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4843985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6F76F8-974D-49B1-F041-FC8096B6251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A470D6-6E16-20A7-F93F-E881D10EC6B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9D89BF2-8C8D-7590-3C36-6FF0A6E1D97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GB" dirty="0"/>
              <a:t>&lt;photo credit ©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Shutterstock/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PeopleImages</a:t>
            </a:r>
            <a:r>
              <a:rPr lang="en-GB" dirty="0"/>
              <a:t>&gt;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444CEEE-E010-659B-3700-4F562CABF97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2673432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Position Task 2 as design development. Students should make decisions and justify them using Task 1 evidence.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440920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Ensure students understand that attractive drawings are not enough. The proposal must be technically and contextually justified.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&lt;photo credit ©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Shutterstock/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PeopleImages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350258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Students should not move to </a:t>
            </a:r>
            <a:r>
              <a:rPr lang="en-US" dirty="0" err="1"/>
              <a:t>programme</a:t>
            </a:r>
            <a:r>
              <a:rPr lang="en-US" dirty="0"/>
              <a:t> and cost until they have a defined proposal.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8328611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D00769E-AFC6-5D5C-7AB0-F904181F3E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ABA116-B6C8-34A8-7EE9-7FDE5F61BAC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AD5733A-9A99-74A2-C18C-66ED94BE3BF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GB" dirty="0"/>
              <a:t>&lt;photo credit ©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Shutterstock/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PeopleImages</a:t>
            </a:r>
            <a:r>
              <a:rPr lang="en-GB" dirty="0"/>
              <a:t>&gt;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8DA0A8-321A-5BD4-7E38-70CD3FA341E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0299405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Task 3 links the design to delivery. The focus is early-stage feasibility, not detailed tendering.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&lt;photo credit ©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Shutterstock/Drazen Zigic&gt;</a:t>
            </a:r>
            <a:endParaRPr lang="en-US" dirty="0"/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43611085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This slide separates planning and costing evidence to avoid students treating Task 3 as costing only.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094093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Check that students can show calculations and explain assumptions.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18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788177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68133E3-EF08-E1AA-6398-3B374382D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1FB4B8C-FE1D-38BC-0EF6-826CF5975B2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5FB34CB-99CE-8075-7509-279EF86D2B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GB" dirty="0"/>
              <a:t>&lt;photo credit ©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Shutterstock/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PeopleImages</a:t>
            </a:r>
            <a:r>
              <a:rPr lang="en-GB" dirty="0"/>
              <a:t>&gt;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7220B92-84E2-3D55-AD3C-ADEC3183359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19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5420926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Introduce the additional client problem at the start of Task 4. </a:t>
            </a:r>
            <a:r>
              <a:rPr lang="en-US" dirty="0" err="1"/>
              <a:t>Emphasise</a:t>
            </a:r>
            <a:r>
              <a:rPr lang="en-US" dirty="0"/>
              <a:t> that off-site manufacture is an option to investigate, not a predetermined solution. Students should use evidence from their existing proposals and previous project work.</a:t>
            </a:r>
          </a:p>
          <a:p>
            <a:pPr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&lt;photo credit ©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Shutterstock/Drazen Zigic&gt;</a:t>
            </a:r>
            <a:endParaRPr lang="en-US" dirty="0"/>
          </a:p>
          <a:p>
            <a:pPr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696071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4525081-B88A-45B3-C807-8EEA1D70CE8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B117D1D-D584-127C-3D68-07A8BE2632F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E013BECF-D6BA-2E5C-8CDE-103AF510057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Students should not rank individual proposals. Each proposal is used as evidence to identify opportunities that may be applicable across the youth hub project. Encourage consideration of cost, </a:t>
            </a:r>
            <a:r>
              <a:rPr lang="en-US" dirty="0" err="1"/>
              <a:t>programme</a:t>
            </a:r>
            <a:r>
              <a:rPr lang="en-US" dirty="0"/>
              <a:t>, logistics, quality, sustainability, health and safety, design flexibility and buildability.</a:t>
            </a:r>
          </a:p>
          <a:p>
            <a:pPr>
              <a:defRPr/>
            </a:pPr>
            <a:endParaRPr lang="en-US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&lt;photo credit ©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Shutterstock/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PeopleImages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9112A1-1F39-2D1E-A698-8A355D0035C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21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12639052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>
              <a:defRPr/>
            </a:pPr>
            <a:r>
              <a:rPr lang="en-US" dirty="0"/>
              <a:t>Teams should compare at least three credible approaches using consistent project criteria. Challenge unsupported claims that off-site manufacture will automatically be cheaper, quicker or more sustainable. The final recommendation may combine approaches where this provides a stronger project response.</a:t>
            </a:r>
          </a:p>
          <a:p>
            <a:pPr>
              <a:defRPr/>
            </a:pPr>
            <a:endParaRPr lang="en-US" dirty="0"/>
          </a:p>
          <a:p>
            <a:pPr>
              <a:defRPr/>
            </a:pPr>
            <a:r>
              <a:rPr lang="en-US" dirty="0"/>
              <a:t>&lt;Photo credit 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© Shutterstock/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Zamrznuti</a:t>
            </a:r>
            <a:r>
              <a:rPr lang="en-GB" sz="1200" b="0" i="0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en-GB" sz="1200" b="0" i="0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tonovi</a:t>
            </a:r>
            <a:r>
              <a:rPr lang="en-GB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&gt;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22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39650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87EEE20-721D-E1DC-8EE0-834859C1C40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25D83D4-C62E-3992-A686-5EEE51000E9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085CF0B-E3B9-0480-755A-398517FB84C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Use this as the final readiness check before presentation and individual reflection.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7D6683D-65B9-F8E7-0503-10303FC6CB1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23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918942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85B2E2E-C46D-DED7-AC47-894FF76182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23B717B-95E0-9E90-0999-952A1C28532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AF89DFD-5CD4-A329-410C-807E9C41B48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GB" dirty="0"/>
              <a:t>&lt;photo credit © </a:t>
            </a:r>
            <a:r>
              <a:rPr lang="en-GB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Shutterstock/</a:t>
            </a:r>
            <a:r>
              <a:rPr lang="en-GB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PeopleImages</a:t>
            </a:r>
            <a:r>
              <a:rPr lang="en-GB" dirty="0"/>
              <a:t>&gt;</a:t>
            </a:r>
          </a:p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1E30D17-D6FD-55C7-5E98-800F097E0D3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24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9629039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595B088-CA0F-F884-500D-5F4006C7AC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3304EE7-3A06-3F1F-99EF-D6FF84DA61F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15C618F8-7801-57B2-20F7-4911214FC80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CB5FE0D-5E98-FC9A-B044-B18B0B47B22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81C7CD-4980-4292-A97E-9E6021FEE908}" type="slidenum">
              <a:rPr lang="en-GB" smtClean="0"/>
              <a:t>25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393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Overhead view of people in office looking at building or architecture plans">
            <a:extLst>
              <a:ext uri="{FF2B5EF4-FFF2-40B4-BE49-F238E27FC236}">
                <a16:creationId xmlns:a16="http://schemas.microsoft.com/office/drawing/2014/main" id="{86EB60A5-8159-03EB-B91E-5161171BB16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475" y="-847135"/>
            <a:ext cx="12192000" cy="6429375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4ABC192-AA72-FD0E-71CA-5ABC5B5628C3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604987"/>
            <a:ext cx="12192000" cy="6253014"/>
          </a:xfrm>
          <a:prstGeom prst="rect">
            <a:avLst/>
          </a:prstGeom>
        </p:spPr>
      </p:pic>
      <p:grpSp>
        <p:nvGrpSpPr>
          <p:cNvPr id="19" name="Group 18">
            <a:extLst>
              <a:ext uri="{FF2B5EF4-FFF2-40B4-BE49-F238E27FC236}">
                <a16:creationId xmlns:a16="http://schemas.microsoft.com/office/drawing/2014/main" id="{78CF9070-3DE7-42D8-4B0E-B6B827A0C7C4}"/>
              </a:ext>
            </a:extLst>
          </p:cNvPr>
          <p:cNvGrpSpPr/>
          <p:nvPr userDrawn="1"/>
        </p:nvGrpSpPr>
        <p:grpSpPr>
          <a:xfrm>
            <a:off x="5190283" y="1904693"/>
            <a:ext cx="1811433" cy="1799998"/>
            <a:chOff x="5190283" y="1904693"/>
            <a:chExt cx="1811433" cy="1799998"/>
          </a:xfrm>
        </p:grpSpPr>
        <p:pic>
          <p:nvPicPr>
            <p:cNvPr id="17" name="Picture 16">
              <a:extLst>
                <a:ext uri="{FF2B5EF4-FFF2-40B4-BE49-F238E27FC236}">
                  <a16:creationId xmlns:a16="http://schemas.microsoft.com/office/drawing/2014/main" id="{1EC53D6D-96DC-4CA9-F1F0-37167EA4307F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5190283" y="1904693"/>
              <a:ext cx="1811433" cy="1799998"/>
            </a:xfrm>
            <a:prstGeom prst="rect">
              <a:avLst/>
            </a:prstGeom>
          </p:spPr>
        </p:pic>
        <p:pic>
          <p:nvPicPr>
            <p:cNvPr id="18" name="Picture 17" descr="A purple line art of a hammer and screwdriver&#10;&#10;Description automatically generated">
              <a:extLst>
                <a:ext uri="{FF2B5EF4-FFF2-40B4-BE49-F238E27FC236}">
                  <a16:creationId xmlns:a16="http://schemas.microsoft.com/office/drawing/2014/main" id="{CA79412F-14F2-06BD-DC02-7DF53159B669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07738" y="2326520"/>
              <a:ext cx="975575" cy="949577"/>
            </a:xfrm>
            <a:prstGeom prst="rect">
              <a:avLst/>
            </a:prstGeom>
          </p:spPr>
        </p:pic>
      </p:grpSp>
      <p:sp>
        <p:nvSpPr>
          <p:cNvPr id="8" name="Title 1">
            <a:extLst>
              <a:ext uri="{FF2B5EF4-FFF2-40B4-BE49-F238E27FC236}">
                <a16:creationId xmlns:a16="http://schemas.microsoft.com/office/drawing/2014/main" id="{2AE04597-155A-6B3A-1944-370275A2C24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703163" y="3829221"/>
            <a:ext cx="11016505" cy="875845"/>
          </a:xfrm>
        </p:spPr>
        <p:txBody>
          <a:bodyPr anchor="b" anchorCtr="0">
            <a:noAutofit/>
          </a:bodyPr>
          <a:lstStyle>
            <a:lvl1pPr algn="ctr">
              <a:defRPr sz="5200" b="1">
                <a:solidFill>
                  <a:srgbClr val="43267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0" name="Subtitle 2">
            <a:extLst>
              <a:ext uri="{FF2B5EF4-FFF2-40B4-BE49-F238E27FC236}">
                <a16:creationId xmlns:a16="http://schemas.microsoft.com/office/drawing/2014/main" id="{7DDE4753-3D21-8D68-A3C9-DBE0C643A3D7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703163" y="4897304"/>
            <a:ext cx="11016505" cy="583211"/>
          </a:xfrm>
        </p:spPr>
        <p:txBody>
          <a:bodyPr>
            <a:noAutofit/>
          </a:bodyPr>
          <a:lstStyle>
            <a:lvl1pPr marL="0" indent="0" algn="ctr">
              <a:buNone/>
              <a:defRPr sz="2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add topic</a:t>
            </a:r>
            <a:endParaRPr lang="en-GB" dirty="0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E33622E4-CEE5-F34B-4F3F-C30CEBF6A7A0}"/>
              </a:ext>
            </a:extLst>
          </p:cNvPr>
          <p:cNvSpPr txBox="1">
            <a:spLocks/>
          </p:cNvSpPr>
          <p:nvPr userDrawn="1"/>
        </p:nvSpPr>
        <p:spPr>
          <a:xfrm>
            <a:off x="4038600" y="635046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October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Text Placeholder 5">
            <a:extLst>
              <a:ext uri="{FF2B5EF4-FFF2-40B4-BE49-F238E27FC236}">
                <a16:creationId xmlns:a16="http://schemas.microsoft.com/office/drawing/2014/main" id="{382D39ED-89CE-10BF-CA4F-114ADD68CA6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001714" y="3101456"/>
            <a:ext cx="4717953" cy="369332"/>
          </a:xfrm>
        </p:spPr>
        <p:txBody>
          <a:bodyPr>
            <a:spAutoFit/>
          </a:bodyPr>
          <a:lstStyle>
            <a:lvl1pPr marL="0" indent="0" algn="r">
              <a:buNone/>
              <a:defRPr sz="1800" b="1" i="0" u="none">
                <a:solidFill>
                  <a:srgbClr val="432673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4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</a:lstStyle>
          <a:p>
            <a:pPr lvl="0"/>
            <a:r>
              <a:rPr lang="en-US" dirty="0"/>
              <a:t>Click to add Route</a:t>
            </a:r>
          </a:p>
        </p:txBody>
      </p:sp>
      <p:sp>
        <p:nvSpPr>
          <p:cNvPr id="15" name="Text Placeholder 9">
            <a:extLst>
              <a:ext uri="{FF2B5EF4-FFF2-40B4-BE49-F238E27FC236}">
                <a16:creationId xmlns:a16="http://schemas.microsoft.com/office/drawing/2014/main" id="{46EF1A25-418E-44D5-1531-10C67B17DD48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703163" y="5619978"/>
            <a:ext cx="11016505" cy="458004"/>
          </a:xfrm>
        </p:spPr>
        <p:txBody>
          <a:bodyPr>
            <a:noAutofit/>
          </a:bodyPr>
          <a:lstStyle>
            <a:lvl1pPr marL="0" indent="0" algn="ctr">
              <a:buNone/>
              <a:defRPr sz="24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pPr lvl="0"/>
            <a:r>
              <a:rPr lang="en-US" dirty="0"/>
              <a:t>Click to add resource info</a:t>
            </a:r>
          </a:p>
        </p:txBody>
      </p:sp>
      <p:pic>
        <p:nvPicPr>
          <p:cNvPr id="12" name="Picture 11" descr="A picture containing screenshot, graphics, pattern, circle&#10;&#10;Description automatically generated">
            <a:extLst>
              <a:ext uri="{FF2B5EF4-FFF2-40B4-BE49-F238E27FC236}">
                <a16:creationId xmlns:a16="http://schemas.microsoft.com/office/drawing/2014/main" id="{0AB31EAA-B3FD-B9A5-574E-4FE687C7AD57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03163" y="2486257"/>
            <a:ext cx="2049637" cy="860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95073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In this re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00800" cy="4351338"/>
          </a:xfrm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C2ED04E-677C-C92B-8D41-838378B5328C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[Month] [year]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5DD11EB-73B6-9FA1-9358-3BB8241E05F7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530353" y="1825625"/>
            <a:ext cx="3823447" cy="4351338"/>
          </a:xfrm>
          <a:solidFill>
            <a:schemeClr val="bg1"/>
          </a:solidFill>
          <a:ln w="28575">
            <a:solidFill>
              <a:srgbClr val="88A2FF"/>
            </a:solidFill>
          </a:ln>
        </p:spPr>
        <p:txBody>
          <a:bodyPr lIns="180000" tIns="144000" rIns="180000" bIns="144000">
            <a:noAutofit/>
          </a:bodyPr>
          <a:lstStyle>
            <a:lvl1pPr marL="0" indent="0">
              <a:buNone/>
              <a:defRPr sz="1800" u="none"/>
            </a:lvl1pPr>
            <a:lvl2pPr marL="457200" indent="0">
              <a:buNone/>
              <a:defRPr sz="1800"/>
            </a:lvl2pPr>
            <a:lvl3pPr marL="914400" indent="0">
              <a:buNone/>
              <a:defRPr sz="1800"/>
            </a:lvl3pPr>
            <a:lvl4pPr marL="1371600" indent="0">
              <a:buNone/>
              <a:defRPr sz="1800"/>
            </a:lvl4pPr>
            <a:lvl5pPr marL="1828800" indent="0">
              <a:buNone/>
              <a:defRPr sz="1800"/>
            </a:lvl5pPr>
          </a:lstStyle>
          <a:p>
            <a:pPr lvl="0"/>
            <a:r>
              <a:rPr lang="en-US" dirty="0"/>
              <a:t>Click to edit Skills and General competencies</a:t>
            </a:r>
          </a:p>
        </p:txBody>
      </p:sp>
      <p:sp>
        <p:nvSpPr>
          <p:cNvPr id="10" name="Text Placeholder 5">
            <a:extLst>
              <a:ext uri="{FF2B5EF4-FFF2-40B4-BE49-F238E27FC236}">
                <a16:creationId xmlns:a16="http://schemas.microsoft.com/office/drawing/2014/main" id="{FF5D3C5C-5B7F-CBEB-FEEC-39FE9832DEA5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  <p:sp>
        <p:nvSpPr>
          <p:cNvPr id="11" name="Text Placeholder 12">
            <a:extLst>
              <a:ext uri="{FF2B5EF4-FFF2-40B4-BE49-F238E27FC236}">
                <a16:creationId xmlns:a16="http://schemas.microsoft.com/office/drawing/2014/main" id="{35391365-8BD4-3948-009B-4610525006B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9461031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text_full width_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  <a:ln w="28575">
            <a:noFill/>
          </a:ln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86DD7F-EBE6-95A7-5C4D-FB522DE24B7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[Month] [year]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EB95CEFE-2254-582E-AA71-BEC4140C9F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6A735EC5-DC07-D418-27AB-D7661B6393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56402D-9FD0-4E90-15E7-18D5BE6986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</p:spTree>
    <p:extLst>
      <p:ext uri="{BB962C8B-B14F-4D97-AF65-F5344CB8AC3E}">
        <p14:creationId xmlns:p14="http://schemas.microsoft.com/office/powerpoint/2010/main" val="35087137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text_full width_box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  <a:ln w="28575">
            <a:solidFill>
              <a:srgbClr val="EBDDF4"/>
            </a:solidFill>
          </a:ln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86DD7F-EBE6-95A7-5C4D-FB522DE24B7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[Month] [year]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456402D-9FD0-4E90-15E7-18D5BE69865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EB95CEFE-2254-582E-AA71-BEC4140C9F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6210001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text_full width_box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solidFill>
            <a:srgbClr val="EBDDF4"/>
          </a:solidFill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86DD7F-EBE6-95A7-5C4D-FB522DE24B7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October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389DC1-D122-5083-AC82-273A6F5C1A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927FA953-FAA1-35E6-D6EB-E529BDA03F7B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02447036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text+image_box fi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921829" cy="4351338"/>
          </a:xfrm>
          <a:solidFill>
            <a:srgbClr val="EBDDF4"/>
          </a:solidFill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86DD7F-EBE6-95A7-5C4D-FB522DE24B7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October 2026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389DC1-D122-5083-AC82-273A6F5C1A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2D77770-603A-956D-71F8-59FAB1C359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89083" y="1825625"/>
            <a:ext cx="4364717" cy="4351338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581552-1077-6B8E-2257-50FA835221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2187406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/Plenary_text+image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921829" cy="4351338"/>
          </a:xfrm>
          <a:noFill/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86DD7F-EBE6-95A7-5C4D-FB522DE24B7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[Month] [year]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D3389DC1-D122-5083-AC82-273A6F5C1A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9973929" y="162686"/>
            <a:ext cx="2078545" cy="365125"/>
          </a:xfrm>
          <a:prstGeom prst="flowChartAlternateProcess">
            <a:avLst/>
          </a:prstGeom>
          <a:solidFill>
            <a:srgbClr val="88A2FF"/>
          </a:solidFill>
        </p:spPr>
        <p:txBody>
          <a:bodyPr>
            <a:noAutofit/>
          </a:bodyPr>
          <a:lstStyle>
            <a:lvl1pPr marL="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1pPr>
            <a:lvl2pPr marL="4572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2pPr>
            <a:lvl3pPr marL="9144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3pPr>
            <a:lvl4pPr marL="13716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4pPr>
            <a:lvl5pPr marL="1828800" indent="0">
              <a:buNone/>
              <a:defRPr sz="1400" b="1">
                <a:solidFill>
                  <a:srgbClr val="FFFFFF"/>
                </a:solidFill>
                <a:latin typeface="Arial Narrow" panose="020B0606020202030204" pitchFamily="34" charset="0"/>
              </a:defRPr>
            </a:lvl5pPr>
          </a:lstStyle>
          <a:p>
            <a:pPr lvl="0"/>
            <a:r>
              <a:rPr lang="en-US" dirty="0"/>
              <a:t>Introduction/Plenary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42D77770-603A-956D-71F8-59FAB1C3591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89083" y="1825625"/>
            <a:ext cx="4364717" cy="4351338"/>
          </a:xfrm>
        </p:spPr>
        <p:txBody>
          <a:bodyPr/>
          <a:lstStyle/>
          <a:p>
            <a:endParaRPr lang="en-GB"/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75581552-1077-6B8E-2257-50FA8352213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390151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ext_full width_pla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>
            <a:extLst>
              <a:ext uri="{FF2B5EF4-FFF2-40B4-BE49-F238E27FC236}">
                <a16:creationId xmlns:a16="http://schemas.microsoft.com/office/drawing/2014/main" id="{6A735EC5-DC07-D418-27AB-D7661B6393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GB" dirty="0"/>
              <a:t>Click to add title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noFill/>
          <a:ln w="28575">
            <a:noFill/>
          </a:ln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86DD7F-EBE6-95A7-5C4D-FB522DE24B7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[Month] [year]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EB95CEFE-2254-582E-AA71-BEC4140C9F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14161C7-95FD-48BA-1BD7-8BD912E0DF95}"/>
              </a:ext>
            </a:extLst>
          </p:cNvPr>
          <p:cNvSpPr/>
          <p:nvPr userDrawn="1"/>
        </p:nvSpPr>
        <p:spPr>
          <a:xfrm>
            <a:off x="9973929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A6BD95B6-D3AE-8244-5D3C-19EAAC3AB6A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001" y="185738"/>
            <a:ext cx="353299" cy="306494"/>
          </a:xfrm>
        </p:spPr>
        <p:txBody>
          <a:bodyPr>
            <a:spAutoFit/>
          </a:bodyPr>
          <a:lstStyle>
            <a:lvl1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GB" dirty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039205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ques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A purple and black file folder&#10;&#10;Description automatically generated">
            <a:extLst>
              <a:ext uri="{FF2B5EF4-FFF2-40B4-BE49-F238E27FC236}">
                <a16:creationId xmlns:a16="http://schemas.microsoft.com/office/drawing/2014/main" id="{5E110AE3-5BF6-E9EA-3370-E8A6EC2B81B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6311" y="1610866"/>
            <a:ext cx="4635689" cy="52471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9BF35E-4FF2-56EA-FEEA-82EBBA150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12059-CE26-DF3F-AEE5-9C0A0884B4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400801" cy="4351338"/>
          </a:xfrm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5A4879B2-B6EE-DE7B-2C83-25EEB102F0B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[Month] [year]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1F936F32-0F00-143C-23D0-72E9A6BD48BA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BAE8927-C5FA-8B18-68A3-A2B35414DA4E}"/>
              </a:ext>
            </a:extLst>
          </p:cNvPr>
          <p:cNvSpPr/>
          <p:nvPr userDrawn="1"/>
        </p:nvSpPr>
        <p:spPr>
          <a:xfrm>
            <a:off x="9973929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</a:t>
            </a:r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CE79F77B-1C77-38AC-478B-14A9416256DA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001" y="185738"/>
            <a:ext cx="353299" cy="306494"/>
          </a:xfrm>
        </p:spPr>
        <p:txBody>
          <a:bodyPr>
            <a:spAutoFit/>
          </a:bodyPr>
          <a:lstStyle>
            <a:lvl1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GB" dirty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757499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answe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A purple and black file folder&#10;&#10;Description automatically generated">
            <a:extLst>
              <a:ext uri="{FF2B5EF4-FFF2-40B4-BE49-F238E27FC236}">
                <a16:creationId xmlns:a16="http://schemas.microsoft.com/office/drawing/2014/main" id="{0A8EC3B6-E676-7068-C007-CE495E319A9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556311" y="1610866"/>
            <a:ext cx="4635689" cy="524713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6F9BF35E-4FF2-56EA-FEEA-82EBBA1503F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8200" y="365125"/>
            <a:ext cx="10515600" cy="1325563"/>
          </a:xfrm>
        </p:spPr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412059-CE26-DF3F-AEE5-9C0A0884B47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199" y="1825625"/>
            <a:ext cx="6400801" cy="4351338"/>
          </a:xfrm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59635E-39ED-F784-26B0-6A6520D6ADE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175008" y="2892829"/>
            <a:ext cx="3507474" cy="3284134"/>
          </a:xfrm>
        </p:spPr>
        <p:txBody>
          <a:bodyPr>
            <a:normAutofit/>
          </a:bodyPr>
          <a:lstStyle>
            <a:lvl1pPr marL="0" indent="0">
              <a:buNone/>
              <a:defRPr sz="2000">
                <a:solidFill>
                  <a:srgbClr val="10283A"/>
                </a:solidFill>
              </a:defRPr>
            </a:lvl1pPr>
            <a:lvl2pPr marL="457200" indent="0">
              <a:buNone/>
              <a:defRPr sz="2000">
                <a:solidFill>
                  <a:srgbClr val="10283A"/>
                </a:solidFill>
              </a:defRPr>
            </a:lvl2pPr>
            <a:lvl3pPr marL="914400" indent="0">
              <a:buNone/>
              <a:defRPr sz="2000">
                <a:solidFill>
                  <a:srgbClr val="10283A"/>
                </a:solidFill>
              </a:defRPr>
            </a:lvl3pPr>
            <a:lvl4pPr marL="1371600" indent="0">
              <a:buNone/>
              <a:defRPr sz="2000">
                <a:solidFill>
                  <a:srgbClr val="10283A"/>
                </a:solidFill>
              </a:defRPr>
            </a:lvl4pPr>
            <a:lvl5pPr marL="1828800" indent="0">
              <a:buNone/>
              <a:defRPr sz="2000">
                <a:solidFill>
                  <a:srgbClr val="10283A"/>
                </a:solidFill>
              </a:defRPr>
            </a:lvl5pPr>
          </a:lstStyle>
          <a:p>
            <a:pPr lvl="0"/>
            <a:r>
              <a:rPr lang="en-US" dirty="0"/>
              <a:t>Click to edit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EEAC885B-A4A4-DCB2-7EAC-A1F1A996CE75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[Month] [year]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4">
            <a:extLst>
              <a:ext uri="{FF2B5EF4-FFF2-40B4-BE49-F238E27FC236}">
                <a16:creationId xmlns:a16="http://schemas.microsoft.com/office/drawing/2014/main" id="{614E3177-C0BC-55FC-4E39-B45CD33145B8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175008" y="2055812"/>
            <a:ext cx="2689727" cy="620511"/>
          </a:xfrm>
        </p:spPr>
        <p:txBody>
          <a:bodyPr>
            <a:normAutofit/>
          </a:bodyPr>
          <a:lstStyle>
            <a:lvl1pPr marL="0" indent="0">
              <a:buNone/>
              <a:defRPr sz="2800" b="1">
                <a:solidFill>
                  <a:srgbClr val="10283A"/>
                </a:solidFill>
              </a:defRPr>
            </a:lvl1pPr>
            <a:lvl2pPr marL="457200" indent="0">
              <a:buNone/>
              <a:defRPr sz="2000">
                <a:solidFill>
                  <a:srgbClr val="FF0000"/>
                </a:solidFill>
              </a:defRPr>
            </a:lvl2pPr>
            <a:lvl3pPr marL="914400" indent="0">
              <a:buNone/>
              <a:defRPr sz="2000">
                <a:solidFill>
                  <a:srgbClr val="FF0000"/>
                </a:solidFill>
              </a:defRPr>
            </a:lvl3pPr>
            <a:lvl4pPr marL="1371600" indent="0">
              <a:buNone/>
              <a:defRPr sz="2000">
                <a:solidFill>
                  <a:srgbClr val="FF0000"/>
                </a:solidFill>
              </a:defRPr>
            </a:lvl4pPr>
            <a:lvl5pPr marL="1828800" indent="0">
              <a:buNone/>
              <a:defRPr sz="2000">
                <a:solidFill>
                  <a:srgbClr val="FF0000"/>
                </a:solidFill>
              </a:defRPr>
            </a:lvl5pPr>
          </a:lstStyle>
          <a:p>
            <a:pPr lvl="0"/>
            <a:r>
              <a:rPr lang="en-US" dirty="0"/>
              <a:t>Click to edit</a:t>
            </a:r>
          </a:p>
        </p:txBody>
      </p:sp>
      <p:sp>
        <p:nvSpPr>
          <p:cNvPr id="9" name="Text Placeholder 12">
            <a:extLst>
              <a:ext uri="{FF2B5EF4-FFF2-40B4-BE49-F238E27FC236}">
                <a16:creationId xmlns:a16="http://schemas.microsoft.com/office/drawing/2014/main" id="{38E42E70-E1D6-307E-10B0-2F5B246987F6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2480EB1D-D74B-D080-D06D-ECDCDFCB4EBC}"/>
              </a:ext>
            </a:extLst>
          </p:cNvPr>
          <p:cNvSpPr/>
          <p:nvPr userDrawn="1"/>
        </p:nvSpPr>
        <p:spPr>
          <a:xfrm>
            <a:off x="9973929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A2B54AFA-D2C2-589B-7FCB-DDC33D1368C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001" y="185738"/>
            <a:ext cx="353299" cy="306494"/>
          </a:xfrm>
        </p:spPr>
        <p:txBody>
          <a:bodyPr>
            <a:spAutoFit/>
          </a:bodyPr>
          <a:lstStyle>
            <a:lvl1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GB" dirty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4581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ext+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D7E2D6-6541-EB56-B25E-8362BF15446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839788" y="359229"/>
            <a:ext cx="10514012" cy="1324800"/>
          </a:xfrm>
        </p:spPr>
        <p:txBody>
          <a:bodyPr lIns="90000" anchor="ctr" anchorCtr="0"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9" name="Content Placeholder 3">
            <a:extLst>
              <a:ext uri="{FF2B5EF4-FFF2-40B4-BE49-F238E27FC236}">
                <a16:creationId xmlns:a16="http://schemas.microsoft.com/office/drawing/2014/main" id="{81CF4477-6D3D-2D7E-2E3D-CAC0483B27E4}"/>
              </a:ext>
            </a:extLst>
          </p:cNvPr>
          <p:cNvSpPr>
            <a:spLocks noGrp="1"/>
          </p:cNvSpPr>
          <p:nvPr>
            <p:ph sz="half" idx="10"/>
          </p:nvPr>
        </p:nvSpPr>
        <p:spPr>
          <a:xfrm>
            <a:off x="839786" y="1825625"/>
            <a:ext cx="5925600" cy="4351338"/>
          </a:xfrm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Footer Placeholder 4">
            <a:extLst>
              <a:ext uri="{FF2B5EF4-FFF2-40B4-BE49-F238E27FC236}">
                <a16:creationId xmlns:a16="http://schemas.microsoft.com/office/drawing/2014/main" id="{42425175-C340-950A-69CF-C6171BA23D5C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[Month] [year]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4B12EA37-2B28-33A5-1D17-A7374800F6F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Picture Placeholder 6">
            <a:extLst>
              <a:ext uri="{FF2B5EF4-FFF2-40B4-BE49-F238E27FC236}">
                <a16:creationId xmlns:a16="http://schemas.microsoft.com/office/drawing/2014/main" id="{CA4EBAB2-2311-6FE2-E181-A5CFDE273693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989083" y="1825625"/>
            <a:ext cx="4364717" cy="4351338"/>
          </a:xfrm>
        </p:spPr>
        <p:txBody>
          <a:bodyPr/>
          <a:lstStyle/>
          <a:p>
            <a:endParaRPr lang="en-GB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E62D939F-4DB0-ED85-AED7-DD5AC5FE3C85}"/>
              </a:ext>
            </a:extLst>
          </p:cNvPr>
          <p:cNvSpPr/>
          <p:nvPr userDrawn="1"/>
        </p:nvSpPr>
        <p:spPr>
          <a:xfrm>
            <a:off x="9973929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55E6A752-566C-F369-BC9D-16E940D95A9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001" y="185738"/>
            <a:ext cx="353299" cy="306494"/>
          </a:xfrm>
        </p:spPr>
        <p:txBody>
          <a:bodyPr>
            <a:spAutoFit/>
          </a:bodyPr>
          <a:lstStyle>
            <a:lvl1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GB" dirty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694834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half+half_box out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86DD7F-EBE6-95A7-5C4D-FB522DE24B7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[Month] [year]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E5148E20-5D43-7AC1-2CBA-646804B0C41F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2">
            <a:extLst>
              <a:ext uri="{FF2B5EF4-FFF2-40B4-BE49-F238E27FC236}">
                <a16:creationId xmlns:a16="http://schemas.microsoft.com/office/drawing/2014/main" id="{0DD5482B-AD0D-3C27-8EAF-545874468D9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185755" cy="4351338"/>
          </a:xfrm>
          <a:noFill/>
          <a:ln w="28575">
            <a:solidFill>
              <a:srgbClr val="EBDDF4"/>
            </a:solidFill>
          </a:ln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9A6B4E72-9314-1FB6-C6F9-E376D38B8B14}"/>
              </a:ext>
            </a:extLst>
          </p:cNvPr>
          <p:cNvSpPr>
            <a:spLocks noGrp="1"/>
          </p:cNvSpPr>
          <p:nvPr>
            <p:ph idx="15"/>
          </p:nvPr>
        </p:nvSpPr>
        <p:spPr>
          <a:xfrm>
            <a:off x="6168047" y="1825625"/>
            <a:ext cx="5185755" cy="4351338"/>
          </a:xfrm>
          <a:noFill/>
          <a:ln w="28575">
            <a:solidFill>
              <a:srgbClr val="EBDDF4"/>
            </a:solidFill>
          </a:ln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27E9AEA5-06A6-D2E2-5A6E-020D00591E17}"/>
              </a:ext>
            </a:extLst>
          </p:cNvPr>
          <p:cNvSpPr/>
          <p:nvPr userDrawn="1"/>
        </p:nvSpPr>
        <p:spPr>
          <a:xfrm>
            <a:off x="9973929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0B0817B0-140E-5803-CD80-C430390FED8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001" y="185738"/>
            <a:ext cx="353299" cy="306494"/>
          </a:xfrm>
        </p:spPr>
        <p:txBody>
          <a:bodyPr>
            <a:spAutoFit/>
          </a:bodyPr>
          <a:lstStyle>
            <a:lvl1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GB" dirty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132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text+resources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7083829" cy="4351338"/>
          </a:xfrm>
          <a:solidFill>
            <a:schemeClr val="bg1"/>
          </a:solidFill>
        </p:spPr>
        <p:txBody>
          <a:bodyPr lIns="180000" tIns="180000" rIns="180000" bIns="18000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F886DD7F-EBE6-95A7-5C4D-FB522DE24B7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[Month] [year]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Content Placeholder 2">
            <a:extLst>
              <a:ext uri="{FF2B5EF4-FFF2-40B4-BE49-F238E27FC236}">
                <a16:creationId xmlns:a16="http://schemas.microsoft.com/office/drawing/2014/main" id="{B5360CA8-9563-DFF9-85DA-504D23632949}"/>
              </a:ext>
            </a:extLst>
          </p:cNvPr>
          <p:cNvSpPr>
            <a:spLocks noGrp="1"/>
          </p:cNvSpPr>
          <p:nvPr>
            <p:ph idx="10" hasCustomPrompt="1"/>
          </p:nvPr>
        </p:nvSpPr>
        <p:spPr>
          <a:xfrm>
            <a:off x="8179724" y="1825625"/>
            <a:ext cx="3174076" cy="4351338"/>
          </a:xfrm>
          <a:custGeom>
            <a:avLst/>
            <a:gdLst>
              <a:gd name="connsiteX0" fmla="*/ 0 w 3174076"/>
              <a:gd name="connsiteY0" fmla="*/ 0 h 4351338"/>
              <a:gd name="connsiteX1" fmla="*/ 539593 w 3174076"/>
              <a:gd name="connsiteY1" fmla="*/ 0 h 4351338"/>
              <a:gd name="connsiteX2" fmla="*/ 1079186 w 3174076"/>
              <a:gd name="connsiteY2" fmla="*/ 0 h 4351338"/>
              <a:gd name="connsiteX3" fmla="*/ 1650520 w 3174076"/>
              <a:gd name="connsiteY3" fmla="*/ 0 h 4351338"/>
              <a:gd name="connsiteX4" fmla="*/ 2253594 w 3174076"/>
              <a:gd name="connsiteY4" fmla="*/ 0 h 4351338"/>
              <a:gd name="connsiteX5" fmla="*/ 3174076 w 3174076"/>
              <a:gd name="connsiteY5" fmla="*/ 0 h 4351338"/>
              <a:gd name="connsiteX6" fmla="*/ 3174076 w 3174076"/>
              <a:gd name="connsiteY6" fmla="*/ 708646 h 4351338"/>
              <a:gd name="connsiteX7" fmla="*/ 3174076 w 3174076"/>
              <a:gd name="connsiteY7" fmla="*/ 1199726 h 4351338"/>
              <a:gd name="connsiteX8" fmla="*/ 3174076 w 3174076"/>
              <a:gd name="connsiteY8" fmla="*/ 1734319 h 4351338"/>
              <a:gd name="connsiteX9" fmla="*/ 3174076 w 3174076"/>
              <a:gd name="connsiteY9" fmla="*/ 2312425 h 4351338"/>
              <a:gd name="connsiteX10" fmla="*/ 3174076 w 3174076"/>
              <a:gd name="connsiteY10" fmla="*/ 2890532 h 4351338"/>
              <a:gd name="connsiteX11" fmla="*/ 3174076 w 3174076"/>
              <a:gd name="connsiteY11" fmla="*/ 3425125 h 4351338"/>
              <a:gd name="connsiteX12" fmla="*/ 3174076 w 3174076"/>
              <a:gd name="connsiteY12" fmla="*/ 4351338 h 4351338"/>
              <a:gd name="connsiteX13" fmla="*/ 2475779 w 3174076"/>
              <a:gd name="connsiteY13" fmla="*/ 4351338 h 4351338"/>
              <a:gd name="connsiteX14" fmla="*/ 1809223 w 3174076"/>
              <a:gd name="connsiteY14" fmla="*/ 4351338 h 4351338"/>
              <a:gd name="connsiteX15" fmla="*/ 1206149 w 3174076"/>
              <a:gd name="connsiteY15" fmla="*/ 4351338 h 4351338"/>
              <a:gd name="connsiteX16" fmla="*/ 0 w 3174076"/>
              <a:gd name="connsiteY16" fmla="*/ 4351338 h 4351338"/>
              <a:gd name="connsiteX17" fmla="*/ 0 w 3174076"/>
              <a:gd name="connsiteY17" fmla="*/ 3642692 h 4351338"/>
              <a:gd name="connsiteX18" fmla="*/ 0 w 3174076"/>
              <a:gd name="connsiteY18" fmla="*/ 3151612 h 4351338"/>
              <a:gd name="connsiteX19" fmla="*/ 0 w 3174076"/>
              <a:gd name="connsiteY19" fmla="*/ 2486479 h 4351338"/>
              <a:gd name="connsiteX20" fmla="*/ 0 w 3174076"/>
              <a:gd name="connsiteY20" fmla="*/ 1995399 h 4351338"/>
              <a:gd name="connsiteX21" fmla="*/ 0 w 3174076"/>
              <a:gd name="connsiteY21" fmla="*/ 1286753 h 4351338"/>
              <a:gd name="connsiteX22" fmla="*/ 0 w 3174076"/>
              <a:gd name="connsiteY22" fmla="*/ 665133 h 4351338"/>
              <a:gd name="connsiteX23" fmla="*/ 0 w 3174076"/>
              <a:gd name="connsiteY23" fmla="*/ 0 h 43513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</a:cxnLst>
            <a:rect l="l" t="t" r="r" b="b"/>
            <a:pathLst>
              <a:path w="3174076" h="4351338" fill="none" extrusionOk="0">
                <a:moveTo>
                  <a:pt x="0" y="0"/>
                </a:moveTo>
                <a:cubicBezTo>
                  <a:pt x="268416" y="-23827"/>
                  <a:pt x="352197" y="24648"/>
                  <a:pt x="539593" y="0"/>
                </a:cubicBezTo>
                <a:cubicBezTo>
                  <a:pt x="726989" y="-24648"/>
                  <a:pt x="971240" y="-20080"/>
                  <a:pt x="1079186" y="0"/>
                </a:cubicBezTo>
                <a:cubicBezTo>
                  <a:pt x="1187132" y="20080"/>
                  <a:pt x="1440798" y="-18762"/>
                  <a:pt x="1650520" y="0"/>
                </a:cubicBezTo>
                <a:cubicBezTo>
                  <a:pt x="1860242" y="18762"/>
                  <a:pt x="2083458" y="-8389"/>
                  <a:pt x="2253594" y="0"/>
                </a:cubicBezTo>
                <a:cubicBezTo>
                  <a:pt x="2423730" y="8389"/>
                  <a:pt x="2941083" y="-37671"/>
                  <a:pt x="3174076" y="0"/>
                </a:cubicBezTo>
                <a:cubicBezTo>
                  <a:pt x="3171503" y="328352"/>
                  <a:pt x="3162404" y="507417"/>
                  <a:pt x="3174076" y="708646"/>
                </a:cubicBezTo>
                <a:cubicBezTo>
                  <a:pt x="3185748" y="909875"/>
                  <a:pt x="3188485" y="1079887"/>
                  <a:pt x="3174076" y="1199726"/>
                </a:cubicBezTo>
                <a:cubicBezTo>
                  <a:pt x="3159667" y="1319565"/>
                  <a:pt x="3151895" y="1579508"/>
                  <a:pt x="3174076" y="1734319"/>
                </a:cubicBezTo>
                <a:cubicBezTo>
                  <a:pt x="3196257" y="1889130"/>
                  <a:pt x="3195829" y="2045705"/>
                  <a:pt x="3174076" y="2312425"/>
                </a:cubicBezTo>
                <a:cubicBezTo>
                  <a:pt x="3152323" y="2579145"/>
                  <a:pt x="3169865" y="2685824"/>
                  <a:pt x="3174076" y="2890532"/>
                </a:cubicBezTo>
                <a:cubicBezTo>
                  <a:pt x="3178287" y="3095240"/>
                  <a:pt x="3171104" y="3213803"/>
                  <a:pt x="3174076" y="3425125"/>
                </a:cubicBezTo>
                <a:cubicBezTo>
                  <a:pt x="3177048" y="3636447"/>
                  <a:pt x="3154403" y="4108609"/>
                  <a:pt x="3174076" y="4351338"/>
                </a:cubicBezTo>
                <a:cubicBezTo>
                  <a:pt x="3031832" y="4321705"/>
                  <a:pt x="2622579" y="4372546"/>
                  <a:pt x="2475779" y="4351338"/>
                </a:cubicBezTo>
                <a:cubicBezTo>
                  <a:pt x="2328979" y="4330130"/>
                  <a:pt x="2072231" y="4349691"/>
                  <a:pt x="1809223" y="4351338"/>
                </a:cubicBezTo>
                <a:cubicBezTo>
                  <a:pt x="1546215" y="4352985"/>
                  <a:pt x="1343102" y="4378518"/>
                  <a:pt x="1206149" y="4351338"/>
                </a:cubicBezTo>
                <a:cubicBezTo>
                  <a:pt x="1069196" y="4324158"/>
                  <a:pt x="376438" y="4330080"/>
                  <a:pt x="0" y="4351338"/>
                </a:cubicBezTo>
                <a:cubicBezTo>
                  <a:pt x="32564" y="4157387"/>
                  <a:pt x="11478" y="3815685"/>
                  <a:pt x="0" y="3642692"/>
                </a:cubicBezTo>
                <a:cubicBezTo>
                  <a:pt x="-11478" y="3469699"/>
                  <a:pt x="-17769" y="3356878"/>
                  <a:pt x="0" y="3151612"/>
                </a:cubicBezTo>
                <a:cubicBezTo>
                  <a:pt x="17769" y="2946346"/>
                  <a:pt x="12578" y="2797666"/>
                  <a:pt x="0" y="2486479"/>
                </a:cubicBezTo>
                <a:cubicBezTo>
                  <a:pt x="-12578" y="2175292"/>
                  <a:pt x="-9907" y="2104087"/>
                  <a:pt x="0" y="1995399"/>
                </a:cubicBezTo>
                <a:cubicBezTo>
                  <a:pt x="9907" y="1886711"/>
                  <a:pt x="11327" y="1512831"/>
                  <a:pt x="0" y="1286753"/>
                </a:cubicBezTo>
                <a:cubicBezTo>
                  <a:pt x="-11327" y="1060675"/>
                  <a:pt x="5859" y="832266"/>
                  <a:pt x="0" y="665133"/>
                </a:cubicBezTo>
                <a:cubicBezTo>
                  <a:pt x="-5859" y="498000"/>
                  <a:pt x="75" y="259686"/>
                  <a:pt x="0" y="0"/>
                </a:cubicBezTo>
                <a:close/>
              </a:path>
              <a:path w="3174076" h="4351338" stroke="0" extrusionOk="0">
                <a:moveTo>
                  <a:pt x="0" y="0"/>
                </a:moveTo>
                <a:cubicBezTo>
                  <a:pt x="238831" y="14723"/>
                  <a:pt x="480051" y="-10538"/>
                  <a:pt x="698297" y="0"/>
                </a:cubicBezTo>
                <a:cubicBezTo>
                  <a:pt x="916543" y="10538"/>
                  <a:pt x="1154726" y="13383"/>
                  <a:pt x="1301371" y="0"/>
                </a:cubicBezTo>
                <a:cubicBezTo>
                  <a:pt x="1448016" y="-13383"/>
                  <a:pt x="1807132" y="-30"/>
                  <a:pt x="1999668" y="0"/>
                </a:cubicBezTo>
                <a:cubicBezTo>
                  <a:pt x="2192204" y="30"/>
                  <a:pt x="2655866" y="13746"/>
                  <a:pt x="3174076" y="0"/>
                </a:cubicBezTo>
                <a:cubicBezTo>
                  <a:pt x="3154416" y="328479"/>
                  <a:pt x="3156727" y="507405"/>
                  <a:pt x="3174076" y="665133"/>
                </a:cubicBezTo>
                <a:cubicBezTo>
                  <a:pt x="3191425" y="822861"/>
                  <a:pt x="3193977" y="1042506"/>
                  <a:pt x="3174076" y="1199726"/>
                </a:cubicBezTo>
                <a:cubicBezTo>
                  <a:pt x="3154175" y="1356946"/>
                  <a:pt x="3183847" y="1517591"/>
                  <a:pt x="3174076" y="1821346"/>
                </a:cubicBezTo>
                <a:cubicBezTo>
                  <a:pt x="3164305" y="2125101"/>
                  <a:pt x="3194528" y="2073601"/>
                  <a:pt x="3174076" y="2312425"/>
                </a:cubicBezTo>
                <a:cubicBezTo>
                  <a:pt x="3153624" y="2551249"/>
                  <a:pt x="3185805" y="2772558"/>
                  <a:pt x="3174076" y="2934045"/>
                </a:cubicBezTo>
                <a:cubicBezTo>
                  <a:pt x="3162347" y="3095532"/>
                  <a:pt x="3155247" y="3369274"/>
                  <a:pt x="3174076" y="3599178"/>
                </a:cubicBezTo>
                <a:cubicBezTo>
                  <a:pt x="3192905" y="3829082"/>
                  <a:pt x="3154199" y="4122520"/>
                  <a:pt x="3174076" y="4351338"/>
                </a:cubicBezTo>
                <a:cubicBezTo>
                  <a:pt x="2875561" y="4332635"/>
                  <a:pt x="2778934" y="4334576"/>
                  <a:pt x="2571002" y="4351338"/>
                </a:cubicBezTo>
                <a:cubicBezTo>
                  <a:pt x="2363070" y="4368100"/>
                  <a:pt x="2267472" y="4359571"/>
                  <a:pt x="2031409" y="4351338"/>
                </a:cubicBezTo>
                <a:cubicBezTo>
                  <a:pt x="1795346" y="4343105"/>
                  <a:pt x="1673628" y="4348935"/>
                  <a:pt x="1396593" y="4351338"/>
                </a:cubicBezTo>
                <a:cubicBezTo>
                  <a:pt x="1119558" y="4353741"/>
                  <a:pt x="1036303" y="4351322"/>
                  <a:pt x="793519" y="4351338"/>
                </a:cubicBezTo>
                <a:cubicBezTo>
                  <a:pt x="550735" y="4351354"/>
                  <a:pt x="330547" y="4384738"/>
                  <a:pt x="0" y="4351338"/>
                </a:cubicBezTo>
                <a:cubicBezTo>
                  <a:pt x="12507" y="4129693"/>
                  <a:pt x="4998" y="4047075"/>
                  <a:pt x="0" y="3860258"/>
                </a:cubicBezTo>
                <a:cubicBezTo>
                  <a:pt x="-4998" y="3673441"/>
                  <a:pt x="3114" y="3407381"/>
                  <a:pt x="0" y="3151612"/>
                </a:cubicBezTo>
                <a:cubicBezTo>
                  <a:pt x="-3114" y="2895843"/>
                  <a:pt x="16768" y="2799560"/>
                  <a:pt x="0" y="2617019"/>
                </a:cubicBezTo>
                <a:cubicBezTo>
                  <a:pt x="-16768" y="2434478"/>
                  <a:pt x="-28652" y="2250010"/>
                  <a:pt x="0" y="1908373"/>
                </a:cubicBezTo>
                <a:cubicBezTo>
                  <a:pt x="28652" y="1566736"/>
                  <a:pt x="-2930" y="1442324"/>
                  <a:pt x="0" y="1199726"/>
                </a:cubicBezTo>
                <a:cubicBezTo>
                  <a:pt x="2930" y="957128"/>
                  <a:pt x="8576" y="401800"/>
                  <a:pt x="0" y="0"/>
                </a:cubicBezTo>
                <a:close/>
              </a:path>
            </a:pathLst>
          </a:custGeom>
          <a:solidFill>
            <a:srgbClr val="EBDDF4"/>
          </a:solidFill>
          <a:ln w="19050" cap="sq">
            <a:solidFill>
              <a:srgbClr val="432673"/>
            </a:solidFill>
            <a:extLst>
              <a:ext uri="{C807C97D-BFC1-408E-A445-0C87EB9F89A2}">
                <ask:lineSketchStyleProps xmlns:ask="http://schemas.microsoft.com/office/drawing/2018/sketchyshapes" sd="809461488">
                  <ask:type>
                    <ask:lineSketchFreehand/>
                  </ask:type>
                </ask:lineSketchStyleProps>
              </a:ext>
            </a:extLst>
          </a:ln>
        </p:spPr>
        <p:txBody>
          <a:bodyPr lIns="180000" tIns="180000" rIns="180000" bIns="180000"/>
          <a:lstStyle>
            <a:lvl1pPr>
              <a:buClr>
                <a:srgbClr val="534C29"/>
              </a:buClr>
              <a:buFont typeface="Arial" panose="020B0604020202020204" pitchFamily="34" charset="0"/>
              <a:buChar char="•"/>
              <a:defRPr/>
            </a:lvl1pPr>
            <a:lvl2pPr>
              <a:buClr>
                <a:srgbClr val="534C29"/>
              </a:buClr>
              <a:defRPr/>
            </a:lvl2pPr>
            <a:lvl3pPr>
              <a:buClr>
                <a:srgbClr val="534C29"/>
              </a:buClr>
              <a:defRPr/>
            </a:lvl3pPr>
            <a:lvl4pPr>
              <a:buClr>
                <a:srgbClr val="534C29"/>
              </a:buClr>
              <a:defRPr/>
            </a:lvl4pPr>
            <a:lvl5pPr>
              <a:buClr>
                <a:srgbClr val="534C29"/>
              </a:buClr>
              <a:defRPr/>
            </a:lvl5pPr>
          </a:lstStyle>
          <a:p>
            <a:pPr lvl="0"/>
            <a:r>
              <a:rPr lang="en-US" dirty="0"/>
              <a:t>Click to edit Resources needed 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6EB070F2-6F26-BF10-67CE-69E180ABB02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5840B166-5562-AA0C-2798-5A4031B23B5A}"/>
              </a:ext>
            </a:extLst>
          </p:cNvPr>
          <p:cNvSpPr/>
          <p:nvPr userDrawn="1"/>
        </p:nvSpPr>
        <p:spPr>
          <a:xfrm>
            <a:off x="9973929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</a:t>
            </a:r>
          </a:p>
        </p:txBody>
      </p:sp>
      <p:sp>
        <p:nvSpPr>
          <p:cNvPr id="8" name="Text Placeholder 5">
            <a:extLst>
              <a:ext uri="{FF2B5EF4-FFF2-40B4-BE49-F238E27FC236}">
                <a16:creationId xmlns:a16="http://schemas.microsoft.com/office/drawing/2014/main" id="{6D411034-B052-E58E-AEDA-198A5F373B01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0556001" y="185738"/>
            <a:ext cx="353299" cy="306494"/>
          </a:xfrm>
        </p:spPr>
        <p:txBody>
          <a:bodyPr>
            <a:spAutoFit/>
          </a:bodyPr>
          <a:lstStyle>
            <a:lvl1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GB" dirty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158071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video+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0" name="Media Placeholder 9">
            <a:extLst>
              <a:ext uri="{FF2B5EF4-FFF2-40B4-BE49-F238E27FC236}">
                <a16:creationId xmlns:a16="http://schemas.microsoft.com/office/drawing/2014/main" id="{0095BD2F-F391-2580-EF45-78A8400DE8A8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838200" y="1825625"/>
            <a:ext cx="10515600" cy="3714142"/>
          </a:xfrm>
        </p:spPr>
        <p:txBody>
          <a:bodyPr/>
          <a:lstStyle/>
          <a:p>
            <a:endParaRPr lang="en-GB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2B8CCDF-DB6F-8C00-F908-1C017D9AF93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[Month] [year]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2528ACA5-1D17-0F9C-8E33-B422C18BAE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9AF71F1-E160-0253-6C35-1902EF17E141}"/>
              </a:ext>
            </a:extLst>
          </p:cNvPr>
          <p:cNvSpPr>
            <a:spLocks noGrp="1"/>
          </p:cNvSpPr>
          <p:nvPr>
            <p:ph idx="1" hasCustomPrompt="1"/>
          </p:nvPr>
        </p:nvSpPr>
        <p:spPr>
          <a:xfrm>
            <a:off x="838199" y="5744095"/>
            <a:ext cx="10515599" cy="432867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US" dirty="0"/>
              <a:t>Click to add video caption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48E8EF12-56F0-C8C1-E268-582E3A9A841F}"/>
              </a:ext>
            </a:extLst>
          </p:cNvPr>
          <p:cNvSpPr/>
          <p:nvPr userDrawn="1"/>
        </p:nvSpPr>
        <p:spPr>
          <a:xfrm>
            <a:off x="9973929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39341C15-65A3-0DF4-4B38-14CC5D8D6F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0556001" y="185738"/>
            <a:ext cx="353299" cy="306494"/>
          </a:xfrm>
        </p:spPr>
        <p:txBody>
          <a:bodyPr>
            <a:spAutoFit/>
          </a:bodyPr>
          <a:lstStyle>
            <a:lvl1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GB" dirty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1648375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ctivity_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10" name="Media Placeholder 9">
            <a:extLst>
              <a:ext uri="{FF2B5EF4-FFF2-40B4-BE49-F238E27FC236}">
                <a16:creationId xmlns:a16="http://schemas.microsoft.com/office/drawing/2014/main" id="{0095BD2F-F391-2580-EF45-78A8400DE8A8}"/>
              </a:ext>
            </a:extLst>
          </p:cNvPr>
          <p:cNvSpPr>
            <a:spLocks noGrp="1"/>
          </p:cNvSpPr>
          <p:nvPr>
            <p:ph type="media" sz="quarter" idx="12"/>
          </p:nvPr>
        </p:nvSpPr>
        <p:spPr>
          <a:xfrm>
            <a:off x="1345277" y="1825625"/>
            <a:ext cx="2863468" cy="2014538"/>
          </a:xfrm>
        </p:spPr>
        <p:txBody>
          <a:bodyPr/>
          <a:lstStyle/>
          <a:p>
            <a:endParaRPr lang="en-GB"/>
          </a:p>
        </p:txBody>
      </p:sp>
      <p:sp>
        <p:nvSpPr>
          <p:cNvPr id="14" name="Footer Placeholder 4">
            <a:extLst>
              <a:ext uri="{FF2B5EF4-FFF2-40B4-BE49-F238E27FC236}">
                <a16:creationId xmlns:a16="http://schemas.microsoft.com/office/drawing/2014/main" id="{42B8CCDF-DB6F-8C00-F908-1C017D9AF93B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algn="r"/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[Month] [year]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7" name="Text Placeholder 12">
            <a:extLst>
              <a:ext uri="{FF2B5EF4-FFF2-40B4-BE49-F238E27FC236}">
                <a16:creationId xmlns:a16="http://schemas.microsoft.com/office/drawing/2014/main" id="{2528ACA5-1D17-0F9C-8E33-B422C18BAE2D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9" name="Media Placeholder 9">
            <a:extLst>
              <a:ext uri="{FF2B5EF4-FFF2-40B4-BE49-F238E27FC236}">
                <a16:creationId xmlns:a16="http://schemas.microsoft.com/office/drawing/2014/main" id="{7C2FE202-B601-6147-0FB5-4AB7192AC6B6}"/>
              </a:ext>
            </a:extLst>
          </p:cNvPr>
          <p:cNvSpPr>
            <a:spLocks noGrp="1"/>
          </p:cNvSpPr>
          <p:nvPr>
            <p:ph type="media" sz="quarter" idx="16"/>
          </p:nvPr>
        </p:nvSpPr>
        <p:spPr>
          <a:xfrm>
            <a:off x="4913252" y="1825625"/>
            <a:ext cx="2868020" cy="201453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1" name="Media Placeholder 9">
            <a:extLst>
              <a:ext uri="{FF2B5EF4-FFF2-40B4-BE49-F238E27FC236}">
                <a16:creationId xmlns:a16="http://schemas.microsoft.com/office/drawing/2014/main" id="{F0776623-6A70-FD98-13E7-8CFD1D7A8CD8}"/>
              </a:ext>
            </a:extLst>
          </p:cNvPr>
          <p:cNvSpPr>
            <a:spLocks noGrp="1"/>
          </p:cNvSpPr>
          <p:nvPr>
            <p:ph type="media" sz="quarter" idx="17"/>
          </p:nvPr>
        </p:nvSpPr>
        <p:spPr>
          <a:xfrm>
            <a:off x="8485779" y="1825625"/>
            <a:ext cx="2868020" cy="2014538"/>
          </a:xfrm>
        </p:spPr>
        <p:txBody>
          <a:bodyPr/>
          <a:lstStyle/>
          <a:p>
            <a:endParaRPr lang="en-GB"/>
          </a:p>
        </p:txBody>
      </p:sp>
      <p:sp>
        <p:nvSpPr>
          <p:cNvPr id="15" name="Media Placeholder 9">
            <a:extLst>
              <a:ext uri="{FF2B5EF4-FFF2-40B4-BE49-F238E27FC236}">
                <a16:creationId xmlns:a16="http://schemas.microsoft.com/office/drawing/2014/main" id="{80610CF5-9B18-B334-BD20-03A5707860BB}"/>
              </a:ext>
            </a:extLst>
          </p:cNvPr>
          <p:cNvSpPr>
            <a:spLocks noGrp="1"/>
          </p:cNvSpPr>
          <p:nvPr>
            <p:ph type="media" sz="quarter" idx="18"/>
          </p:nvPr>
        </p:nvSpPr>
        <p:spPr>
          <a:xfrm>
            <a:off x="3128522" y="4046026"/>
            <a:ext cx="2869506" cy="2014538"/>
          </a:xfrm>
        </p:spPr>
        <p:txBody>
          <a:bodyPr/>
          <a:lstStyle/>
          <a:p>
            <a:endParaRPr lang="en-GB" dirty="0"/>
          </a:p>
        </p:txBody>
      </p:sp>
      <p:sp>
        <p:nvSpPr>
          <p:cNvPr id="16" name="Media Placeholder 9">
            <a:extLst>
              <a:ext uri="{FF2B5EF4-FFF2-40B4-BE49-F238E27FC236}">
                <a16:creationId xmlns:a16="http://schemas.microsoft.com/office/drawing/2014/main" id="{97A3AAEF-B4B9-1F0C-2696-3B9A63ECF378}"/>
              </a:ext>
            </a:extLst>
          </p:cNvPr>
          <p:cNvSpPr>
            <a:spLocks noGrp="1"/>
          </p:cNvSpPr>
          <p:nvPr>
            <p:ph type="media" sz="quarter" idx="19"/>
          </p:nvPr>
        </p:nvSpPr>
        <p:spPr>
          <a:xfrm>
            <a:off x="6701049" y="4046026"/>
            <a:ext cx="2869506" cy="2014538"/>
          </a:xfrm>
        </p:spPr>
        <p:txBody>
          <a:bodyPr/>
          <a:lstStyle/>
          <a:p>
            <a:endParaRPr lang="en-GB"/>
          </a:p>
        </p:txBody>
      </p:sp>
      <p:sp>
        <p:nvSpPr>
          <p:cNvPr id="17" name="Oval 16">
            <a:extLst>
              <a:ext uri="{FF2B5EF4-FFF2-40B4-BE49-F238E27FC236}">
                <a16:creationId xmlns:a16="http://schemas.microsoft.com/office/drawing/2014/main" id="{3B25DEF2-95E9-AF12-BA85-B95BD95DF635}"/>
              </a:ext>
            </a:extLst>
          </p:cNvPr>
          <p:cNvSpPr/>
          <p:nvPr userDrawn="1"/>
        </p:nvSpPr>
        <p:spPr>
          <a:xfrm>
            <a:off x="838200" y="1825625"/>
            <a:ext cx="507077" cy="507077"/>
          </a:xfrm>
          <a:prstGeom prst="ellipse">
            <a:avLst/>
          </a:prstGeom>
          <a:solidFill>
            <a:srgbClr val="4326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E458A704-8E63-8F81-D087-D63DDA59B5B6}"/>
              </a:ext>
            </a:extLst>
          </p:cNvPr>
          <p:cNvSpPr/>
          <p:nvPr userDrawn="1"/>
        </p:nvSpPr>
        <p:spPr>
          <a:xfrm>
            <a:off x="4406175" y="1825625"/>
            <a:ext cx="507077" cy="507077"/>
          </a:xfrm>
          <a:prstGeom prst="ellipse">
            <a:avLst/>
          </a:prstGeom>
          <a:solidFill>
            <a:srgbClr val="4326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</a:p>
        </p:txBody>
      </p:sp>
      <p:sp>
        <p:nvSpPr>
          <p:cNvPr id="19" name="Oval 18">
            <a:extLst>
              <a:ext uri="{FF2B5EF4-FFF2-40B4-BE49-F238E27FC236}">
                <a16:creationId xmlns:a16="http://schemas.microsoft.com/office/drawing/2014/main" id="{F33E243A-5AF3-2E4C-DF7E-DFCFF2A8F8EF}"/>
              </a:ext>
            </a:extLst>
          </p:cNvPr>
          <p:cNvSpPr/>
          <p:nvPr userDrawn="1"/>
        </p:nvSpPr>
        <p:spPr>
          <a:xfrm>
            <a:off x="7983254" y="1825625"/>
            <a:ext cx="507077" cy="507077"/>
          </a:xfrm>
          <a:prstGeom prst="ellipse">
            <a:avLst/>
          </a:prstGeom>
          <a:solidFill>
            <a:srgbClr val="4326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B7C2A6B0-34D4-2DD9-9C4C-3A414954B402}"/>
              </a:ext>
            </a:extLst>
          </p:cNvPr>
          <p:cNvSpPr/>
          <p:nvPr userDrawn="1"/>
        </p:nvSpPr>
        <p:spPr>
          <a:xfrm>
            <a:off x="2621445" y="4046026"/>
            <a:ext cx="507077" cy="507077"/>
          </a:xfrm>
          <a:prstGeom prst="ellipse">
            <a:avLst/>
          </a:prstGeom>
          <a:solidFill>
            <a:srgbClr val="4326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E5FF401B-B15A-7261-E346-3FFC29F079E8}"/>
              </a:ext>
            </a:extLst>
          </p:cNvPr>
          <p:cNvSpPr/>
          <p:nvPr userDrawn="1"/>
        </p:nvSpPr>
        <p:spPr>
          <a:xfrm>
            <a:off x="6193974" y="4046026"/>
            <a:ext cx="507077" cy="507077"/>
          </a:xfrm>
          <a:prstGeom prst="ellipse">
            <a:avLst/>
          </a:prstGeom>
          <a:solidFill>
            <a:srgbClr val="43267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GB" b="1" dirty="0"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54F10F9B-AF5C-DE53-7461-F4CB06B5D87F}"/>
              </a:ext>
            </a:extLst>
          </p:cNvPr>
          <p:cNvSpPr/>
          <p:nvPr userDrawn="1"/>
        </p:nvSpPr>
        <p:spPr>
          <a:xfrm>
            <a:off x="9973929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</a:t>
            </a:r>
          </a:p>
        </p:txBody>
      </p:sp>
      <p:sp>
        <p:nvSpPr>
          <p:cNvPr id="3" name="Text Placeholder 5">
            <a:extLst>
              <a:ext uri="{FF2B5EF4-FFF2-40B4-BE49-F238E27FC236}">
                <a16:creationId xmlns:a16="http://schemas.microsoft.com/office/drawing/2014/main" id="{BAEA0BA8-2F58-B4BC-482A-360A6605B0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0556001" y="185738"/>
            <a:ext cx="353299" cy="306494"/>
          </a:xfrm>
        </p:spPr>
        <p:txBody>
          <a:bodyPr>
            <a:spAutoFit/>
          </a:bodyPr>
          <a:lstStyle>
            <a:lvl1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  <a:lvl2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2pPr>
            <a:lvl3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3pPr>
            <a:lvl4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4pPr>
            <a:lvl5pPr>
              <a:buNone/>
              <a:defRPr sz="1400" b="1" i="0">
                <a:solidFill>
                  <a:schemeClr val="bg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5pPr>
          </a:lstStyle>
          <a:p>
            <a:pPr lvl="0"/>
            <a:r>
              <a:rPr lang="en-GB" dirty="0"/>
              <a:t>#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1225646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solida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E28D89-88F2-7B76-6175-229131C1038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/>
          <a:p>
            <a:r>
              <a:rPr lang="en-US" dirty="0"/>
              <a:t>Click to add title</a:t>
            </a:r>
            <a:endParaRPr lang="en-GB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871D481-6A8A-F2BA-8418-1DA5365089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515599" cy="4351338"/>
          </a:xfrm>
        </p:spPr>
        <p:txBody>
          <a:bodyPr lIns="180000" tIns="180000" rIns="180000" bIns="18000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DC2ED04E-677C-C92B-8D41-838378B5328C}"/>
              </a:ext>
            </a:extLst>
          </p:cNvPr>
          <p:cNvSpPr txBox="1">
            <a:spLocks/>
          </p:cNvSpPr>
          <p:nvPr userDrawn="1"/>
        </p:nvSpPr>
        <p:spPr>
          <a:xfrm>
            <a:off x="72390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r>
              <a:rPr lang="en-GB" dirty="0">
                <a:latin typeface="Arial" panose="020B0604020202020204" pitchFamily="34" charset="0"/>
                <a:cs typeface="Arial" panose="020B0604020202020204" pitchFamily="34" charset="0"/>
              </a:rPr>
              <a:t>© </a:t>
            </a: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Gatsby Technical Education Projects 2026</a:t>
            </a:r>
          </a:p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>
                <a:latin typeface="Arial" panose="020B0604020202020204" pitchFamily="34" charset="0"/>
                <a:cs typeface="Arial" panose="020B0604020202020204" pitchFamily="34" charset="0"/>
              </a:rPr>
              <a:t>Version 1, [Month] [year]</a:t>
            </a:r>
            <a:endParaRPr lang="en-GB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EBB2B898-75E4-BA92-0EDE-F8F75E140AC5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 anchorCtr="0">
            <a:noAutofit/>
          </a:bodyPr>
          <a:lstStyle>
            <a:lvl1pPr marL="0" indent="0">
              <a:buNone/>
              <a:defRPr sz="1200">
                <a:solidFill>
                  <a:srgbClr val="898989"/>
                </a:solidFill>
              </a:defRPr>
            </a:lvl1pPr>
            <a:lvl2pPr marL="457200" indent="0">
              <a:buNone/>
              <a:defRPr sz="1200">
                <a:solidFill>
                  <a:srgbClr val="898989"/>
                </a:solidFill>
              </a:defRPr>
            </a:lvl2pPr>
            <a:lvl3pPr marL="914400" indent="0">
              <a:buNone/>
              <a:defRPr sz="1200">
                <a:solidFill>
                  <a:srgbClr val="898989"/>
                </a:solidFill>
              </a:defRPr>
            </a:lvl3pPr>
            <a:lvl4pPr marL="1371600" indent="0">
              <a:buNone/>
              <a:defRPr sz="1200">
                <a:solidFill>
                  <a:srgbClr val="898989"/>
                </a:solidFill>
              </a:defRPr>
            </a:lvl4pPr>
            <a:lvl5pPr marL="1828800" indent="0">
              <a:buNone/>
              <a:defRPr sz="1200">
                <a:solidFill>
                  <a:srgbClr val="898989"/>
                </a:solidFill>
              </a:defRPr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Rounded Rectangle 5">
            <a:extLst>
              <a:ext uri="{FF2B5EF4-FFF2-40B4-BE49-F238E27FC236}">
                <a16:creationId xmlns:a16="http://schemas.microsoft.com/office/drawing/2014/main" id="{48AC809D-7F66-4616-8AE9-3559164B2725}"/>
              </a:ext>
            </a:extLst>
          </p:cNvPr>
          <p:cNvSpPr/>
          <p:nvPr userDrawn="1"/>
        </p:nvSpPr>
        <p:spPr>
          <a:xfrm>
            <a:off x="9973929" y="162686"/>
            <a:ext cx="2078545" cy="365125"/>
          </a:xfrm>
          <a:prstGeom prst="roundRect">
            <a:avLst/>
          </a:prstGeom>
          <a:solidFill>
            <a:srgbClr val="8E53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Consolidation</a:t>
            </a:r>
          </a:p>
        </p:txBody>
      </p:sp>
    </p:spTree>
    <p:extLst>
      <p:ext uri="{BB962C8B-B14F-4D97-AF65-F5344CB8AC3E}">
        <p14:creationId xmlns:p14="http://schemas.microsoft.com/office/powerpoint/2010/main" val="1520476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ooter Placeholder 6">
            <a:extLst>
              <a:ext uri="{FF2B5EF4-FFF2-40B4-BE49-F238E27FC236}">
                <a16:creationId xmlns:a16="http://schemas.microsoft.com/office/drawing/2014/main" id="{5B8F53A4-0DF1-3C51-19B7-D75F9E1C727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38200" y="6356350"/>
            <a:ext cx="4114800" cy="36512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D72BFA8-2D39-244F-4F2A-031D91E2EE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DD84677-D669-F58E-69CC-70B9AE12C1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7529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6" r:id="rId1"/>
    <p:sldLayoutId id="2147483650" r:id="rId2"/>
    <p:sldLayoutId id="2147483672" r:id="rId3"/>
    <p:sldLayoutId id="2147483665" r:id="rId4"/>
    <p:sldLayoutId id="2147483661" r:id="rId5"/>
    <p:sldLayoutId id="2147483670" r:id="rId6"/>
    <p:sldLayoutId id="2147483674" r:id="rId7"/>
    <p:sldLayoutId id="2147483673" r:id="rId8"/>
    <p:sldLayoutId id="2147483652" r:id="rId9"/>
    <p:sldLayoutId id="2147483664" r:id="rId10"/>
    <p:sldLayoutId id="2147483657" r:id="rId11"/>
    <p:sldLayoutId id="2147483667" r:id="rId12"/>
    <p:sldLayoutId id="2147483668" r:id="rId13"/>
    <p:sldLayoutId id="2147483671" r:id="rId14"/>
    <p:sldLayoutId id="2147483662" r:id="rId15"/>
    <p:sldLayoutId id="2147483669" r:id="rId16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8000"/>
        </a:lnSpc>
        <a:spcBef>
          <a:spcPts val="1000"/>
        </a:spcBef>
        <a:buClr>
          <a:srgbClr val="432673"/>
        </a:buClr>
        <a:buFont typeface="Arial" panose="020B0604020202020204" pitchFamily="34" charset="0"/>
        <a:buChar char="•"/>
        <a:defRPr sz="24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lnSpc>
          <a:spcPct val="108000"/>
        </a:lnSpc>
        <a:spcBef>
          <a:spcPts val="500"/>
        </a:spcBef>
        <a:buClr>
          <a:srgbClr val="432673"/>
        </a:buClr>
        <a:buFont typeface="Arial" panose="020B0604020202020204" pitchFamily="34" charset="0"/>
        <a:buChar char="•"/>
        <a:defRPr sz="20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lnSpc>
          <a:spcPct val="108000"/>
        </a:lnSpc>
        <a:spcBef>
          <a:spcPts val="500"/>
        </a:spcBef>
        <a:buClr>
          <a:srgbClr val="432673"/>
        </a:buClr>
        <a:buFont typeface="Arial" panose="020B0604020202020204" pitchFamily="34" charset="0"/>
        <a:buChar char="•"/>
        <a:defRPr sz="18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lnSpc>
          <a:spcPct val="108000"/>
        </a:lnSpc>
        <a:spcBef>
          <a:spcPts val="500"/>
        </a:spcBef>
        <a:buClr>
          <a:srgbClr val="432673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lnSpc>
          <a:spcPct val="108000"/>
        </a:lnSpc>
        <a:spcBef>
          <a:spcPts val="500"/>
        </a:spcBef>
        <a:buClr>
          <a:srgbClr val="432673"/>
        </a:buClr>
        <a:buFont typeface="Arial" panose="020B0604020202020204" pitchFamily="34" charset="0"/>
        <a:buChar char="•"/>
        <a:defRPr sz="1600" kern="1200">
          <a:solidFill>
            <a:schemeClr val="tx1">
              <a:lumMod val="85000"/>
              <a:lumOff val="15000"/>
            </a:schemeClr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13.jpeg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867F5A-5A0F-C526-6E2A-AC6C470A9D3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 dirty="0"/>
              <a:t>Route: Construction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9DCE04C9-F46F-4224-A880-738B1633B564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75163" y="4160421"/>
            <a:ext cx="11016505" cy="875845"/>
          </a:xfrm>
        </p:spPr>
        <p:txBody>
          <a:bodyPr>
            <a:noAutofit/>
          </a:bodyPr>
          <a:lstStyle/>
          <a:p>
            <a:r>
              <a:rPr lang="en-US" sz="3600">
                <a:latin typeface="Arial"/>
                <a:cs typeface="Arial"/>
              </a:rPr>
              <a:t>Design, Surveying and Planning for </a:t>
            </a:r>
            <a:r>
              <a:rPr lang="en-US" sz="3600" dirty="0">
                <a:latin typeface="Arial"/>
                <a:cs typeface="Arial"/>
              </a:rPr>
              <a:t>Construction</a:t>
            </a:r>
            <a:endParaRPr lang="en-GB" sz="3600" dirty="0">
              <a:latin typeface="Arial"/>
              <a:cs typeface="Arial"/>
            </a:endParaRPr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F5EADF3-A590-4AFE-1185-A6960C9D1B6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03163" y="5178104"/>
            <a:ext cx="11016505" cy="583211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>
                <a:latin typeface="Arial"/>
                <a:cs typeface="Arial"/>
              </a:rPr>
              <a:t>Topic: Design a sustainable youth community hub</a:t>
            </a:r>
          </a:p>
        </p:txBody>
      </p:sp>
    </p:spTree>
    <p:extLst>
      <p:ext uri="{BB962C8B-B14F-4D97-AF65-F5344CB8AC3E}">
        <p14:creationId xmlns:p14="http://schemas.microsoft.com/office/powerpoint/2010/main" val="9655533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249B6B6-EDF2-03CD-BEF9-0F567EA56E4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73929" y="162686"/>
            <a:ext cx="2078545" cy="365125"/>
          </a:xfrm>
        </p:spPr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86AB381D-6E53-C664-1449-F7C7EAA778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project</a:t>
            </a:r>
            <a:endParaRPr lang="en-GB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90DB5824-6018-206D-4FE9-7F414BEB9D1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93800" cy="3236678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8000"/>
              </a:lnSpc>
              <a:buNone/>
            </a:pPr>
            <a:r>
              <a:rPr lang="en-US" dirty="0"/>
              <a:t>You are part of a design team appointed by </a:t>
            </a:r>
            <a:r>
              <a:rPr lang="en-US" dirty="0" err="1"/>
              <a:t>Woodmarket</a:t>
            </a:r>
            <a:r>
              <a:rPr lang="en-US" dirty="0"/>
              <a:t> City Council. </a:t>
            </a:r>
          </a:p>
          <a:p>
            <a:pPr marL="0" indent="0">
              <a:lnSpc>
                <a:spcPct val="118000"/>
              </a:lnSpc>
              <a:buNone/>
            </a:pPr>
            <a:r>
              <a:rPr lang="en-US" dirty="0"/>
              <a:t>You must:</a:t>
            </a:r>
          </a:p>
          <a:p>
            <a:pPr>
              <a:lnSpc>
                <a:spcPct val="118000"/>
              </a:lnSpc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develop a proposal for a sustainable, single-</a:t>
            </a:r>
            <a:r>
              <a:rPr lang="en-US" dirty="0" err="1">
                <a:solidFill>
                  <a:srgbClr val="1D1D1F"/>
                </a:solidFill>
                <a:ea typeface="Aptos" pitchFamily="34" charset="-122"/>
              </a:rPr>
              <a:t>storey</a:t>
            </a: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 youth community hub;</a:t>
            </a:r>
            <a:endParaRPr lang="en-US" dirty="0"/>
          </a:p>
          <a:p>
            <a:pPr>
              <a:lnSpc>
                <a:spcPct val="118000"/>
              </a:lnSpc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respond to a brownfield site and supporting reports;</a:t>
            </a:r>
            <a:endParaRPr lang="en-US" dirty="0"/>
          </a:p>
          <a:p>
            <a:pPr>
              <a:lnSpc>
                <a:spcPct val="118000"/>
              </a:lnSpc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balance client requirements, stakeholder needs and site constraints;</a:t>
            </a:r>
            <a:endParaRPr lang="en-US" dirty="0"/>
          </a:p>
          <a:p>
            <a:pPr>
              <a:lnSpc>
                <a:spcPct val="118000"/>
              </a:lnSpc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produce a justified, industry-informed proposal.</a:t>
            </a:r>
            <a:endParaRPr lang="en-GB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C86E6F79-C0DE-0B4D-3ADB-6D4CD393D1DC}"/>
              </a:ext>
            </a:extLst>
          </p:cNvPr>
          <p:cNvSpPr txBox="1">
            <a:spLocks/>
          </p:cNvSpPr>
          <p:nvPr/>
        </p:nvSpPr>
        <p:spPr>
          <a:xfrm>
            <a:off x="838200" y="5233737"/>
            <a:ext cx="10393800" cy="951178"/>
          </a:xfrm>
          <a:prstGeom prst="rect">
            <a:avLst/>
          </a:prstGeom>
          <a:ln w="28575">
            <a:solidFill>
              <a:schemeClr val="accent5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Key question: </a:t>
            </a:r>
            <a:r>
              <a:rPr lang="en-US" dirty="0"/>
              <a:t>How do professionals turn project information into justified design decisions?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3B2F7691-CFBD-7BDB-0F5E-460712211F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5652000" cy="365125"/>
          </a:xfrm>
        </p:spPr>
        <p:txBody>
          <a:bodyPr/>
          <a:lstStyle/>
          <a:p>
            <a:r>
              <a:rPr lang="en-GB" dirty="0"/>
              <a:t>Pre-release research</a:t>
            </a:r>
          </a:p>
        </p:txBody>
      </p:sp>
    </p:spTree>
    <p:extLst>
      <p:ext uri="{BB962C8B-B14F-4D97-AF65-F5344CB8AC3E}">
        <p14:creationId xmlns:p14="http://schemas.microsoft.com/office/powerpoint/2010/main" val="338130519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A9C30-8C30-BFFD-7935-6ABCCFA61B0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8AF87D6C-FC60-BA46-A364-EC1DD9848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How the project works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6C2D57CB-4447-710C-38B9-DB714D14A1D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84160"/>
            <a:ext cx="10515600" cy="701575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en-US" dirty="0"/>
              <a:t>The project is guided, but you should make and justify your own decisions.</a:t>
            </a:r>
          </a:p>
          <a:p>
            <a:endParaRPr lang="en-US" dirty="0"/>
          </a:p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4CB95FC-C883-D1CC-F19A-FC0A7A5944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73929" y="162686"/>
            <a:ext cx="2078545" cy="365125"/>
          </a:xfrm>
        </p:spPr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6" name="Shape 12">
            <a:extLst>
              <a:ext uri="{FF2B5EF4-FFF2-40B4-BE49-F238E27FC236}">
                <a16:creationId xmlns:a16="http://schemas.microsoft.com/office/drawing/2014/main" id="{E8112A05-7C73-A72B-AA8F-3AEE6D24BF5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39086" y="2598874"/>
            <a:ext cx="3429000" cy="3757475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EADCF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8" name="Image 1">
            <a:extLst>
              <a:ext uri="{FF2B5EF4-FFF2-40B4-BE49-F238E27FC236}">
                <a16:creationId xmlns:a16="http://schemas.microsoft.com/office/drawing/2014/main" id="{EBAFECFF-D5F5-B20B-F710-3449719E0EA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06772" y="2808968"/>
            <a:ext cx="2748056" cy="2304233"/>
          </a:xfrm>
          <a:prstGeom prst="rect">
            <a:avLst/>
          </a:prstGeom>
        </p:spPr>
      </p:pic>
      <p:sp>
        <p:nvSpPr>
          <p:cNvPr id="12" name="Text 13">
            <a:extLst>
              <a:ext uri="{FF2B5EF4-FFF2-40B4-BE49-F238E27FC236}">
                <a16:creationId xmlns:a16="http://schemas.microsoft.com/office/drawing/2014/main" id="{26EBB19B-BA9C-9685-867E-E2609766607A}"/>
              </a:ext>
            </a:extLst>
          </p:cNvPr>
          <p:cNvSpPr/>
          <p:nvPr/>
        </p:nvSpPr>
        <p:spPr>
          <a:xfrm>
            <a:off x="928917" y="4992043"/>
            <a:ext cx="2851242" cy="67573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4D2D74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Project Brief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7" name="Text 14">
            <a:extLst>
              <a:ext uri="{FF2B5EF4-FFF2-40B4-BE49-F238E27FC236}">
                <a16:creationId xmlns:a16="http://schemas.microsoft.com/office/drawing/2014/main" id="{8C570EE4-680F-BE3B-DEB3-44E201ED47FE}"/>
              </a:ext>
            </a:extLst>
          </p:cNvPr>
          <p:cNvSpPr/>
          <p:nvPr/>
        </p:nvSpPr>
        <p:spPr>
          <a:xfrm>
            <a:off x="803460" y="5509168"/>
            <a:ext cx="3102155" cy="675729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Scenario, client information, drawings, reports and stakeholder letters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Shape 15">
            <a:extLst>
              <a:ext uri="{FF2B5EF4-FFF2-40B4-BE49-F238E27FC236}">
                <a16:creationId xmlns:a16="http://schemas.microsoft.com/office/drawing/2014/main" id="{B9D0986B-010A-D8DD-CAA0-4CBF703237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323900" y="2612481"/>
            <a:ext cx="3429000" cy="3743868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EADCF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21" name="Image 2">
            <a:extLst>
              <a:ext uri="{FF2B5EF4-FFF2-40B4-BE49-F238E27FC236}">
                <a16:creationId xmlns:a16="http://schemas.microsoft.com/office/drawing/2014/main" id="{6E6FC1CA-422F-8011-15BA-E9318CF5A8D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55420" y="2808968"/>
            <a:ext cx="2011680" cy="2294435"/>
          </a:xfrm>
          <a:prstGeom prst="rect">
            <a:avLst/>
          </a:prstGeom>
        </p:spPr>
      </p:pic>
      <p:sp>
        <p:nvSpPr>
          <p:cNvPr id="23" name="Text 16">
            <a:extLst>
              <a:ext uri="{FF2B5EF4-FFF2-40B4-BE49-F238E27FC236}">
                <a16:creationId xmlns:a16="http://schemas.microsoft.com/office/drawing/2014/main" id="{E78330FA-6037-D87F-79C3-5A9579D702FA}"/>
              </a:ext>
            </a:extLst>
          </p:cNvPr>
          <p:cNvSpPr/>
          <p:nvPr/>
        </p:nvSpPr>
        <p:spPr>
          <a:xfrm>
            <a:off x="4572911" y="5196150"/>
            <a:ext cx="297180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4D2D74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Project Workbook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Text 17">
            <a:extLst>
              <a:ext uri="{FF2B5EF4-FFF2-40B4-BE49-F238E27FC236}">
                <a16:creationId xmlns:a16="http://schemas.microsoft.com/office/drawing/2014/main" id="{FC7B74D2-D356-BDC5-3BF5-F1E1753D1276}"/>
              </a:ext>
            </a:extLst>
          </p:cNvPr>
          <p:cNvSpPr/>
          <p:nvPr/>
        </p:nvSpPr>
        <p:spPr>
          <a:xfrm>
            <a:off x="4522055" y="5492566"/>
            <a:ext cx="3073511" cy="708932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>
              <a:lnSpc>
                <a:spcPct val="118000"/>
              </a:lnSpc>
            </a:pPr>
            <a:r>
              <a:rPr lang="en-US" sz="1400" dirty="0">
                <a:solidFill>
                  <a:srgbClr val="666666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Activities, prompts, tables, calculations, drawings and checkpoints</a:t>
            </a:r>
          </a:p>
        </p:txBody>
      </p:sp>
      <p:sp>
        <p:nvSpPr>
          <p:cNvPr id="27" name="Shape 18">
            <a:extLst>
              <a:ext uri="{FF2B5EF4-FFF2-40B4-BE49-F238E27FC236}">
                <a16:creationId xmlns:a16="http://schemas.microsoft.com/office/drawing/2014/main" id="{8435423A-4F9E-CB9B-7A28-4E02E06659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981500" y="2619284"/>
            <a:ext cx="3429000" cy="3737065"/>
          </a:xfrm>
          <a:prstGeom prst="roundRect">
            <a:avLst>
              <a:gd name="adj" fmla="val 2162"/>
            </a:avLst>
          </a:prstGeom>
          <a:solidFill>
            <a:srgbClr val="FFFFFF"/>
          </a:solidFill>
          <a:ln w="12700">
            <a:solidFill>
              <a:srgbClr val="EADCF1"/>
            </a:solidFill>
            <a:prstDash val="solid"/>
          </a:ln>
        </p:spPr>
        <p:txBody>
          <a:bodyPr/>
          <a:lstStyle/>
          <a:p>
            <a:endParaRPr lang="en-GB" dirty="0"/>
          </a:p>
        </p:txBody>
      </p:sp>
      <p:pic>
        <p:nvPicPr>
          <p:cNvPr id="29" name="Image 3">
            <a:extLst>
              <a:ext uri="{FF2B5EF4-FFF2-40B4-BE49-F238E27FC236}">
                <a16:creationId xmlns:a16="http://schemas.microsoft.com/office/drawing/2014/main" id="{3109EBDE-DFE5-59C8-2471-D03C142548C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392980" y="2804286"/>
            <a:ext cx="2672170" cy="2301240"/>
          </a:xfrm>
          <a:prstGeom prst="rect">
            <a:avLst/>
          </a:prstGeom>
        </p:spPr>
      </p:pic>
      <p:sp>
        <p:nvSpPr>
          <p:cNvPr id="31" name="Text 19">
            <a:extLst>
              <a:ext uri="{FF2B5EF4-FFF2-40B4-BE49-F238E27FC236}">
                <a16:creationId xmlns:a16="http://schemas.microsoft.com/office/drawing/2014/main" id="{69DBDDD9-CA9E-392C-9FED-46D85544A204}"/>
              </a:ext>
            </a:extLst>
          </p:cNvPr>
          <p:cNvSpPr/>
          <p:nvPr/>
        </p:nvSpPr>
        <p:spPr>
          <a:xfrm>
            <a:off x="8210100" y="5196150"/>
            <a:ext cx="2971800" cy="2743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4D2D74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Glossary + Pre-release</a:t>
            </a:r>
            <a:endParaRPr lang="en-US" sz="1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Text 20">
            <a:extLst>
              <a:ext uri="{FF2B5EF4-FFF2-40B4-BE49-F238E27FC236}">
                <a16:creationId xmlns:a16="http://schemas.microsoft.com/office/drawing/2014/main" id="{E82D5BE9-AEDC-6AC2-DD49-5982DB9785B4}"/>
              </a:ext>
            </a:extLst>
          </p:cNvPr>
          <p:cNvSpPr/>
          <p:nvPr/>
        </p:nvSpPr>
        <p:spPr>
          <a:xfrm>
            <a:off x="8210100" y="5509168"/>
            <a:ext cx="3052983" cy="649877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400" dirty="0">
                <a:solidFill>
                  <a:srgbClr val="666666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Terminology and preparatory research to support independent work</a:t>
            </a:r>
            <a:endParaRPr lang="en-US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F20F99D-685C-10B3-054E-2C361EFAF6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5652000" cy="365125"/>
          </a:xfrm>
        </p:spPr>
        <p:txBody>
          <a:bodyPr/>
          <a:lstStyle/>
          <a:p>
            <a:r>
              <a:rPr lang="en-GB" dirty="0"/>
              <a:t>Task 1: Response to the client brief, site analysis and initial project planning</a:t>
            </a:r>
          </a:p>
        </p:txBody>
      </p:sp>
    </p:spTree>
    <p:extLst>
      <p:ext uri="{BB962C8B-B14F-4D97-AF65-F5344CB8AC3E}">
        <p14:creationId xmlns:p14="http://schemas.microsoft.com/office/powerpoint/2010/main" val="78951703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0CA5C-9ACA-E034-9EB7-84419E042D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26">
            <a:extLst>
              <a:ext uri="{FF2B5EF4-FFF2-40B4-BE49-F238E27FC236}">
                <a16:creationId xmlns:a16="http://schemas.microsoft.com/office/drawing/2014/main" id="{3928A90A-AABF-07EA-6FF2-ACCCAB96E22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9342120" y="1529562"/>
            <a:ext cx="2331720" cy="356616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EADCF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81" name="Shape 27">
            <a:extLst>
              <a:ext uri="{FF2B5EF4-FFF2-40B4-BE49-F238E27FC236}">
                <a16:creationId xmlns:a16="http://schemas.microsoft.com/office/drawing/2014/main" id="{CAF56D1D-0307-BD3C-469F-BA982823CE07}"/>
              </a:ext>
            </a:extLst>
          </p:cNvPr>
          <p:cNvSpPr/>
          <p:nvPr/>
        </p:nvSpPr>
        <p:spPr>
          <a:xfrm>
            <a:off x="9890760" y="1750155"/>
            <a:ext cx="1234440" cy="402336"/>
          </a:xfrm>
          <a:prstGeom prst="roundRect">
            <a:avLst>
              <a:gd name="adj" fmla="val 13636"/>
            </a:avLst>
          </a:prstGeom>
          <a:solidFill>
            <a:srgbClr val="4D2D74"/>
          </a:solidFill>
          <a:ln w="12700">
            <a:solidFill>
              <a:srgbClr val="4D2D7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47" name="Shape 21">
            <a:extLst>
              <a:ext uri="{FF2B5EF4-FFF2-40B4-BE49-F238E27FC236}">
                <a16:creationId xmlns:a16="http://schemas.microsoft.com/office/drawing/2014/main" id="{33E939D4-CDF7-313A-0425-0A7FED43FB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507480" y="1529562"/>
            <a:ext cx="2331720" cy="3566160"/>
          </a:xfrm>
          <a:prstGeom prst="roundRect">
            <a:avLst>
              <a:gd name="adj" fmla="val 3137"/>
            </a:avLst>
          </a:prstGeom>
          <a:solidFill>
            <a:srgbClr val="F6F0FA"/>
          </a:solidFill>
          <a:ln w="12700">
            <a:solidFill>
              <a:srgbClr val="EADCF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7" name="Shape 22">
            <a:extLst>
              <a:ext uri="{FF2B5EF4-FFF2-40B4-BE49-F238E27FC236}">
                <a16:creationId xmlns:a16="http://schemas.microsoft.com/office/drawing/2014/main" id="{0134A773-CBE4-CA92-FD95-ED74CF52F6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7056120" y="1750155"/>
            <a:ext cx="1234440" cy="402336"/>
          </a:xfrm>
          <a:prstGeom prst="roundRect">
            <a:avLst>
              <a:gd name="adj" fmla="val 13636"/>
            </a:avLst>
          </a:prstGeom>
          <a:solidFill>
            <a:srgbClr val="4D2D74"/>
          </a:solidFill>
          <a:ln w="12700">
            <a:solidFill>
              <a:srgbClr val="4D2D7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37" name="Shape 16">
            <a:extLst>
              <a:ext uri="{FF2B5EF4-FFF2-40B4-BE49-F238E27FC236}">
                <a16:creationId xmlns:a16="http://schemas.microsoft.com/office/drawing/2014/main" id="{1D60A2D5-C31A-0929-D789-BF7508C16A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3672840" y="1529562"/>
            <a:ext cx="2331720" cy="3566160"/>
          </a:xfrm>
          <a:prstGeom prst="roundRect">
            <a:avLst>
              <a:gd name="adj" fmla="val 3137"/>
            </a:avLst>
          </a:prstGeom>
          <a:solidFill>
            <a:srgbClr val="FFFFFF"/>
          </a:solidFill>
          <a:ln w="12700">
            <a:solidFill>
              <a:srgbClr val="EADCF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73" name="Shape 17">
            <a:extLst>
              <a:ext uri="{FF2B5EF4-FFF2-40B4-BE49-F238E27FC236}">
                <a16:creationId xmlns:a16="http://schemas.microsoft.com/office/drawing/2014/main" id="{DF4C5AB5-DA41-28D5-0F27-E4320A9EEBC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4221480" y="1750155"/>
            <a:ext cx="1234440" cy="402336"/>
          </a:xfrm>
          <a:prstGeom prst="roundRect">
            <a:avLst>
              <a:gd name="adj" fmla="val 13636"/>
            </a:avLst>
          </a:prstGeom>
          <a:solidFill>
            <a:srgbClr val="4D2D74"/>
          </a:solidFill>
          <a:ln w="12700">
            <a:solidFill>
              <a:srgbClr val="4D2D7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69" name="Shape 12">
            <a:extLst>
              <a:ext uri="{FF2B5EF4-FFF2-40B4-BE49-F238E27FC236}">
                <a16:creationId xmlns:a16="http://schemas.microsoft.com/office/drawing/2014/main" id="{24F4AAEA-0B54-D493-3A51-C569A41C6F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6840" y="1750155"/>
            <a:ext cx="1234440" cy="402336"/>
          </a:xfrm>
          <a:prstGeom prst="roundRect">
            <a:avLst>
              <a:gd name="adj" fmla="val 13636"/>
            </a:avLst>
          </a:prstGeom>
          <a:solidFill>
            <a:srgbClr val="4D2D74"/>
          </a:solidFill>
          <a:ln w="12700">
            <a:solidFill>
              <a:srgbClr val="4D2D7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36D22C9-9C5D-7932-B229-05E87F876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four tasks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E2E5A94-DA76-8C4F-36AE-0AD4C92BF4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73929" y="162686"/>
            <a:ext cx="2078545" cy="365125"/>
          </a:xfrm>
        </p:spPr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20" name="Shape 11">
            <a:extLst>
              <a:ext uri="{FF2B5EF4-FFF2-40B4-BE49-F238E27FC236}">
                <a16:creationId xmlns:a16="http://schemas.microsoft.com/office/drawing/2014/main" id="{965FDCA5-D758-9C9C-7352-B1E5DB61386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838200" y="1529562"/>
            <a:ext cx="2331720" cy="3566160"/>
          </a:xfrm>
          <a:prstGeom prst="roundRect">
            <a:avLst>
              <a:gd name="adj" fmla="val 3137"/>
            </a:avLst>
          </a:prstGeom>
          <a:solidFill>
            <a:srgbClr val="F6F0FA"/>
          </a:solidFill>
          <a:ln w="12700">
            <a:solidFill>
              <a:srgbClr val="EADCF1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sp>
        <p:nvSpPr>
          <p:cNvPr id="24" name="Shape 12">
            <a:extLst>
              <a:ext uri="{FF2B5EF4-FFF2-40B4-BE49-F238E27FC236}">
                <a16:creationId xmlns:a16="http://schemas.microsoft.com/office/drawing/2014/main" id="{37B1A617-2AFE-7BFA-9B6A-A9B5EDBB5DF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1386840" y="1739874"/>
            <a:ext cx="1234440" cy="402336"/>
          </a:xfrm>
          <a:prstGeom prst="roundRect">
            <a:avLst>
              <a:gd name="adj" fmla="val 13636"/>
            </a:avLst>
          </a:prstGeom>
          <a:solidFill>
            <a:srgbClr val="4D2D74"/>
          </a:solidFill>
          <a:ln w="12700">
            <a:solidFill>
              <a:srgbClr val="4D2D74"/>
            </a:solidFill>
            <a:prstDash val="solid"/>
          </a:ln>
        </p:spPr>
        <p:txBody>
          <a:bodyPr/>
          <a:lstStyle/>
          <a:p>
            <a:endParaRPr lang="en-GB"/>
          </a:p>
        </p:txBody>
      </p:sp>
      <p:pic>
        <p:nvPicPr>
          <p:cNvPr id="28" name="Image 1">
            <a:extLst>
              <a:ext uri="{FF2B5EF4-FFF2-40B4-BE49-F238E27FC236}">
                <a16:creationId xmlns:a16="http://schemas.microsoft.com/office/drawing/2014/main" id="{145DDEEE-DE6D-BB44-6082-E21711B4D9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341120" y="2306802"/>
            <a:ext cx="1371600" cy="1143000"/>
          </a:xfrm>
          <a:prstGeom prst="rect">
            <a:avLst/>
          </a:prstGeom>
        </p:spPr>
      </p:pic>
      <p:sp>
        <p:nvSpPr>
          <p:cNvPr id="71" name="Text 13">
            <a:extLst>
              <a:ext uri="{FF2B5EF4-FFF2-40B4-BE49-F238E27FC236}">
                <a16:creationId xmlns:a16="http://schemas.microsoft.com/office/drawing/2014/main" id="{AE75BC6B-541D-76EC-C1C2-C731B80B9001}"/>
              </a:ext>
            </a:extLst>
          </p:cNvPr>
          <p:cNvSpPr/>
          <p:nvPr/>
        </p:nvSpPr>
        <p:spPr>
          <a:xfrm>
            <a:off x="1386840" y="1814163"/>
            <a:ext cx="12344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1</a:t>
            </a:r>
            <a:endParaRPr lang="en-US" sz="1300" dirty="0"/>
          </a:p>
        </p:txBody>
      </p:sp>
      <p:sp>
        <p:nvSpPr>
          <p:cNvPr id="32" name="Text 14">
            <a:extLst>
              <a:ext uri="{FF2B5EF4-FFF2-40B4-BE49-F238E27FC236}">
                <a16:creationId xmlns:a16="http://schemas.microsoft.com/office/drawing/2014/main" id="{31327D26-E706-CC39-8324-8EBEEF7D5929}"/>
              </a:ext>
            </a:extLst>
          </p:cNvPr>
          <p:cNvSpPr/>
          <p:nvPr/>
        </p:nvSpPr>
        <p:spPr>
          <a:xfrm>
            <a:off x="1066800" y="3632682"/>
            <a:ext cx="18745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4D2D74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Analyse the brief and site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5" name="Text 15">
            <a:extLst>
              <a:ext uri="{FF2B5EF4-FFF2-40B4-BE49-F238E27FC236}">
                <a16:creationId xmlns:a16="http://schemas.microsoft.com/office/drawing/2014/main" id="{9DECE00E-0EB7-8ECB-492E-585C254898A4}"/>
              </a:ext>
            </a:extLst>
          </p:cNvPr>
          <p:cNvSpPr/>
          <p:nvPr/>
        </p:nvSpPr>
        <p:spPr>
          <a:xfrm>
            <a:off x="1089660" y="4198987"/>
            <a:ext cx="1874520" cy="5669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150" dirty="0">
                <a:solidFill>
                  <a:srgbClr val="666666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Interpret evidence before design begins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41" name="Image 2">
            <a:extLst>
              <a:ext uri="{FF2B5EF4-FFF2-40B4-BE49-F238E27FC236}">
                <a16:creationId xmlns:a16="http://schemas.microsoft.com/office/drawing/2014/main" id="{7DE4AD39-303A-8B60-33FA-6102D767AD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175760" y="2306802"/>
            <a:ext cx="1371600" cy="1143000"/>
          </a:xfrm>
          <a:prstGeom prst="rect">
            <a:avLst/>
          </a:prstGeom>
        </p:spPr>
      </p:pic>
      <p:sp>
        <p:nvSpPr>
          <p:cNvPr id="39" name="Text 18">
            <a:extLst>
              <a:ext uri="{FF2B5EF4-FFF2-40B4-BE49-F238E27FC236}">
                <a16:creationId xmlns:a16="http://schemas.microsoft.com/office/drawing/2014/main" id="{2D9FF797-9AAC-92DA-70F5-7205CB350C76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4221480" y="1803882"/>
            <a:ext cx="12344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2</a:t>
            </a:r>
            <a:endParaRPr lang="en-US" sz="1300" dirty="0"/>
          </a:p>
        </p:txBody>
      </p:sp>
      <p:sp>
        <p:nvSpPr>
          <p:cNvPr id="43" name="Text 19">
            <a:extLst>
              <a:ext uri="{FF2B5EF4-FFF2-40B4-BE49-F238E27FC236}">
                <a16:creationId xmlns:a16="http://schemas.microsoft.com/office/drawing/2014/main" id="{81C3C3DB-7B59-E417-4487-5C4DFC8AF506}"/>
              </a:ext>
            </a:extLst>
          </p:cNvPr>
          <p:cNvSpPr/>
          <p:nvPr/>
        </p:nvSpPr>
        <p:spPr>
          <a:xfrm>
            <a:off x="3901440" y="3632682"/>
            <a:ext cx="18745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4D2D74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Develop the design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5" name="Text 20">
            <a:extLst>
              <a:ext uri="{FF2B5EF4-FFF2-40B4-BE49-F238E27FC236}">
                <a16:creationId xmlns:a16="http://schemas.microsoft.com/office/drawing/2014/main" id="{5074F889-5B0D-3115-254B-B1FB8C70F07A}"/>
              </a:ext>
            </a:extLst>
          </p:cNvPr>
          <p:cNvSpPr/>
          <p:nvPr/>
        </p:nvSpPr>
        <p:spPr>
          <a:xfrm>
            <a:off x="3924300" y="4216348"/>
            <a:ext cx="1874520" cy="5669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150" dirty="0">
                <a:solidFill>
                  <a:srgbClr val="666666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Create and justify a safe, sustainable proposal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9" name="Text 23">
            <a:extLst>
              <a:ext uri="{FF2B5EF4-FFF2-40B4-BE49-F238E27FC236}">
                <a16:creationId xmlns:a16="http://schemas.microsoft.com/office/drawing/2014/main" id="{E8F17470-6B9F-BDDD-0479-6F940B3A36AA}"/>
              </a:ext>
            </a:extLst>
          </p:cNvPr>
          <p:cNvSpPr/>
          <p:nvPr/>
        </p:nvSpPr>
        <p:spPr>
          <a:xfrm>
            <a:off x="7056120" y="1803882"/>
            <a:ext cx="12344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3</a:t>
            </a:r>
            <a:endParaRPr lang="en-US" sz="1300" dirty="0"/>
          </a:p>
        </p:txBody>
      </p:sp>
      <p:pic>
        <p:nvPicPr>
          <p:cNvPr id="51" name="Image 3">
            <a:extLst>
              <a:ext uri="{FF2B5EF4-FFF2-40B4-BE49-F238E27FC236}">
                <a16:creationId xmlns:a16="http://schemas.microsoft.com/office/drawing/2014/main" id="{B7D5C0CF-9937-FC69-A714-DC23A9331B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7010400" y="2306802"/>
            <a:ext cx="1371600" cy="1143000"/>
          </a:xfrm>
          <a:prstGeom prst="rect">
            <a:avLst/>
          </a:prstGeom>
        </p:spPr>
      </p:pic>
      <p:sp>
        <p:nvSpPr>
          <p:cNvPr id="53" name="Text 24">
            <a:extLst>
              <a:ext uri="{FF2B5EF4-FFF2-40B4-BE49-F238E27FC236}">
                <a16:creationId xmlns:a16="http://schemas.microsoft.com/office/drawing/2014/main" id="{961DAD0D-083E-680E-E469-02AE1FFBEB4F}"/>
              </a:ext>
            </a:extLst>
          </p:cNvPr>
          <p:cNvSpPr/>
          <p:nvPr/>
        </p:nvSpPr>
        <p:spPr>
          <a:xfrm>
            <a:off x="6736080" y="3632682"/>
            <a:ext cx="18745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4D2D74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Plan and cost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5" name="Text 25">
            <a:extLst>
              <a:ext uri="{FF2B5EF4-FFF2-40B4-BE49-F238E27FC236}">
                <a16:creationId xmlns:a16="http://schemas.microsoft.com/office/drawing/2014/main" id="{BFDD70F2-6186-E5BF-6CC5-B14EC0B84BD0}"/>
              </a:ext>
            </a:extLst>
          </p:cNvPr>
          <p:cNvSpPr/>
          <p:nvPr/>
        </p:nvSpPr>
        <p:spPr>
          <a:xfrm>
            <a:off x="6758940" y="4216348"/>
            <a:ext cx="1874520" cy="5669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algn="ctr">
              <a:lnSpc>
                <a:spcPct val="108000"/>
              </a:lnSpc>
            </a:pPr>
            <a:r>
              <a:rPr lang="en-US" sz="1150" dirty="0">
                <a:solidFill>
                  <a:srgbClr val="666666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Test feasibility in terms of time and cost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Text 28">
            <a:extLst>
              <a:ext uri="{FF2B5EF4-FFF2-40B4-BE49-F238E27FC236}">
                <a16:creationId xmlns:a16="http://schemas.microsoft.com/office/drawing/2014/main" id="{8C632F88-9CAD-1DAA-4DD1-DB345A16FF64}"/>
              </a:ext>
            </a:extLst>
          </p:cNvPr>
          <p:cNvSpPr/>
          <p:nvPr/>
        </p:nvSpPr>
        <p:spPr>
          <a:xfrm>
            <a:off x="9890760" y="1803882"/>
            <a:ext cx="1234440" cy="22860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ptos" pitchFamily="34" charset="0"/>
                <a:ea typeface="Aptos" pitchFamily="34" charset="-122"/>
                <a:cs typeface="Aptos" pitchFamily="34" charset="-120"/>
              </a:rPr>
              <a:t>Task 4</a:t>
            </a:r>
            <a:endParaRPr lang="en-US" sz="1300" dirty="0"/>
          </a:p>
        </p:txBody>
      </p:sp>
      <p:sp>
        <p:nvSpPr>
          <p:cNvPr id="63" name="Text 29">
            <a:extLst>
              <a:ext uri="{FF2B5EF4-FFF2-40B4-BE49-F238E27FC236}">
                <a16:creationId xmlns:a16="http://schemas.microsoft.com/office/drawing/2014/main" id="{C7EB740E-1CCE-6E0E-2F4D-7080C35E0D06}"/>
              </a:ext>
            </a:extLst>
          </p:cNvPr>
          <p:cNvSpPr/>
          <p:nvPr/>
        </p:nvSpPr>
        <p:spPr>
          <a:xfrm>
            <a:off x="9570720" y="3632682"/>
            <a:ext cx="1874520" cy="502920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lnSpc>
                <a:spcPct val="90000"/>
              </a:lnSpc>
              <a:buNone/>
            </a:pPr>
            <a:r>
              <a:rPr lang="en-US" sz="1700" b="1" dirty="0">
                <a:solidFill>
                  <a:srgbClr val="4D2D74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Respond as a team</a:t>
            </a:r>
            <a:endParaRPr lang="en-US" sz="17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Text 30">
            <a:extLst>
              <a:ext uri="{FF2B5EF4-FFF2-40B4-BE49-F238E27FC236}">
                <a16:creationId xmlns:a16="http://schemas.microsoft.com/office/drawing/2014/main" id="{E3C48895-AA5F-BDF4-C6A3-9CFF9141A06C}"/>
              </a:ext>
            </a:extLst>
          </p:cNvPr>
          <p:cNvSpPr/>
          <p:nvPr/>
        </p:nvSpPr>
        <p:spPr>
          <a:xfrm>
            <a:off x="9593580" y="4199610"/>
            <a:ext cx="1874520" cy="566928"/>
          </a:xfrm>
          <a:prstGeom prst="rect">
            <a:avLst/>
          </a:prstGeom>
          <a:noFill/>
          <a:ln/>
        </p:spPr>
        <p:txBody>
          <a:bodyPr wrap="square" lIns="635" tIns="635" rIns="635" bIns="635" rtlCol="0" anchor="ctr">
            <a:normAutofit/>
          </a:bodyPr>
          <a:lstStyle/>
          <a:p>
            <a:pPr marL="0" indent="0" algn="ctr">
              <a:lnSpc>
                <a:spcPct val="108000"/>
              </a:lnSpc>
              <a:buNone/>
            </a:pPr>
            <a:r>
              <a:rPr lang="en-US" sz="1150" dirty="0">
                <a:solidFill>
                  <a:srgbClr val="666666"/>
                </a:solidFill>
                <a:latin typeface="Arial" panose="020B0604020202020204" pitchFamily="34" charset="0"/>
                <a:ea typeface="Aptos" pitchFamily="34" charset="-122"/>
                <a:cs typeface="Arial" panose="020B0604020202020204" pitchFamily="34" charset="0"/>
              </a:rPr>
              <a:t>Compare options and make a justified recommendation</a:t>
            </a:r>
            <a:endParaRPr lang="en-US" sz="115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 Placeholder 5">
            <a:extLst>
              <a:ext uri="{FF2B5EF4-FFF2-40B4-BE49-F238E27FC236}">
                <a16:creationId xmlns:a16="http://schemas.microsoft.com/office/drawing/2014/main" id="{114BFBE5-601E-17D1-4088-496ED729B47A}"/>
              </a:ext>
            </a:extLst>
          </p:cNvPr>
          <p:cNvSpPr txBox="1">
            <a:spLocks/>
          </p:cNvSpPr>
          <p:nvPr/>
        </p:nvSpPr>
        <p:spPr>
          <a:xfrm>
            <a:off x="864910" y="5359761"/>
            <a:ext cx="10808930" cy="878961"/>
          </a:xfrm>
          <a:prstGeom prst="rect">
            <a:avLst/>
          </a:prstGeom>
          <a:ln w="28575">
            <a:solidFill>
              <a:schemeClr val="accent5"/>
            </a:solidFill>
          </a:ln>
        </p:spPr>
        <p:txBody>
          <a:bodyPr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18000"/>
              </a:lnSpc>
              <a:buNone/>
            </a:pPr>
            <a:r>
              <a:rPr lang="en-US" b="1" dirty="0"/>
              <a:t>Key question: </a:t>
            </a:r>
            <a:r>
              <a:rPr lang="en-US" dirty="0"/>
              <a:t>What evidence will you need to make credible </a:t>
            </a:r>
            <a:br>
              <a:rPr lang="en-US" dirty="0"/>
            </a:br>
            <a:r>
              <a:rPr lang="en-US" dirty="0"/>
              <a:t>project decisions?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02D6343B-009A-9EEC-04A0-F52626C9FD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5652000" cy="365125"/>
          </a:xfrm>
        </p:spPr>
        <p:txBody>
          <a:bodyPr/>
          <a:lstStyle/>
          <a:p>
            <a:r>
              <a:rPr lang="en-GB" dirty="0"/>
              <a:t>Task 1: Response to the client brief, site analysis and initial project planning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068CDE5-2D1F-0DE4-6DF7-E55F1CA7FB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9890760" y="2304066"/>
            <a:ext cx="1234440" cy="12188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3189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A7EEE-B60C-A0FD-4227-40436024CD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84804B71-B247-E1DB-8D7F-C20905E651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Working independently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A69BF02C-5908-350C-6F97-CB9E6035F93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393800" cy="3296836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8000"/>
              </a:lnSpc>
              <a:buNone/>
            </a:pPr>
            <a:r>
              <a:rPr lang="en-US" dirty="0"/>
              <a:t>You must:</a:t>
            </a:r>
          </a:p>
          <a:p>
            <a:pPr marL="285750" indent="-285750">
              <a:lnSpc>
                <a:spcPct val="118000"/>
              </a:lnSpc>
              <a:buFont typeface="Arial"/>
              <a:buChar char="•"/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use the project brief as your main source of evidence;</a:t>
            </a:r>
            <a:endParaRPr lang="en-US" dirty="0"/>
          </a:p>
          <a:p>
            <a:pPr marL="285750" indent="-285750">
              <a:lnSpc>
                <a:spcPct val="118000"/>
              </a:lnSpc>
              <a:buFont typeface="Arial"/>
              <a:buChar char="•"/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complete workbook activities clearly and professionally;</a:t>
            </a:r>
            <a:endParaRPr lang="en-US" dirty="0"/>
          </a:p>
          <a:p>
            <a:pPr marL="285750" indent="-285750">
              <a:lnSpc>
                <a:spcPct val="118000"/>
              </a:lnSpc>
              <a:buFont typeface="Arial"/>
              <a:buChar char="•"/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make decisions rather than wait for one 'correct' answer;</a:t>
            </a:r>
            <a:endParaRPr lang="en-US" dirty="0"/>
          </a:p>
          <a:p>
            <a:pPr marL="285750" indent="-285750">
              <a:lnSpc>
                <a:spcPct val="118000"/>
              </a:lnSpc>
              <a:buFont typeface="Arial"/>
              <a:buChar char="•"/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explain the implications of information, not just list it;</a:t>
            </a:r>
            <a:endParaRPr lang="en-US" dirty="0"/>
          </a:p>
          <a:p>
            <a:pPr marL="285750" indent="-285750">
              <a:lnSpc>
                <a:spcPct val="118000"/>
              </a:lnSpc>
              <a:buFont typeface="Arial"/>
              <a:buChar char="•"/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justify your choices using evidence from the project.</a:t>
            </a:r>
            <a:endParaRPr lang="en-US" dirty="0"/>
          </a:p>
          <a:p>
            <a:endParaRPr lang="en-US" dirty="0"/>
          </a:p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06CF9267-BEEB-73B6-7385-4D976C4F1C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73929" y="162686"/>
            <a:ext cx="2078545" cy="365125"/>
          </a:xfrm>
        </p:spPr>
        <p:txBody>
          <a:bodyPr/>
          <a:lstStyle/>
          <a:p>
            <a:r>
              <a:rPr lang="en-GB" dirty="0"/>
              <a:t>Introduction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25F38C8A-9A28-2181-7F69-F759C9D69F4D}"/>
              </a:ext>
            </a:extLst>
          </p:cNvPr>
          <p:cNvSpPr txBox="1">
            <a:spLocks/>
          </p:cNvSpPr>
          <p:nvPr/>
        </p:nvSpPr>
        <p:spPr>
          <a:xfrm>
            <a:off x="838200" y="5293895"/>
            <a:ext cx="10393800" cy="891020"/>
          </a:xfrm>
          <a:prstGeom prst="rect">
            <a:avLst/>
          </a:prstGeom>
          <a:ln w="28575">
            <a:solidFill>
              <a:schemeClr val="accent5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Teacher support: </a:t>
            </a:r>
            <a:r>
              <a:rPr lang="en-US" dirty="0"/>
              <a:t>This will focus on questioning, progress checks and targeted help. You still need to make your own professional judgements.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92D7318F-E9C0-4908-0DB1-B9DF139B460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5652000" cy="365125"/>
          </a:xfrm>
        </p:spPr>
        <p:txBody>
          <a:bodyPr/>
          <a:lstStyle/>
          <a:p>
            <a:r>
              <a:rPr lang="en-GB" dirty="0"/>
              <a:t>Task 1: Response to the client brief, site analysis and initial project planning</a:t>
            </a:r>
          </a:p>
        </p:txBody>
      </p:sp>
    </p:spTree>
    <p:extLst>
      <p:ext uri="{BB962C8B-B14F-4D97-AF65-F5344CB8AC3E}">
        <p14:creationId xmlns:p14="http://schemas.microsoft.com/office/powerpoint/2010/main" val="101159853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1A32A39-215A-2E09-68C9-F1C859D665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F9BF33-6787-F917-B23D-1D43FB5A3A90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/>
              <a:t>Route: Construction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BEDEB3A-9B87-6040-E47A-280479239F3A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/>
              <a:t>Design, Surveying and Planning for Construction</a:t>
            </a:r>
            <a:endParaRPr lang="en-GB" sz="360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09BB556D-609D-B237-B2A0-41223B4366BC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Topic: </a:t>
            </a:r>
            <a:r>
              <a:rPr lang="en-US" dirty="0">
                <a:latin typeface="Arial"/>
                <a:cs typeface="Arial"/>
              </a:rPr>
              <a:t>Design a sustainable youth community hub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255492A-20E7-8F52-B0D4-9DAD0CC0C81D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GB" dirty="0">
                <a:latin typeface="Arial"/>
                <a:cs typeface="Arial"/>
              </a:rPr>
              <a:t>Task 1: Response to the client brief, site analysis and initial project planning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79178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A104DCC-E2D0-000D-79B7-4D03296E66D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F872B3F9-2599-158F-ECB4-F30243D39246}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pPr algn="l"/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Activity 1.1</a:t>
            </a: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0EF47AE3-7FEF-C4D9-8EB1-D43D11EC09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Interpreting the client brief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AB284C5-766B-2182-BDE0-6BE2877822A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18000"/>
              </a:lnSpc>
              <a:buNone/>
            </a:pPr>
            <a:r>
              <a:rPr lang="en-US" dirty="0"/>
              <a:t>Before developing a design, you must understand the:</a:t>
            </a:r>
          </a:p>
          <a:p>
            <a:pPr>
              <a:lnSpc>
                <a:spcPct val="118000"/>
              </a:lnSpc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client requirements and success criteria;</a:t>
            </a:r>
          </a:p>
          <a:p>
            <a:pPr>
              <a:lnSpc>
                <a:spcPct val="118000"/>
              </a:lnSpc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stakeholder needs and concerns;</a:t>
            </a:r>
          </a:p>
          <a:p>
            <a:pPr>
              <a:lnSpc>
                <a:spcPct val="118000"/>
              </a:lnSpc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site constraints and opportunities;</a:t>
            </a:r>
          </a:p>
          <a:p>
            <a:pPr>
              <a:lnSpc>
                <a:spcPct val="118000"/>
              </a:lnSpc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ground, contamination, access and planning issues;</a:t>
            </a:r>
          </a:p>
          <a:p>
            <a:pPr>
              <a:lnSpc>
                <a:spcPct val="118000"/>
              </a:lnSpc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early implications for design and delivery.</a:t>
            </a:r>
            <a:endParaRPr lang="en-GB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BA8FE9D-D4F3-3272-4457-384BFB3F6C73}"/>
              </a:ext>
            </a:extLst>
          </p:cNvPr>
          <p:cNvSpPr txBox="1">
            <a:spLocks/>
          </p:cNvSpPr>
          <p:nvPr/>
        </p:nvSpPr>
        <p:spPr>
          <a:xfrm>
            <a:off x="6320950" y="5248799"/>
            <a:ext cx="4911050" cy="936115"/>
          </a:xfrm>
          <a:prstGeom prst="rect">
            <a:avLst/>
          </a:prstGeom>
          <a:ln w="28575">
            <a:solidFill>
              <a:schemeClr val="accent5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Key question: </a:t>
            </a:r>
            <a:r>
              <a:rPr lang="en-US" dirty="0"/>
              <a:t>What does this information mean for the design?</a:t>
            </a:r>
          </a:p>
        </p:txBody>
      </p:sp>
      <p:pic>
        <p:nvPicPr>
          <p:cNvPr id="6" name="Image 1" descr="Site plan from the design brief">
            <a:extLst>
              <a:ext uri="{FF2B5EF4-FFF2-40B4-BE49-F238E27FC236}">
                <a16:creationId xmlns:a16="http://schemas.microsoft.com/office/drawing/2014/main" id="{192B9746-1613-E891-F7EA-92C57C6CA000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6320950" y="1827008"/>
            <a:ext cx="4911050" cy="3225051"/>
          </a:xfrm>
          <a:prstGeom prst="rect">
            <a:avLst/>
          </a:prstGeom>
        </p:spPr>
      </p:pic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0845F9E2-C39F-EF8C-DA6B-D2675E9660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5652000" cy="365125"/>
          </a:xfrm>
        </p:spPr>
        <p:txBody>
          <a:bodyPr/>
          <a:lstStyle/>
          <a:p>
            <a:r>
              <a:rPr lang="en-GB" dirty="0"/>
              <a:t>Task 1: Response to the client brief, site analysis and initial project planning</a:t>
            </a:r>
          </a:p>
        </p:txBody>
      </p:sp>
    </p:spTree>
    <p:extLst>
      <p:ext uri="{BB962C8B-B14F-4D97-AF65-F5344CB8AC3E}">
        <p14:creationId xmlns:p14="http://schemas.microsoft.com/office/powerpoint/2010/main" val="19583481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CD8B14-5E97-9CF3-D42F-2F65506B54C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7">
            <a:extLst>
              <a:ext uri="{FF2B5EF4-FFF2-40B4-BE49-F238E27FC236}">
                <a16:creationId xmlns:a16="http://schemas.microsoft.com/office/drawing/2014/main" id="{80F4EAEE-D605-2FDF-2906-CE1513C6D45D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SpPr/>
          <p:nvPr/>
        </p:nvSpPr>
        <p:spPr>
          <a:xfrm>
            <a:off x="9973928" y="169797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r>
              <a:rPr lang="en-GB" sz="1400" b="1" dirty="0">
                <a:latin typeface="Arial Narrow"/>
                <a:cs typeface="Arial"/>
              </a:rPr>
              <a:t>Activities 1.2, 1.7, 1.8</a:t>
            </a:r>
            <a:endParaRPr lang="en-US" sz="1400" b="1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EB1E625B-EAD9-62D2-C876-1489B2A069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Project constraints and opportunities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2B33178B-A995-7ABE-BF84-D2DF6FA5EC0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 vert="horz" lIns="180000" tIns="180000" rIns="180000" bIns="180000" rtlCol="0" anchor="t">
            <a:noAutofit/>
          </a:bodyPr>
          <a:lstStyle/>
          <a:p>
            <a:pPr marL="0" indent="0">
              <a:buNone/>
            </a:pPr>
            <a:r>
              <a:rPr lang="en-US" sz="2200" dirty="0"/>
              <a:t>Compile the following evidence:</a:t>
            </a:r>
          </a:p>
          <a:p>
            <a:r>
              <a:rPr lang="en-US" sz="2200" dirty="0">
                <a:solidFill>
                  <a:srgbClr val="1D1D1F"/>
                </a:solidFill>
                <a:ea typeface="Aptos" pitchFamily="34" charset="-122"/>
              </a:rPr>
              <a:t>Annotated brief or structured summary</a:t>
            </a:r>
          </a:p>
          <a:p>
            <a:r>
              <a:rPr lang="en-US" sz="2200" dirty="0">
                <a:solidFill>
                  <a:srgbClr val="1D1D1F"/>
                </a:solidFill>
                <a:ea typeface="Aptos" pitchFamily="34" charset="-122"/>
              </a:rPr>
              <a:t>Client requirements and success criteria</a:t>
            </a:r>
          </a:p>
          <a:p>
            <a:r>
              <a:rPr lang="en-US" sz="2200" dirty="0">
                <a:solidFill>
                  <a:srgbClr val="1D1D1F"/>
                </a:solidFill>
                <a:ea typeface="Aptos" pitchFamily="34" charset="-122"/>
              </a:rPr>
              <a:t>Stakeholder analysis</a:t>
            </a:r>
          </a:p>
          <a:p>
            <a:r>
              <a:rPr lang="en-US" sz="2200" dirty="0">
                <a:solidFill>
                  <a:srgbClr val="1D1D1F"/>
                </a:solidFill>
                <a:ea typeface="Aptos" pitchFamily="34" charset="-122"/>
              </a:rPr>
              <a:t>Annotated site analysis</a:t>
            </a:r>
          </a:p>
          <a:p>
            <a:r>
              <a:rPr lang="en-US" sz="2200" dirty="0">
                <a:solidFill>
                  <a:srgbClr val="1D1D1F"/>
                </a:solidFill>
                <a:ea typeface="Aptos" pitchFamily="34" charset="-122"/>
              </a:rPr>
              <a:t>Risks, constraints and opportunities</a:t>
            </a:r>
            <a:endParaRPr lang="en-US" sz="2200" dirty="0"/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45C8AD82-ED03-7CFD-E2A7-AC008CD04947}"/>
              </a:ext>
              <a:ext uri="{C183D7F6-B498-43B3-948B-1728B52AA6E4}">
                <adec:decorative xmlns:adec="http://schemas.microsoft.com/office/drawing/2017/decorative" val="0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48556" y="2038037"/>
            <a:ext cx="4424280" cy="3686901"/>
          </a:xfrm>
          <a:prstGeom prst="rect">
            <a:avLst/>
          </a:prstGeom>
        </p:spPr>
      </p:pic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5961A924-7DC9-9EB2-A4A4-7DC3C8DEC6D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5652000" cy="365125"/>
          </a:xfrm>
        </p:spPr>
        <p:txBody>
          <a:bodyPr/>
          <a:lstStyle/>
          <a:p>
            <a:r>
              <a:rPr lang="en-GB" dirty="0"/>
              <a:t>Task 1: Response to the client brief, site analysis and initial project planning</a:t>
            </a:r>
          </a:p>
        </p:txBody>
      </p:sp>
    </p:spTree>
    <p:extLst>
      <p:ext uri="{BB962C8B-B14F-4D97-AF65-F5344CB8AC3E}">
        <p14:creationId xmlns:p14="http://schemas.microsoft.com/office/powerpoint/2010/main" val="332827677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BAFC40-5788-9E79-89B5-430C70E8C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7">
            <a:extLst>
              <a:ext uri="{FF2B5EF4-FFF2-40B4-BE49-F238E27FC236}">
                <a16:creationId xmlns:a16="http://schemas.microsoft.com/office/drawing/2014/main" id="{3DC08531-A9A4-564B-B678-552B188E8C97}"/>
              </a:ext>
            </a:extLst>
          </p:cNvPr>
          <p:cNvSpPr/>
          <p:nvPr/>
        </p:nvSpPr>
        <p:spPr>
          <a:xfrm>
            <a:off x="9973928" y="162686"/>
            <a:ext cx="2078545" cy="365125"/>
          </a:xfrm>
          <a:prstGeom prst="roundRect">
            <a:avLst/>
          </a:prstGeom>
          <a:solidFill>
            <a:srgbClr val="F1995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0000" rtlCol="0" anchor="t" anchorCtr="0"/>
          <a:lstStyle/>
          <a:p>
            <a:r>
              <a:rPr lang="en-US" sz="1400" b="1" i="0" dirty="0">
                <a:latin typeface="Arial Narrow" panose="020B0604020202020204" pitchFamily="34" charset="0"/>
                <a:cs typeface="Arial Narrow" panose="020B0604020202020204" pitchFamily="34" charset="0"/>
              </a:rPr>
              <a:t>Activities </a:t>
            </a:r>
            <a:r>
              <a:rPr lang="en-GB" sz="1400" b="1" dirty="0">
                <a:latin typeface="Arial Narrow"/>
                <a:cs typeface="Arial"/>
              </a:rPr>
              <a:t>1.3–1.4, 1.5–1.9</a:t>
            </a:r>
            <a:endParaRPr lang="en-US" sz="1400" b="1" i="0" dirty="0">
              <a:latin typeface="Arial Narrow" panose="020B0604020202020204" pitchFamily="34" charset="0"/>
              <a:cs typeface="Arial Narrow" panose="020B0604020202020204" pitchFamily="34" charset="0"/>
            </a:endParaRPr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B8C32814-96B3-4BE6-05C2-CB42A8B3B9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365125"/>
            <a:ext cx="10743771" cy="1325563"/>
          </a:xfrm>
        </p:spPr>
        <p:txBody>
          <a:bodyPr/>
          <a:lstStyle/>
          <a:p>
            <a:r>
              <a:rPr lang="en-US" dirty="0"/>
              <a:t>Stakeholders and site analysis</a:t>
            </a:r>
          </a:p>
        </p:txBody>
      </p:sp>
      <p:pic>
        <p:nvPicPr>
          <p:cNvPr id="5" name="Image 2" descr="Primary stakeholders include: client, end users, design team, contractors. Seconday stakeholders include: local residents, Local Authority or planners, suppliers, wider community.">
            <a:extLst>
              <a:ext uri="{FF2B5EF4-FFF2-40B4-BE49-F238E27FC236}">
                <a16:creationId xmlns:a16="http://schemas.microsoft.com/office/drawing/2014/main" id="{0B747047-3B86-4A4F-BA5A-86748A53FDB6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376" y="1613271"/>
            <a:ext cx="5201223" cy="4571643"/>
          </a:xfrm>
          <a:prstGeom prst="rect">
            <a:avLst/>
          </a:prstGeom>
        </p:spPr>
      </p:pic>
      <p:pic>
        <p:nvPicPr>
          <p:cNvPr id="8" name="Image 3" descr="Site investigation process flow chart. 1: Desk study: Research existing information. 2: Site walkover: Inspect and observe the site. 3: Geotechnical survey: Test ground and soil conditions.">
            <a:extLst>
              <a:ext uri="{FF2B5EF4-FFF2-40B4-BE49-F238E27FC236}">
                <a16:creationId xmlns:a16="http://schemas.microsoft.com/office/drawing/2014/main" id="{AB0613F5-8C5A-548A-FCA7-92E1444C2FD4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719"/>
          <a:stretch>
            <a:fillRect/>
          </a:stretch>
        </p:blipFill>
        <p:spPr>
          <a:xfrm>
            <a:off x="6326912" y="1583953"/>
            <a:ext cx="2638183" cy="4108573"/>
          </a:xfrm>
          <a:prstGeom prst="rect">
            <a:avLst/>
          </a:prstGeom>
        </p:spPr>
      </p:pic>
      <p:pic>
        <p:nvPicPr>
          <p:cNvPr id="12" name="Image 4" descr="Image showing orientation, terrain, and surroundings.">
            <a:extLst>
              <a:ext uri="{FF2B5EF4-FFF2-40B4-BE49-F238E27FC236}">
                <a16:creationId xmlns:a16="http://schemas.microsoft.com/office/drawing/2014/main" id="{B32C639E-EFEA-A817-B698-52D70EFB9A31}"/>
              </a:ext>
            </a:extLst>
          </p:cNvPr>
          <p:cNvPicPr>
            <a:picLocks noChangeAspect="1"/>
          </p:cNvPicPr>
          <p:nvPr/>
        </p:nvPicPr>
        <p:blipFill>
          <a:blip r:embed="rId5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1811" y="2122582"/>
            <a:ext cx="2638183" cy="3504468"/>
          </a:xfrm>
          <a:prstGeom prst="rect">
            <a:avLst/>
          </a:prstGeom>
        </p:spPr>
      </p:pic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C48E58E-1927-FB1D-7CDE-AEBA6D23CAFF}"/>
              </a:ext>
            </a:extLst>
          </p:cNvPr>
          <p:cNvSpPr txBox="1">
            <a:spLocks/>
          </p:cNvSpPr>
          <p:nvPr/>
        </p:nvSpPr>
        <p:spPr>
          <a:xfrm>
            <a:off x="6016957" y="5864087"/>
            <a:ext cx="5485971" cy="351800"/>
          </a:xfrm>
          <a:prstGeom prst="rect">
            <a:avLst/>
          </a:prstGeom>
          <a:ln w="28575">
            <a:solidFill>
              <a:schemeClr val="accent5"/>
            </a:solidFill>
          </a:ln>
        </p:spPr>
        <p:txBody>
          <a:bodyPr>
            <a:normAutofit fontScale="70000" lnSpcReduction="20000"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Keep asking: </a:t>
            </a:r>
            <a:r>
              <a:rPr lang="en-US" dirty="0"/>
              <a:t>What is the implication of this evidence?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78241FE1-2BE2-4C50-44C9-2098FDF6CB7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5652000" cy="365125"/>
          </a:xfrm>
        </p:spPr>
        <p:txBody>
          <a:bodyPr/>
          <a:lstStyle/>
          <a:p>
            <a:r>
              <a:rPr lang="en-GB" dirty="0"/>
              <a:t>Task 1: Response to the client brief, site analysis and initial project planning</a:t>
            </a:r>
          </a:p>
        </p:txBody>
      </p:sp>
    </p:spTree>
    <p:extLst>
      <p:ext uri="{BB962C8B-B14F-4D97-AF65-F5344CB8AC3E}">
        <p14:creationId xmlns:p14="http://schemas.microsoft.com/office/powerpoint/2010/main" val="109687833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D0E81C-15C6-A529-46D9-1822143112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B49E9EA-72C8-0939-8773-29FE96ADF5F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73929" y="162686"/>
            <a:ext cx="2078545" cy="365125"/>
          </a:xfrm>
          <a:solidFill>
            <a:srgbClr val="88A2FF"/>
          </a:solidFill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>
                <a:latin typeface="Arial Narrow"/>
                <a:cs typeface="Arial"/>
              </a:rPr>
              <a:t>Checkpoint</a:t>
            </a:r>
            <a:endParaRPr lang="en-US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7DBFCCF3-7ACF-F303-A3EE-F230E34BEE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7811"/>
            <a:ext cx="10515600" cy="936115"/>
          </a:xfrm>
        </p:spPr>
        <p:txBody>
          <a:bodyPr/>
          <a:lstStyle/>
          <a:p>
            <a:r>
              <a:rPr lang="en-US" dirty="0"/>
              <a:t>Checkpoint: End of Task 1</a:t>
            </a:r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F49022FF-25BF-B918-7E23-E40F3FC29D66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393800" cy="3296836"/>
          </a:xfrm>
          <a:prstGeom prst="rect">
            <a:avLst/>
          </a:prstGeom>
          <a:solidFill>
            <a:srgbClr val="EBDDF4"/>
          </a:solidFill>
        </p:spPr>
        <p:txBody>
          <a:bodyPr vert="horz" lIns="180000" tIns="180000" rIns="180000" bIns="18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8000"/>
              </a:lnSpc>
              <a:buFont typeface="Arial" panose="020B0604020202020204" pitchFamily="34" charset="0"/>
              <a:buNone/>
            </a:pPr>
            <a:r>
              <a:rPr lang="en-US" b="1" dirty="0"/>
              <a:t>Consider</a:t>
            </a:r>
          </a:p>
          <a:p>
            <a:pPr>
              <a:lnSpc>
                <a:spcPct val="118000"/>
              </a:lnSpc>
            </a:pPr>
            <a:r>
              <a:rPr lang="en-US" dirty="0"/>
              <a:t>What evidence from the brief, reports, drawings or stakeholder letters supports your findings? </a:t>
            </a:r>
          </a:p>
          <a:p>
            <a:pPr>
              <a:lnSpc>
                <a:spcPct val="118000"/>
              </a:lnSpc>
            </a:pPr>
            <a:r>
              <a:rPr lang="en-US" dirty="0"/>
              <a:t>Which finding is the most significant, and why? </a:t>
            </a:r>
          </a:p>
          <a:p>
            <a:pPr>
              <a:lnSpc>
                <a:spcPct val="118000"/>
              </a:lnSpc>
            </a:pPr>
            <a:r>
              <a:rPr lang="en-US" dirty="0"/>
              <a:t>How will this evidence influence a later design decision?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055629C7-55F7-A132-C3F2-C33F1BFD3871}"/>
              </a:ext>
            </a:extLst>
          </p:cNvPr>
          <p:cNvSpPr txBox="1">
            <a:spLocks/>
          </p:cNvSpPr>
          <p:nvPr/>
        </p:nvSpPr>
        <p:spPr>
          <a:xfrm>
            <a:off x="838200" y="5277175"/>
            <a:ext cx="10393800" cy="662584"/>
          </a:xfrm>
          <a:prstGeom prst="rect">
            <a:avLst/>
          </a:prstGeom>
          <a:ln w="28575">
            <a:solidFill>
              <a:schemeClr val="accent5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8000"/>
              </a:lnSpc>
              <a:buNone/>
            </a:pPr>
            <a:r>
              <a:rPr lang="en-US" b="1" dirty="0"/>
              <a:t>Key question: </a:t>
            </a:r>
            <a:r>
              <a:rPr lang="en-US" dirty="0"/>
              <a:t>Is your analysis strong enough to make design decisions?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EEAEE158-CC96-8475-2CCB-BC60AF8F6B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5652000" cy="365125"/>
          </a:xfrm>
        </p:spPr>
        <p:txBody>
          <a:bodyPr/>
          <a:lstStyle/>
          <a:p>
            <a:r>
              <a:rPr lang="en-GB" dirty="0"/>
              <a:t>Task 1: Response to the client brief, site analysis and initial project planning</a:t>
            </a:r>
          </a:p>
        </p:txBody>
      </p:sp>
    </p:spTree>
    <p:extLst>
      <p:ext uri="{BB962C8B-B14F-4D97-AF65-F5344CB8AC3E}">
        <p14:creationId xmlns:p14="http://schemas.microsoft.com/office/powerpoint/2010/main" val="12938737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EF90D44-FE12-673E-8BA1-E21CFB12803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383683-325B-FD73-EE23-7EB4DB5F7DF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/>
              <a:t>Route: Construction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EA0E6E5-077A-51F8-52F1-172B41C355F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/>
              <a:t>Design, Surveying and Planning for Construction</a:t>
            </a:r>
            <a:endParaRPr lang="en-GB" sz="360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98300318-7AC1-66F1-8AB8-EE9979ACB3D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Topic: </a:t>
            </a:r>
            <a:r>
              <a:rPr lang="en-US" dirty="0">
                <a:latin typeface="Arial"/>
                <a:cs typeface="Arial"/>
              </a:rPr>
              <a:t>Design a sustainable youth community hub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206732-64F4-79B0-E949-253CF5DAE562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GB" dirty="0">
                <a:latin typeface="Arial"/>
                <a:cs typeface="Arial"/>
              </a:rPr>
              <a:t>Task 2: Design proposal and design justification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0496036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7A37CDD-468D-A9BD-4AF3-EE667749CF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1F620B1B-31DA-CF7C-242D-AD9C9E101D5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Progression outline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C12B249-6707-D8D0-0BBA-74BA4BF6477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257800" cy="4351338"/>
          </a:xfrm>
        </p:spPr>
        <p:txBody>
          <a:bodyPr>
            <a:noAutofit/>
          </a:bodyPr>
          <a:lstStyle/>
          <a:p>
            <a:pPr marL="0" indent="0">
              <a:buNone/>
            </a:pPr>
            <a:r>
              <a:rPr lang="en-US" sz="1800" dirty="0"/>
              <a:t>Use your analysis from Task 1 to develop a proposal that is safe, sustainable, inclusive, functional and buildable. You must:</a:t>
            </a:r>
          </a:p>
          <a:p>
            <a:pPr marL="285750" indent="-285750">
              <a:buFont typeface="Arial"/>
              <a:buChar char="•"/>
            </a:pPr>
            <a:r>
              <a:rPr lang="en-US" sz="1800" dirty="0">
                <a:solidFill>
                  <a:srgbClr val="1D1D1F"/>
                </a:solidFill>
                <a:ea typeface="Aptos" pitchFamily="34" charset="-122"/>
              </a:rPr>
              <a:t>compare options before selecting a solution;</a:t>
            </a:r>
            <a:endParaRPr lang="en-US" sz="1800" dirty="0"/>
          </a:p>
          <a:p>
            <a:pPr marL="285750" indent="-285750">
              <a:buFont typeface="Arial"/>
              <a:buChar char="•"/>
            </a:pPr>
            <a:r>
              <a:rPr lang="en-US" sz="1800" dirty="0">
                <a:solidFill>
                  <a:srgbClr val="1D1D1F"/>
                </a:solidFill>
                <a:ea typeface="Aptos" pitchFamily="34" charset="-122"/>
              </a:rPr>
              <a:t>show layout, orientation, access and circulation;</a:t>
            </a:r>
            <a:endParaRPr lang="en-US" sz="1800" dirty="0"/>
          </a:p>
          <a:p>
            <a:pPr marL="285750" indent="-285750">
              <a:buFont typeface="Arial"/>
              <a:buChar char="•"/>
            </a:pPr>
            <a:r>
              <a:rPr lang="en-US" sz="1800" dirty="0">
                <a:solidFill>
                  <a:srgbClr val="1D1D1F"/>
                </a:solidFill>
                <a:ea typeface="Aptos" pitchFamily="34" charset="-122"/>
              </a:rPr>
              <a:t>select suitable materials and construction methods;</a:t>
            </a:r>
            <a:endParaRPr lang="en-US" sz="1800" dirty="0"/>
          </a:p>
          <a:p>
            <a:pPr marL="285750" indent="-285750">
              <a:buFont typeface="Arial"/>
              <a:buChar char="•"/>
            </a:pPr>
            <a:r>
              <a:rPr lang="en-US" sz="1800" dirty="0">
                <a:solidFill>
                  <a:srgbClr val="1D1D1F"/>
                </a:solidFill>
                <a:ea typeface="Aptos" pitchFamily="34" charset="-122"/>
              </a:rPr>
              <a:t>address sustainability, accessibility and safety;</a:t>
            </a:r>
            <a:endParaRPr lang="en-US" sz="1800" dirty="0"/>
          </a:p>
          <a:p>
            <a:pPr marL="285750" indent="-285750">
              <a:buFont typeface="Arial"/>
              <a:buChar char="•"/>
            </a:pPr>
            <a:r>
              <a:rPr lang="en-US" sz="1800" dirty="0">
                <a:solidFill>
                  <a:srgbClr val="1D1D1F"/>
                </a:solidFill>
                <a:ea typeface="Aptos" pitchFamily="34" charset="-122"/>
              </a:rPr>
              <a:t>justify decisions using project evidence.</a:t>
            </a:r>
            <a:endParaRPr lang="en-US" sz="1800" dirty="0"/>
          </a:p>
        </p:txBody>
      </p:sp>
      <p:pic>
        <p:nvPicPr>
          <p:cNvPr id="3" name="Image 1" descr="The concept design is created using the client brief, stakeholder needs and the site context.">
            <a:extLst>
              <a:ext uri="{FF2B5EF4-FFF2-40B4-BE49-F238E27FC236}">
                <a16:creationId xmlns:a16="http://schemas.microsoft.com/office/drawing/2014/main" id="{95E14641-147B-973A-5761-28940971CD7E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659640" y="1825625"/>
            <a:ext cx="4111560" cy="3298810"/>
          </a:xfrm>
          <a:prstGeom prst="rect">
            <a:avLst/>
          </a:prstGeom>
        </p:spPr>
      </p:pic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13F57A-C913-86C5-DA90-BB596307726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73929" y="162686"/>
            <a:ext cx="2078545" cy="3651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>
                <a:latin typeface="Arial Narrow"/>
                <a:cs typeface="Arial"/>
              </a:rPr>
              <a:t>Introduction</a:t>
            </a:r>
            <a:endParaRPr lang="en-US" dirty="0" err="1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FE18670-EDA5-BE8E-B959-CBFE22D11D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/>
          <a:lstStyle/>
          <a:p>
            <a:r>
              <a:rPr lang="en-GB" dirty="0"/>
              <a:t>Task 2: Design proposal and design justification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645F9AA3-6BA0-4364-3F10-92081EE13433}"/>
              </a:ext>
            </a:extLst>
          </p:cNvPr>
          <p:cNvSpPr txBox="1">
            <a:spLocks/>
          </p:cNvSpPr>
          <p:nvPr/>
        </p:nvSpPr>
        <p:spPr>
          <a:xfrm>
            <a:off x="6320950" y="5397500"/>
            <a:ext cx="5083850" cy="787414"/>
          </a:xfrm>
          <a:prstGeom prst="rect">
            <a:avLst/>
          </a:prstGeom>
          <a:ln w="28575">
            <a:solidFill>
              <a:schemeClr val="accent5"/>
            </a:solidFill>
          </a:ln>
        </p:spPr>
        <p:txBody>
          <a:bodyPr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8000"/>
              </a:lnSpc>
              <a:buNone/>
            </a:pPr>
            <a:r>
              <a:rPr lang="en-US" b="1" dirty="0"/>
              <a:t>Key question: </a:t>
            </a:r>
            <a:r>
              <a:rPr lang="en-US" dirty="0"/>
              <a:t>How does your design respond to the brief, stakeholders and site?</a:t>
            </a:r>
          </a:p>
        </p:txBody>
      </p:sp>
    </p:spTree>
    <p:extLst>
      <p:ext uri="{BB962C8B-B14F-4D97-AF65-F5344CB8AC3E}">
        <p14:creationId xmlns:p14="http://schemas.microsoft.com/office/powerpoint/2010/main" val="92276110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D466A50-0E21-ADAB-4D61-BB8D3126EE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BB424F00-4BC5-BD62-E225-4DA44511CA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</p:spPr>
        <p:txBody>
          <a:bodyPr anchor="ctr">
            <a:normAutofit/>
          </a:bodyPr>
          <a:lstStyle/>
          <a:p>
            <a:r>
              <a:rPr lang="en-US" dirty="0"/>
              <a:t>What you need to produce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CC51AECC-186A-009F-C33E-3EF361E9087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921829" cy="4351338"/>
          </a:xfrm>
        </p:spPr>
        <p:txBody>
          <a:bodyPr>
            <a:normAutofit/>
          </a:bodyPr>
          <a:lstStyle/>
          <a:p>
            <a:pPr marL="0" indent="0">
              <a:lnSpc>
                <a:spcPct val="98000"/>
              </a:lnSpc>
              <a:buNone/>
            </a:pPr>
            <a:r>
              <a:rPr lang="en-US" sz="2200"/>
              <a:t>Your design evidence should show:</a:t>
            </a:r>
          </a:p>
          <a:p>
            <a:pPr marL="285750" indent="-285750">
              <a:lnSpc>
                <a:spcPct val="98000"/>
              </a:lnSpc>
              <a:buFont typeface="Arial"/>
              <a:buChar char="•"/>
            </a:pPr>
            <a:r>
              <a:rPr lang="en-US" sz="2200"/>
              <a:t>how you have compared and selected the materials and construction method; </a:t>
            </a:r>
          </a:p>
          <a:p>
            <a:pPr marL="285750" indent="-285750">
              <a:lnSpc>
                <a:spcPct val="98000"/>
              </a:lnSpc>
              <a:buFont typeface="Arial"/>
              <a:buChar char="•"/>
            </a:pPr>
            <a:r>
              <a:rPr lang="en-US" sz="2200"/>
              <a:t>your concept ideas, with a developed layout or floor plan;</a:t>
            </a:r>
          </a:p>
          <a:p>
            <a:pPr marL="285750" indent="-285750">
              <a:lnSpc>
                <a:spcPct val="98000"/>
              </a:lnSpc>
              <a:buFont typeface="Arial"/>
              <a:buChar char="•"/>
            </a:pPr>
            <a:r>
              <a:rPr lang="en-US" sz="2200"/>
              <a:t>accessibility, sustainability and safety responses;</a:t>
            </a:r>
          </a:p>
          <a:p>
            <a:pPr marL="285750" indent="-285750">
              <a:lnSpc>
                <a:spcPct val="98000"/>
              </a:lnSpc>
              <a:buFont typeface="Arial"/>
              <a:buChar char="•"/>
            </a:pPr>
            <a:r>
              <a:rPr lang="en-US" sz="2200"/>
              <a:t>basic regulatory considerations;</a:t>
            </a:r>
          </a:p>
          <a:p>
            <a:pPr marL="285750" indent="-285750">
              <a:lnSpc>
                <a:spcPct val="98000"/>
              </a:lnSpc>
              <a:buFont typeface="Arial"/>
              <a:buChar char="•"/>
            </a:pPr>
            <a:r>
              <a:rPr lang="en-US" sz="2200"/>
              <a:t>a clear design justification linked to evidence.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B20E91C-6431-5247-2C43-D3CAE0315E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73929" y="162686"/>
            <a:ext cx="2078545" cy="36512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GB"/>
              <a:t>Introduction</a:t>
            </a:r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58541E-D3A9-F865-403A-F12B804A3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2"/>
          <a:stretch>
            <a:fillRect/>
          </a:stretch>
        </p:blipFill>
        <p:spPr>
          <a:xfrm>
            <a:off x="6989083" y="1825625"/>
            <a:ext cx="4364717" cy="4351338"/>
          </a:xfrm>
          <a:prstGeom prst="rect">
            <a:avLst/>
          </a:prstGeom>
          <a:noFill/>
        </p:spPr>
      </p:pic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DD0C91E6-FDFA-6B51-00C6-E056530359E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 anchor="ctr">
            <a:normAutofit/>
          </a:bodyPr>
          <a:lstStyle/>
          <a:p>
            <a:r>
              <a:rPr lang="en-GB" dirty="0"/>
              <a:t>Task 2: Design proposal and design justification</a:t>
            </a:r>
          </a:p>
        </p:txBody>
      </p:sp>
    </p:spTree>
    <p:extLst>
      <p:ext uri="{BB962C8B-B14F-4D97-AF65-F5344CB8AC3E}">
        <p14:creationId xmlns:p14="http://schemas.microsoft.com/office/powerpoint/2010/main" val="15733902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3B86D04-8A76-99BA-F939-3D73590CC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D55F64BC-3469-C1BB-8876-B25F3CD1A50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7811"/>
            <a:ext cx="10515600" cy="936115"/>
          </a:xfrm>
        </p:spPr>
        <p:txBody>
          <a:bodyPr/>
          <a:lstStyle/>
          <a:p>
            <a:r>
              <a:rPr lang="en-US" dirty="0"/>
              <a:t>Checkpoint: End of Task 2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99D03AE5-D7A7-F8FE-87A8-BD3E0C9EDC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73929" y="162686"/>
            <a:ext cx="2078545" cy="3651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>
                <a:latin typeface="Arial Narrow"/>
                <a:cs typeface="Arial"/>
              </a:rPr>
              <a:t>Checkpoint</a:t>
            </a:r>
            <a:endParaRPr lang="en-US"/>
          </a:p>
        </p:txBody>
      </p:sp>
      <p:sp>
        <p:nvSpPr>
          <p:cNvPr id="5" name="Content Placeholder 15">
            <a:extLst>
              <a:ext uri="{FF2B5EF4-FFF2-40B4-BE49-F238E27FC236}">
                <a16:creationId xmlns:a16="http://schemas.microsoft.com/office/drawing/2014/main" id="{0607F291-BE0F-8951-1050-64102E94900E}"/>
              </a:ext>
            </a:extLst>
          </p:cNvPr>
          <p:cNvSpPr txBox="1">
            <a:spLocks/>
          </p:cNvSpPr>
          <p:nvPr/>
        </p:nvSpPr>
        <p:spPr>
          <a:xfrm>
            <a:off x="838200" y="1825625"/>
            <a:ext cx="10835238" cy="3468270"/>
          </a:xfrm>
          <a:prstGeom prst="rect">
            <a:avLst/>
          </a:prstGeom>
          <a:solidFill>
            <a:srgbClr val="EBDDF4"/>
          </a:solidFill>
        </p:spPr>
        <p:txBody>
          <a:bodyPr vert="horz" lIns="180000" tIns="180000" rIns="180000" bIns="18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8000"/>
              </a:lnSpc>
              <a:buFont typeface="Arial" panose="020B0604020202020204" pitchFamily="34" charset="0"/>
              <a:buNone/>
            </a:pPr>
            <a:r>
              <a:rPr lang="en-US" b="1" dirty="0"/>
              <a:t>Consider</a:t>
            </a:r>
          </a:p>
          <a:p>
            <a:pPr>
              <a:lnSpc>
                <a:spcPct val="118000"/>
              </a:lnSpc>
            </a:pPr>
            <a:r>
              <a:rPr lang="en-US" dirty="0"/>
              <a:t>Which evidence from Task 1 directly influenced your design? </a:t>
            </a:r>
          </a:p>
          <a:p>
            <a:pPr>
              <a:lnSpc>
                <a:spcPct val="118000"/>
              </a:lnSpc>
            </a:pPr>
            <a:r>
              <a:rPr lang="en-US" dirty="0"/>
              <a:t>What comparison evidence supports your chosen materials and construction method? </a:t>
            </a:r>
          </a:p>
          <a:p>
            <a:pPr>
              <a:lnSpc>
                <a:spcPct val="118000"/>
              </a:lnSpc>
            </a:pPr>
            <a:r>
              <a:rPr lang="en-US" dirty="0"/>
              <a:t>What change have you made after reviewing regulations, risks or stakeholder needs?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8C5314B5-7CEC-272D-6744-8C314C91D5CD}"/>
              </a:ext>
            </a:extLst>
          </p:cNvPr>
          <p:cNvSpPr txBox="1">
            <a:spLocks/>
          </p:cNvSpPr>
          <p:nvPr/>
        </p:nvSpPr>
        <p:spPr>
          <a:xfrm>
            <a:off x="838200" y="5484160"/>
            <a:ext cx="10835239" cy="536449"/>
          </a:xfrm>
          <a:prstGeom prst="rect">
            <a:avLst/>
          </a:prstGeom>
          <a:ln w="28575">
            <a:solidFill>
              <a:schemeClr val="accent5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Key question: </a:t>
            </a:r>
            <a:r>
              <a:rPr lang="en-US" dirty="0"/>
              <a:t>Can someone else understand and test your design proposal?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4C82D5D0-A09C-61C2-2AB9-9A38D8974E9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/>
          <a:lstStyle/>
          <a:p>
            <a:r>
              <a:rPr lang="en-GB" dirty="0"/>
              <a:t>Task 2: Design proposal and design justification</a:t>
            </a:r>
          </a:p>
        </p:txBody>
      </p:sp>
    </p:spTree>
    <p:extLst>
      <p:ext uri="{BB962C8B-B14F-4D97-AF65-F5344CB8AC3E}">
        <p14:creationId xmlns:p14="http://schemas.microsoft.com/office/powerpoint/2010/main" val="33223511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F9710D-D8AC-F822-92AB-F0149AB5DC8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54C4D43-5A58-E1B0-24F2-AB48B0C32ADA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/>
              <a:t>Route: Construction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8A35F0DB-7699-A06E-7ED4-B482E7D142C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/>
              <a:t>Design, Surveying and Planning for Construction</a:t>
            </a:r>
            <a:endParaRPr lang="en-GB" sz="360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AE82E81F-3372-4F45-EFDF-AD08787B558E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Topic: </a:t>
            </a:r>
            <a:r>
              <a:rPr lang="en-US" dirty="0">
                <a:latin typeface="Arial"/>
                <a:cs typeface="Arial"/>
              </a:rPr>
              <a:t>Design a sustainable youth community hub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7C7EC7-8F6A-1C62-4EA4-7E799BAE8FF3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GB" dirty="0">
                <a:latin typeface="Arial"/>
                <a:cs typeface="Arial"/>
              </a:rPr>
              <a:t>Task 3: Project planning and costing documentation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281781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95FB72B-5C21-3D70-92DA-FEAE340E90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83608969-131B-E902-FD6F-093FA9CCADD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Feasibility test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F02D4E09-EF7D-5E8D-73F2-3F1C78BE419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404811" cy="3657782"/>
          </a:xfrm>
        </p:spPr>
        <p:txBody>
          <a:bodyPr>
            <a:normAutofit lnSpcReduction="10000"/>
          </a:bodyPr>
          <a:lstStyle/>
          <a:p>
            <a:pPr marL="0" indent="0">
              <a:buNone/>
            </a:pPr>
            <a:r>
              <a:rPr lang="en-US" dirty="0"/>
              <a:t>Test whether your proposal is practical in terms of sequence, time and cost. You must:</a:t>
            </a:r>
          </a:p>
          <a:p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sequence the work;</a:t>
            </a:r>
          </a:p>
          <a:p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identify dependencies;</a:t>
            </a:r>
          </a:p>
          <a:p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estimate durations;</a:t>
            </a:r>
          </a:p>
          <a:p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calculate early costs;</a:t>
            </a:r>
          </a:p>
          <a:p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comment on feasibility.</a:t>
            </a:r>
            <a:endParaRPr lang="en-US" dirty="0"/>
          </a:p>
          <a:p>
            <a:endParaRPr lang="en-GB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CB134C7-066F-5108-4E49-E812BBAB14B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73929" y="162686"/>
            <a:ext cx="2078545" cy="3651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>
                <a:latin typeface="Arial Narrow"/>
                <a:cs typeface="Arial"/>
              </a:rPr>
              <a:t>Introduction</a:t>
            </a:r>
            <a:endParaRPr lang="en-US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4998C9C-5B3E-BF2C-C685-13E7A9EC41F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/>
          <a:lstStyle/>
          <a:p>
            <a:r>
              <a:rPr lang="en-GB" dirty="0"/>
              <a:t>Task 3: Project planning and costing documentation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21EF73F-D1B3-03BF-365B-83E8C11A6934}"/>
              </a:ext>
            </a:extLst>
          </p:cNvPr>
          <p:cNvSpPr txBox="1">
            <a:spLocks/>
          </p:cNvSpPr>
          <p:nvPr/>
        </p:nvSpPr>
        <p:spPr>
          <a:xfrm>
            <a:off x="838200" y="5654842"/>
            <a:ext cx="10393800" cy="530072"/>
          </a:xfrm>
          <a:prstGeom prst="rect">
            <a:avLst/>
          </a:prstGeom>
          <a:ln w="28575">
            <a:solidFill>
              <a:schemeClr val="accent5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/>
              <a:t>Key question: </a:t>
            </a:r>
            <a:r>
              <a:rPr lang="en-US" dirty="0"/>
              <a:t>Is your design realistic to build in terms of time and cost?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E9D7306E-C99A-635C-F2AD-2DBCD6B3111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490375" y="1825624"/>
            <a:ext cx="3741625" cy="3657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93054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A3411D-CBF1-C501-3ABC-CB40C97E7F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A81026FA-7E83-6D11-B3E4-0A9386C6B4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you need to produce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4E71F3DC-DD4C-7A62-9213-BA8DC900B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5092701" cy="3207175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sz="1800" b="1" dirty="0"/>
              <a:t>Planning evidence</a:t>
            </a:r>
          </a:p>
          <a:p>
            <a:r>
              <a:rPr lang="en-US" sz="1800" dirty="0">
                <a:solidFill>
                  <a:srgbClr val="1D1D1F"/>
                </a:solidFill>
                <a:ea typeface="Aptos" pitchFamily="34" charset="-122"/>
              </a:rPr>
              <a:t>Work breakdown or construction sequence</a:t>
            </a:r>
          </a:p>
          <a:p>
            <a:r>
              <a:rPr lang="en-US" sz="1800" dirty="0">
                <a:solidFill>
                  <a:srgbClr val="1D1D1F"/>
                </a:solidFill>
                <a:ea typeface="Aptos" pitchFamily="34" charset="-122"/>
              </a:rPr>
              <a:t>Key dependencies</a:t>
            </a:r>
          </a:p>
          <a:p>
            <a:r>
              <a:rPr lang="en-US" sz="1800" dirty="0">
                <a:solidFill>
                  <a:srgbClr val="1D1D1F"/>
                </a:solidFill>
                <a:ea typeface="Aptos" pitchFamily="34" charset="-122"/>
              </a:rPr>
              <a:t>Durations and possible overlaps</a:t>
            </a:r>
          </a:p>
          <a:p>
            <a:r>
              <a:rPr lang="en-US" sz="1800" dirty="0">
                <a:solidFill>
                  <a:srgbClr val="1D1D1F"/>
                </a:solidFill>
                <a:ea typeface="Aptos" pitchFamily="34" charset="-122"/>
              </a:rPr>
              <a:t>Simple </a:t>
            </a:r>
            <a:r>
              <a:rPr lang="en-US" sz="1800" dirty="0" err="1">
                <a:solidFill>
                  <a:srgbClr val="1D1D1F"/>
                </a:solidFill>
                <a:ea typeface="Aptos" pitchFamily="34" charset="-122"/>
              </a:rPr>
              <a:t>programme</a:t>
            </a:r>
            <a:r>
              <a:rPr lang="en-US" sz="1800" dirty="0">
                <a:solidFill>
                  <a:srgbClr val="1D1D1F"/>
                </a:solidFill>
                <a:ea typeface="Aptos" pitchFamily="34" charset="-122"/>
              </a:rPr>
              <a:t> or Gantt-style chart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7DAA1F1A-8291-156D-6CB5-8373FD166C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73929" y="162686"/>
            <a:ext cx="2078545" cy="3651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>
                <a:latin typeface="Arial Narrow"/>
                <a:cs typeface="Arial"/>
              </a:rPr>
              <a:t>Introduction</a:t>
            </a:r>
            <a:endParaRPr lang="en-US"/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27856B56-B407-57C6-95D8-9D7F6A173858}"/>
              </a:ext>
            </a:extLst>
          </p:cNvPr>
          <p:cNvSpPr txBox="1">
            <a:spLocks/>
          </p:cNvSpPr>
          <p:nvPr/>
        </p:nvSpPr>
        <p:spPr>
          <a:xfrm>
            <a:off x="6261100" y="1825412"/>
            <a:ext cx="5380100" cy="3207175"/>
          </a:xfrm>
          <a:prstGeom prst="rect">
            <a:avLst/>
          </a:prstGeom>
          <a:solidFill>
            <a:srgbClr val="EBDDF4"/>
          </a:solidFill>
        </p:spPr>
        <p:txBody>
          <a:bodyPr vert="horz" lIns="180000" tIns="180000" rIns="180000" bIns="180000" rtlCol="0" anchor="t">
            <a:normAutofit fontScale="55000" lnSpcReduction="20000"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8000"/>
              </a:lnSpc>
              <a:buFont typeface="Arial" panose="020B0604020202020204" pitchFamily="34" charset="0"/>
              <a:buNone/>
            </a:pPr>
            <a:r>
              <a:rPr lang="en-US" sz="3200" b="1" dirty="0"/>
              <a:t>Costing evidence</a:t>
            </a:r>
          </a:p>
          <a:p>
            <a:pPr>
              <a:lnSpc>
                <a:spcPct val="128000"/>
              </a:lnSpc>
            </a:pPr>
            <a:r>
              <a:rPr lang="en-US" sz="3200" dirty="0">
                <a:solidFill>
                  <a:srgbClr val="1D1D1F"/>
                </a:solidFill>
                <a:ea typeface="Aptos" pitchFamily="34" charset="-122"/>
              </a:rPr>
              <a:t>Floor-area and material quantity calculations </a:t>
            </a:r>
            <a:endParaRPr lang="en-US" sz="3200" dirty="0"/>
          </a:p>
          <a:p>
            <a:pPr>
              <a:lnSpc>
                <a:spcPct val="128000"/>
              </a:lnSpc>
            </a:pPr>
            <a:r>
              <a:rPr lang="en-US" sz="3200" dirty="0">
                <a:solidFill>
                  <a:srgbClr val="1D1D1F"/>
                </a:solidFill>
                <a:ea typeface="Aptos" pitchFamily="34" charset="-122"/>
              </a:rPr>
              <a:t>Wastage allowances </a:t>
            </a:r>
            <a:endParaRPr lang="en-US" sz="3200" dirty="0"/>
          </a:p>
          <a:p>
            <a:pPr>
              <a:lnSpc>
                <a:spcPct val="128000"/>
              </a:lnSpc>
            </a:pPr>
            <a:r>
              <a:rPr lang="en-US" sz="3200" dirty="0">
                <a:solidFill>
                  <a:srgbClr val="1D1D1F"/>
                </a:solidFill>
                <a:ea typeface="Aptos" pitchFamily="34" charset="-122"/>
              </a:rPr>
              <a:t>Material and </a:t>
            </a:r>
            <a:r>
              <a:rPr lang="en-US" sz="3200" dirty="0" err="1">
                <a:solidFill>
                  <a:srgbClr val="1D1D1F"/>
                </a:solidFill>
                <a:ea typeface="Aptos" pitchFamily="34" charset="-122"/>
              </a:rPr>
              <a:t>labour</a:t>
            </a:r>
            <a:r>
              <a:rPr lang="en-US" sz="3200" dirty="0">
                <a:solidFill>
                  <a:srgbClr val="1D1D1F"/>
                </a:solidFill>
                <a:ea typeface="Aptos" pitchFamily="34" charset="-122"/>
              </a:rPr>
              <a:t> cost calculations </a:t>
            </a:r>
            <a:endParaRPr lang="en-US" sz="3200" dirty="0"/>
          </a:p>
          <a:p>
            <a:pPr>
              <a:lnSpc>
                <a:spcPct val="128000"/>
              </a:lnSpc>
            </a:pPr>
            <a:r>
              <a:rPr lang="en-US" sz="3200" dirty="0">
                <a:solidFill>
                  <a:srgbClr val="1D1D1F"/>
                </a:solidFill>
                <a:ea typeface="Aptos" pitchFamily="34" charset="-122"/>
              </a:rPr>
              <a:t>Total estimated element cost </a:t>
            </a:r>
            <a:endParaRPr lang="en-US" sz="3200" dirty="0"/>
          </a:p>
          <a:p>
            <a:pPr>
              <a:lnSpc>
                <a:spcPct val="128000"/>
              </a:lnSpc>
            </a:pPr>
            <a:r>
              <a:rPr lang="en-US" sz="3200" dirty="0">
                <a:solidFill>
                  <a:srgbClr val="1D1D1F"/>
                </a:solidFill>
                <a:ea typeface="Aptos" pitchFamily="34" charset="-122"/>
              </a:rPr>
              <a:t>Working, units and assumptions </a:t>
            </a:r>
            <a:endParaRPr lang="en-US" sz="3200" dirty="0"/>
          </a:p>
          <a:p>
            <a:pPr>
              <a:lnSpc>
                <a:spcPct val="128000"/>
              </a:lnSpc>
            </a:pPr>
            <a:r>
              <a:rPr lang="en-US" sz="3200" dirty="0">
                <a:solidFill>
                  <a:srgbClr val="1D1D1F"/>
                </a:solidFill>
                <a:ea typeface="Aptos" pitchFamily="34" charset="-122"/>
              </a:rPr>
              <a:t>Feasibility commentary</a:t>
            </a:r>
            <a:endParaRPr lang="en-US" sz="3200" dirty="0"/>
          </a:p>
          <a:p>
            <a:pPr marL="0" indent="0">
              <a:lnSpc>
                <a:spcPct val="88000"/>
              </a:lnSpc>
              <a:buNone/>
            </a:pPr>
            <a:endParaRPr lang="en-US" dirty="0">
              <a:solidFill>
                <a:srgbClr val="1D1D1F"/>
              </a:solidFill>
              <a:latin typeface="Aptos" pitchFamily="34" charset="0"/>
              <a:ea typeface="Aptos" pitchFamily="34" charset="-122"/>
              <a:cs typeface="Aptos" pitchFamily="34" charset="-120"/>
            </a:endParaRP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ED4EBAF0-4BD6-6554-FE11-C66DB48AF73A}"/>
              </a:ext>
            </a:extLst>
          </p:cNvPr>
          <p:cNvSpPr txBox="1">
            <a:spLocks/>
          </p:cNvSpPr>
          <p:nvPr/>
        </p:nvSpPr>
        <p:spPr>
          <a:xfrm>
            <a:off x="838200" y="5248799"/>
            <a:ext cx="10393800" cy="936115"/>
          </a:xfrm>
          <a:prstGeom prst="rect">
            <a:avLst/>
          </a:prstGeom>
          <a:ln w="28575">
            <a:solidFill>
              <a:schemeClr val="accent5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/>
              <a:t>Planning and costing should help you </a:t>
            </a:r>
            <a:r>
              <a:rPr lang="en-US"/>
              <a:t>explain whether or not </a:t>
            </a:r>
            <a:r>
              <a:rPr lang="en-US" dirty="0"/>
              <a:t>the project </a:t>
            </a:r>
            <a:br>
              <a:rPr lang="en-US" dirty="0"/>
            </a:br>
            <a:r>
              <a:rPr lang="en-US" dirty="0"/>
              <a:t>is feasible.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7A587AA1-B151-DFA8-1D84-D7E0C19EF5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/>
          <a:lstStyle/>
          <a:p>
            <a:r>
              <a:rPr lang="en-GB" dirty="0"/>
              <a:t>Task 3: Project planning and costing documentation</a:t>
            </a:r>
          </a:p>
        </p:txBody>
      </p:sp>
    </p:spTree>
    <p:extLst>
      <p:ext uri="{BB962C8B-B14F-4D97-AF65-F5344CB8AC3E}">
        <p14:creationId xmlns:p14="http://schemas.microsoft.com/office/powerpoint/2010/main" val="40286614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8FBD56-123B-5E8E-EEAE-FDDF383254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5F224DCA-FD38-6C24-331C-E01D1D663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7811"/>
            <a:ext cx="10515600" cy="936115"/>
          </a:xfrm>
        </p:spPr>
        <p:txBody>
          <a:bodyPr/>
          <a:lstStyle/>
          <a:p>
            <a:r>
              <a:rPr lang="en-US" dirty="0"/>
              <a:t>Checkpoint: End of Task 3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3A21244-55A0-E4AB-7D1A-7871DB91759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73929" y="162686"/>
            <a:ext cx="2078545" cy="3651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>
                <a:latin typeface="Arial Narrow"/>
                <a:cs typeface="Arial"/>
              </a:rPr>
              <a:t>Checkpoint</a:t>
            </a:r>
            <a:endParaRPr lang="en-US"/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AC0FC36F-2327-5630-5FC8-C466913E2505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820399" cy="3504364"/>
          </a:xfrm>
          <a:prstGeom prst="rect">
            <a:avLst/>
          </a:prstGeom>
          <a:solidFill>
            <a:srgbClr val="EBDDF4"/>
          </a:solidFill>
        </p:spPr>
        <p:txBody>
          <a:bodyPr vert="horz" lIns="180000" tIns="180000" rIns="180000" bIns="180000" rtlCol="0"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8000"/>
              </a:lnSpc>
              <a:buFont typeface="Arial" panose="020B0604020202020204" pitchFamily="34" charset="0"/>
              <a:buNone/>
            </a:pPr>
            <a:r>
              <a:rPr lang="en-US" b="1" dirty="0"/>
              <a:t>Consider</a:t>
            </a:r>
            <a:endParaRPr lang="en-US" dirty="0"/>
          </a:p>
          <a:p>
            <a:pPr>
              <a:lnSpc>
                <a:spcPct val="118000"/>
              </a:lnSpc>
            </a:pPr>
            <a:r>
              <a:rPr lang="en-US" dirty="0"/>
              <a:t>What evidence shows that your construction sequence is logical? </a:t>
            </a:r>
          </a:p>
          <a:p>
            <a:pPr>
              <a:lnSpc>
                <a:spcPct val="118000"/>
              </a:lnSpc>
            </a:pPr>
            <a:r>
              <a:rPr lang="en-US" dirty="0"/>
              <a:t>Which calculations and assumptions support your cost estimate? </a:t>
            </a:r>
          </a:p>
          <a:p>
            <a:pPr>
              <a:lnSpc>
                <a:spcPct val="118000"/>
              </a:lnSpc>
            </a:pPr>
            <a:r>
              <a:rPr lang="en-US" dirty="0"/>
              <a:t>What does your </a:t>
            </a:r>
            <a:r>
              <a:rPr lang="en-US" dirty="0" err="1"/>
              <a:t>programme</a:t>
            </a:r>
            <a:r>
              <a:rPr lang="en-US" dirty="0"/>
              <a:t> and cost evidence show about project feasibility?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C73DFDFA-EDD4-F91D-411F-C42F3D1B17D4}"/>
              </a:ext>
            </a:extLst>
          </p:cNvPr>
          <p:cNvSpPr txBox="1">
            <a:spLocks/>
          </p:cNvSpPr>
          <p:nvPr/>
        </p:nvSpPr>
        <p:spPr>
          <a:xfrm>
            <a:off x="838201" y="5484160"/>
            <a:ext cx="10820400" cy="599140"/>
          </a:xfrm>
          <a:prstGeom prst="rect">
            <a:avLst/>
          </a:prstGeom>
          <a:ln w="28575">
            <a:solidFill>
              <a:schemeClr val="accent5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28000"/>
              </a:lnSpc>
              <a:buNone/>
            </a:pPr>
            <a:r>
              <a:rPr lang="en-US" b="1" dirty="0"/>
              <a:t>Key question: </a:t>
            </a:r>
            <a:r>
              <a:rPr lang="en-US" dirty="0"/>
              <a:t>Can you explain how your design choices affect time and cost?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5B4E4AE5-7596-BCC2-F6BE-D7711772C59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/>
          <a:lstStyle/>
          <a:p>
            <a:r>
              <a:rPr lang="en-GB" dirty="0"/>
              <a:t>Task 3: Project planning and costing documentation</a:t>
            </a:r>
          </a:p>
        </p:txBody>
      </p:sp>
    </p:spTree>
    <p:extLst>
      <p:ext uri="{BB962C8B-B14F-4D97-AF65-F5344CB8AC3E}">
        <p14:creationId xmlns:p14="http://schemas.microsoft.com/office/powerpoint/2010/main" val="7350568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96488A7-791E-E4F9-73D2-CC784BB7B5D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4AB9D58-AB4C-FE38-6B91-0ED952BCABE5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/>
              <a:t>Route: Construction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74FDFA73-8317-5D88-ABD8-19AE8FFE92E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/>
              <a:t>Design, Surveying and Planning for Construction</a:t>
            </a:r>
            <a:endParaRPr lang="en-GB" sz="360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DFF0CCBE-42A0-ADA7-38E0-FAF54EA2C046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Topic: </a:t>
            </a:r>
            <a:r>
              <a:rPr lang="en-US" dirty="0">
                <a:latin typeface="Arial"/>
                <a:cs typeface="Arial"/>
              </a:rPr>
              <a:t>Design a sustainable youth community hub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337313F-CE4D-7EC2-C2D4-26DE53D3BA6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GB" dirty="0">
                <a:latin typeface="Arial"/>
                <a:cs typeface="Arial"/>
              </a:rPr>
              <a:t>Task 4: Team response to a project problem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2579672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412BDA-C434-2F31-8A94-59D7FA207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FC2F40A5-F817-A56B-9860-F7F960D881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Additional client problem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C10F19F-655C-59B6-8E2D-686D70F0B61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5575300" cy="4351338"/>
          </a:xfrm>
        </p:spPr>
        <p:txBody>
          <a:bodyPr vert="horz" lIns="180000" tIns="180000" rIns="180000" bIns="180000" rtlCol="0"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latin typeface="Arial"/>
                <a:cs typeface="Arial"/>
              </a:rPr>
              <a:t>Following further consultation with the contractor, the client is concerned about:</a:t>
            </a:r>
            <a:endParaRPr lang="en-US" sz="2000" dirty="0"/>
          </a:p>
          <a:p>
            <a:pPr>
              <a:lnSpc>
                <a:spcPct val="100000"/>
              </a:lnSpc>
              <a:buFont typeface="Arial"/>
              <a:buChar char="•"/>
            </a:pPr>
            <a:r>
              <a:rPr lang="en-US" sz="2000" dirty="0">
                <a:latin typeface="Arial"/>
                <a:cs typeface="Arial"/>
              </a:rPr>
              <a:t>construction cost; </a:t>
            </a:r>
            <a:endParaRPr lang="en-US" sz="2000" dirty="0"/>
          </a:p>
          <a:p>
            <a:pPr>
              <a:lnSpc>
                <a:spcPct val="100000"/>
              </a:lnSpc>
              <a:buFont typeface="Arial"/>
            </a:pPr>
            <a:r>
              <a:rPr lang="en-US" sz="2000" dirty="0" err="1">
                <a:latin typeface="Arial"/>
                <a:cs typeface="Arial"/>
              </a:rPr>
              <a:t>programme</a:t>
            </a:r>
            <a:r>
              <a:rPr lang="en-US" sz="2000" dirty="0">
                <a:latin typeface="Arial"/>
                <a:cs typeface="Arial"/>
              </a:rPr>
              <a:t> duration; </a:t>
            </a:r>
            <a:endParaRPr lang="en-US" sz="2000" dirty="0"/>
          </a:p>
          <a:p>
            <a:pPr>
              <a:lnSpc>
                <a:spcPct val="100000"/>
              </a:lnSpc>
              <a:buFont typeface="Arial"/>
            </a:pPr>
            <a:r>
              <a:rPr lang="en-US" sz="2000" dirty="0">
                <a:latin typeface="Arial"/>
                <a:cs typeface="Arial"/>
              </a:rPr>
              <a:t>disruption on the constrained brownfield site. </a:t>
            </a:r>
            <a:endParaRPr lang="en-US" sz="2000" dirty="0"/>
          </a:p>
          <a:p>
            <a:pPr marL="0" indent="0">
              <a:lnSpc>
                <a:spcPct val="100000"/>
              </a:lnSpc>
              <a:buNone/>
            </a:pPr>
            <a:r>
              <a:rPr lang="en-US" sz="2000" dirty="0">
                <a:latin typeface="Arial"/>
                <a:cs typeface="Arial"/>
              </a:rPr>
              <a:t>The design team has been asked to investigate whether </a:t>
            </a:r>
            <a:r>
              <a:rPr lang="en-US" sz="2000" b="1" dirty="0">
                <a:latin typeface="Arial"/>
                <a:cs typeface="Arial"/>
              </a:rPr>
              <a:t>greater use of off-site manufacture and </a:t>
            </a:r>
            <a:r>
              <a:rPr lang="en-US" sz="2000" b="1" dirty="0" err="1">
                <a:latin typeface="Arial"/>
                <a:cs typeface="Arial"/>
              </a:rPr>
              <a:t>standardisation</a:t>
            </a:r>
            <a:r>
              <a:rPr lang="en-US" sz="2000" dirty="0">
                <a:latin typeface="Arial"/>
                <a:cs typeface="Arial"/>
              </a:rPr>
              <a:t> could improve project delivery and reduce cost while maintaining the client’s key requirements.</a:t>
            </a:r>
            <a:endParaRPr lang="en-US" sz="2000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5909D36-5E1D-1D81-BA40-18B5B4522B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73929" y="162686"/>
            <a:ext cx="2078545" cy="365125"/>
          </a:xfrm>
          <a:solidFill>
            <a:srgbClr val="88A2FF"/>
          </a:solidFill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dirty="0">
                <a:latin typeface="Arial Narrow"/>
                <a:cs typeface="Arial"/>
              </a:rPr>
              <a:t>Introduction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9F7AF33-BA26-9029-55D9-DB045432F23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/>
          <a:lstStyle/>
          <a:p>
            <a:r>
              <a:rPr lang="en-GB" dirty="0"/>
              <a:t>Task 4: Team response to a project problem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AA5EF528-E94F-42C6-F8AB-6363C1123AEA}"/>
              </a:ext>
            </a:extLst>
          </p:cNvPr>
          <p:cNvSpPr txBox="1">
            <a:spLocks/>
          </p:cNvSpPr>
          <p:nvPr/>
        </p:nvSpPr>
        <p:spPr>
          <a:xfrm>
            <a:off x="6663995" y="5272825"/>
            <a:ext cx="4504759" cy="908901"/>
          </a:xfrm>
          <a:prstGeom prst="rect">
            <a:avLst/>
          </a:prstGeom>
          <a:ln w="28575">
            <a:solidFill>
              <a:schemeClr val="accent5"/>
            </a:solidFill>
          </a:ln>
        </p:spPr>
        <p:txBody>
          <a:bodyPr lIns="91440" tIns="45720" rIns="91440" bIns="45720" anchor="t">
            <a:normAutofit fontScale="85000" lnSpcReduction="20000"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latin typeface="Arial"/>
                <a:cs typeface="Arial"/>
              </a:rPr>
              <a:t>Key question: </a:t>
            </a:r>
            <a:r>
              <a:rPr lang="en-US" dirty="0">
                <a:latin typeface="Arial"/>
                <a:cs typeface="Arial"/>
              </a:rPr>
              <a:t>Where could off-site manufacture or </a:t>
            </a:r>
            <a:r>
              <a:rPr lang="en-US" dirty="0" err="1">
                <a:latin typeface="Arial"/>
                <a:cs typeface="Arial"/>
              </a:rPr>
              <a:t>standardisation</a:t>
            </a:r>
            <a:r>
              <a:rPr lang="en-US" dirty="0">
                <a:latin typeface="Arial"/>
                <a:cs typeface="Arial"/>
              </a:rPr>
              <a:t> improve delivery of the youth hub?</a:t>
            </a:r>
            <a:endParaRPr lang="en-US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245631C-2AFA-D425-06EC-0D1BAE96E05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6974288" y="1825625"/>
            <a:ext cx="3904912" cy="33236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702966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2DF57A7-C945-1E9E-B100-B9B6A057303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A161BE3F-A04F-B201-F768-42FF1179045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73929" y="162686"/>
            <a:ext cx="2078545" cy="365125"/>
          </a:xfrm>
          <a:solidFill>
            <a:srgbClr val="F1995C"/>
          </a:solidFill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dirty="0">
                <a:latin typeface="Arial Narrow"/>
                <a:cs typeface="Arial"/>
              </a:rPr>
              <a:t>Activity 4.1</a:t>
            </a:r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11BFD775-FC74-F1BF-0C66-7D482F440D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58880"/>
            <a:ext cx="10865370" cy="1344299"/>
          </a:xfrm>
        </p:spPr>
        <p:txBody>
          <a:bodyPr/>
          <a:lstStyle/>
          <a:p>
            <a:r>
              <a:rPr lang="en-US" dirty="0">
                <a:latin typeface="Arial"/>
                <a:cs typeface="Arial"/>
              </a:rPr>
              <a:t>Identifying off-site opportunities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85338277-80CB-5D45-84C3-0C0E5F0AAD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6320589" cy="3251739"/>
          </a:xfrm>
        </p:spPr>
        <p:txBody>
          <a:bodyPr vert="horz" lIns="180000" tIns="180000" rIns="180000" bIns="180000" rtlCol="0" anchor="t">
            <a:noAutofit/>
          </a:bodyPr>
          <a:lstStyle/>
          <a:p>
            <a:pPr marL="0" indent="0">
              <a:buNone/>
            </a:pPr>
            <a:r>
              <a:rPr lang="en-US" sz="1800" b="1" dirty="0">
                <a:latin typeface="Arial"/>
                <a:cs typeface="Arial"/>
              </a:rPr>
              <a:t>Use the individual proposals as project evidence to:</a:t>
            </a:r>
            <a:endParaRPr lang="en-US" sz="1800" dirty="0">
              <a:latin typeface="Arial"/>
              <a:cs typeface="Arial"/>
            </a:endParaRPr>
          </a:p>
          <a:p>
            <a:pPr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identify common or repetitive building elements; </a:t>
            </a:r>
          </a:p>
          <a:p>
            <a:pPr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consider where elements could be </a:t>
            </a:r>
            <a:r>
              <a:rPr lang="en-US" sz="1800" dirty="0" err="1">
                <a:latin typeface="Arial"/>
                <a:cs typeface="Arial"/>
              </a:rPr>
              <a:t>standardised</a:t>
            </a:r>
            <a:r>
              <a:rPr lang="en-US" sz="1800" dirty="0">
                <a:latin typeface="Arial"/>
                <a:cs typeface="Arial"/>
              </a:rPr>
              <a:t>; </a:t>
            </a:r>
          </a:p>
          <a:p>
            <a:pPr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identify opportunities for off-site manufacture; </a:t>
            </a:r>
          </a:p>
          <a:p>
            <a:pPr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consider potential benefits and limitations; </a:t>
            </a:r>
          </a:p>
          <a:p>
            <a:pPr>
              <a:buFont typeface="Arial"/>
              <a:buChar char="•"/>
            </a:pPr>
            <a:r>
              <a:rPr lang="en-US" sz="1800" dirty="0">
                <a:latin typeface="Arial"/>
                <a:cs typeface="Arial"/>
              </a:rPr>
              <a:t>select at least </a:t>
            </a:r>
            <a:r>
              <a:rPr lang="en-US" sz="1800" b="1" dirty="0">
                <a:latin typeface="Arial"/>
                <a:cs typeface="Arial"/>
              </a:rPr>
              <a:t>three opportunities</a:t>
            </a:r>
            <a:r>
              <a:rPr lang="en-US" sz="1800" dirty="0">
                <a:latin typeface="Arial"/>
                <a:cs typeface="Arial"/>
              </a:rPr>
              <a:t> for further appraisal. </a:t>
            </a:r>
          </a:p>
          <a:p>
            <a:pPr marL="0" indent="0">
              <a:buNone/>
            </a:pPr>
            <a:r>
              <a:rPr lang="en-US" sz="1800" b="1" dirty="0">
                <a:latin typeface="Arial"/>
                <a:cs typeface="Arial"/>
              </a:rPr>
              <a:t>You are not choosing the best individual design.</a:t>
            </a:r>
            <a:endParaRPr lang="en-US" sz="1800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5C3AEA11-87C5-75E9-C28C-F91AFD6CED0B}"/>
              </a:ext>
            </a:extLst>
          </p:cNvPr>
          <p:cNvSpPr txBox="1">
            <a:spLocks/>
          </p:cNvSpPr>
          <p:nvPr/>
        </p:nvSpPr>
        <p:spPr>
          <a:xfrm>
            <a:off x="838200" y="5248799"/>
            <a:ext cx="10566600" cy="936115"/>
          </a:xfrm>
          <a:prstGeom prst="rect">
            <a:avLst/>
          </a:prstGeom>
          <a:ln w="28575">
            <a:solidFill>
              <a:schemeClr val="accent5"/>
            </a:solidFill>
          </a:ln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b="1" dirty="0">
                <a:latin typeface="Arial"/>
                <a:cs typeface="Arial"/>
              </a:rPr>
              <a:t>Key question: </a:t>
            </a:r>
            <a:r>
              <a:rPr lang="en-US" dirty="0">
                <a:latin typeface="Arial"/>
                <a:cs typeface="Arial"/>
              </a:rPr>
              <a:t>Which building elements are most suitable for </a:t>
            </a:r>
            <a:r>
              <a:rPr lang="en-US" dirty="0" err="1">
                <a:latin typeface="Arial"/>
                <a:cs typeface="Arial"/>
              </a:rPr>
              <a:t>standardisation</a:t>
            </a:r>
            <a:r>
              <a:rPr lang="en-US" dirty="0">
                <a:latin typeface="Arial"/>
                <a:cs typeface="Arial"/>
              </a:rPr>
              <a:t> or off-site manufacture, and why?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638268F0-9B01-9B62-4287-05D4024DD1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/>
          <a:lstStyle/>
          <a:p>
            <a:r>
              <a:rPr lang="en-GB" dirty="0"/>
              <a:t>Task 4: Team response to a project problem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41B91FD-F4FF-35FF-B1FE-60B6B7EDB6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386"/>
          <a:stretch>
            <a:fillRect/>
          </a:stretch>
        </p:blipFill>
        <p:spPr>
          <a:xfrm>
            <a:off x="7260503" y="1815183"/>
            <a:ext cx="4144297" cy="32621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054091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67C88B-3967-0279-7DBC-4C40A9877F6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A7717FE-8BD3-0276-0476-AC2B1D9C513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73929" y="162686"/>
            <a:ext cx="2078545" cy="365125"/>
          </a:xfrm>
          <a:solidFill>
            <a:srgbClr val="F1995C"/>
          </a:solidFill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 dirty="0">
                <a:latin typeface="Arial Narrow"/>
                <a:cs typeface="Arial"/>
              </a:rPr>
              <a:t>Activity 4.2</a:t>
            </a:r>
            <a:endParaRPr lang="en-US" dirty="0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E1B7D63F-3AC1-DF2B-8BDC-1371CFC566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Appraising options and agreeing a response</a:t>
            </a:r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104BDD0-20FE-5C9C-3FF1-CDEABFA25D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627632"/>
            <a:ext cx="6282600" cy="3569347"/>
          </a:xfrm>
        </p:spPr>
        <p:txBody>
          <a:bodyPr vert="horz" lIns="180000" tIns="180000" rIns="180000" bIns="180000" rtlCol="0" anchor="t">
            <a:noAutofit/>
          </a:bodyPr>
          <a:lstStyle/>
          <a:p>
            <a:pPr marL="288000" indent="-288000">
              <a:buAutoNum type="arabicPeriod"/>
            </a:pPr>
            <a:r>
              <a:rPr lang="en-US" sz="1900" b="1" dirty="0">
                <a:latin typeface="Arial"/>
                <a:cs typeface="Arial"/>
              </a:rPr>
              <a:t>Identify: </a:t>
            </a:r>
            <a:r>
              <a:rPr lang="en-US" sz="1900" dirty="0">
                <a:latin typeface="Arial"/>
                <a:cs typeface="Arial"/>
              </a:rPr>
              <a:t>Which opportunities from Activity 4.1 should be investigated further?</a:t>
            </a:r>
          </a:p>
          <a:p>
            <a:pPr marL="288000" indent="-288000">
              <a:buAutoNum type="arabicPeriod"/>
            </a:pPr>
            <a:r>
              <a:rPr lang="en-US" sz="1900" b="1" dirty="0">
                <a:latin typeface="Arial"/>
                <a:cs typeface="Arial"/>
              </a:rPr>
              <a:t>Compare: </a:t>
            </a:r>
            <a:r>
              <a:rPr lang="en-US" sz="1900" dirty="0">
                <a:latin typeface="Arial"/>
                <a:ea typeface="Aptos" pitchFamily="34" charset="-122"/>
                <a:cs typeface="Arial"/>
              </a:rPr>
              <a:t>What are the benefits, limitations, risks and trade-offs of at least three credible approaches?</a:t>
            </a:r>
            <a:endParaRPr lang="en-US" sz="1900" dirty="0">
              <a:latin typeface="Arial"/>
              <a:cs typeface="Arial"/>
            </a:endParaRPr>
          </a:p>
          <a:p>
            <a:pPr marL="288000" indent="-288000">
              <a:buAutoNum type="arabicPeriod"/>
            </a:pPr>
            <a:r>
              <a:rPr lang="en-US" sz="1900" b="1" dirty="0">
                <a:latin typeface="Arial"/>
                <a:cs typeface="Arial"/>
              </a:rPr>
              <a:t>Agree: </a:t>
            </a:r>
            <a:r>
              <a:rPr lang="en-US" sz="1900" b="1" dirty="0">
                <a:latin typeface="Arial"/>
                <a:ea typeface="Aptos" pitchFamily="34" charset="-122"/>
                <a:cs typeface="Arial"/>
              </a:rPr>
              <a:t>Which option, or combination of options, provides the best overall balance for this project?</a:t>
            </a:r>
            <a:endParaRPr lang="en-US" sz="1900" b="1" dirty="0">
              <a:latin typeface="Arial"/>
              <a:cs typeface="Arial"/>
            </a:endParaRPr>
          </a:p>
          <a:p>
            <a:pPr marL="288000" indent="-288000">
              <a:buAutoNum type="arabicPeriod"/>
            </a:pPr>
            <a:r>
              <a:rPr lang="en-US" sz="1900" b="1" dirty="0">
                <a:latin typeface="Arial"/>
                <a:cs typeface="Arial"/>
              </a:rPr>
              <a:t>Justify: </a:t>
            </a:r>
            <a:r>
              <a:rPr lang="en-US" sz="1900" dirty="0">
                <a:latin typeface="Arial"/>
                <a:cs typeface="Arial"/>
              </a:rPr>
              <a:t>What </a:t>
            </a:r>
            <a:r>
              <a:rPr lang="en-US" sz="1900" dirty="0">
                <a:latin typeface="Arial"/>
                <a:ea typeface="Aptos" pitchFamily="34" charset="-122"/>
                <a:cs typeface="Arial"/>
              </a:rPr>
              <a:t>evidence from Tasks 1, 2 and 3 supports the team recommendation?</a:t>
            </a:r>
            <a:endParaRPr lang="en-US" sz="1900" dirty="0"/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152D5056-4788-5247-7657-49D924378A0A}"/>
              </a:ext>
            </a:extLst>
          </p:cNvPr>
          <p:cNvSpPr txBox="1">
            <a:spLocks/>
          </p:cNvSpPr>
          <p:nvPr/>
        </p:nvSpPr>
        <p:spPr>
          <a:xfrm>
            <a:off x="838200" y="5334000"/>
            <a:ext cx="10386104" cy="805525"/>
          </a:xfrm>
          <a:prstGeom prst="rect">
            <a:avLst/>
          </a:prstGeom>
          <a:ln w="28575">
            <a:solidFill>
              <a:schemeClr val="accent5"/>
            </a:solidFill>
          </a:ln>
        </p:spPr>
        <p:txBody>
          <a:bodyPr lIns="91440" tIns="45720" rIns="91440" bIns="45720" anchor="t">
            <a:normAutofit fontScale="85000" lnSpcReduction="10000"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18000"/>
              </a:lnSpc>
              <a:buNone/>
            </a:pPr>
            <a:r>
              <a:rPr lang="en-US" b="1" dirty="0">
                <a:latin typeface="Arial"/>
                <a:cs typeface="Arial"/>
              </a:rPr>
              <a:t>Consider the impact on: </a:t>
            </a:r>
            <a:r>
              <a:rPr lang="en-US" dirty="0">
                <a:latin typeface="Arial"/>
                <a:cs typeface="Arial"/>
              </a:rPr>
              <a:t>Cost and </a:t>
            </a:r>
            <a:r>
              <a:rPr lang="en-US" dirty="0" err="1">
                <a:latin typeface="Arial"/>
                <a:cs typeface="Arial"/>
              </a:rPr>
              <a:t>programme</a:t>
            </a:r>
            <a:r>
              <a:rPr lang="en-US" dirty="0">
                <a:latin typeface="Arial"/>
                <a:cs typeface="Arial"/>
              </a:rPr>
              <a:t>, site logistics and disruption, quality and sustainability, safety and accessibility, and design flexibility and buildability.</a:t>
            </a:r>
            <a:endParaRPr lang="en-US" dirty="0"/>
          </a:p>
          <a:p>
            <a:pPr marL="0" indent="0" algn="ctr">
              <a:buNone/>
            </a:pPr>
            <a:endParaRPr lang="en-US" dirty="0"/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DBCB18BD-B15D-7053-5879-550CBF01AFA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/>
          <a:lstStyle/>
          <a:p>
            <a:r>
              <a:rPr lang="en-GB" dirty="0"/>
              <a:t>Task 4: Team response to a project problem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7B9E4F3-B589-8B5A-77CE-AB98B7382CE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197649" y="1627632"/>
            <a:ext cx="4026655" cy="35693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7096473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3B7A13-2165-E46F-CC6D-C2EF9455D02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4">
            <a:extLst>
              <a:ext uri="{FF2B5EF4-FFF2-40B4-BE49-F238E27FC236}">
                <a16:creationId xmlns:a16="http://schemas.microsoft.com/office/drawing/2014/main" id="{693435D4-EF93-A0C9-7FC0-F213AAEE2B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7811"/>
            <a:ext cx="10515600" cy="936115"/>
          </a:xfrm>
        </p:spPr>
        <p:txBody>
          <a:bodyPr/>
          <a:lstStyle/>
          <a:p>
            <a:r>
              <a:rPr lang="en-US" dirty="0"/>
              <a:t>Checkpoint: End of Task 4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B88DC7BB-9B1E-2F15-7BD2-2F8368EC52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73929" y="162686"/>
            <a:ext cx="2078545" cy="3651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>
                <a:latin typeface="Arial Narrow"/>
                <a:cs typeface="Arial"/>
              </a:rPr>
              <a:t>Checkpoint</a:t>
            </a:r>
            <a:endParaRPr lang="en-US"/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1EE31807-F45E-530F-25EE-9DED8581F94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/>
          <a:lstStyle/>
          <a:p>
            <a:r>
              <a:rPr lang="en-GB" dirty="0"/>
              <a:t>Task 4: Team response to a project problem</a:t>
            </a:r>
          </a:p>
        </p:txBody>
      </p:sp>
      <p:sp>
        <p:nvSpPr>
          <p:cNvPr id="2" name="Content Placeholder 15">
            <a:extLst>
              <a:ext uri="{FF2B5EF4-FFF2-40B4-BE49-F238E27FC236}">
                <a16:creationId xmlns:a16="http://schemas.microsoft.com/office/drawing/2014/main" id="{D9967F68-0EF8-AAEF-96A5-1282AD5E58C6}"/>
              </a:ext>
            </a:extLst>
          </p:cNvPr>
          <p:cNvSpPr txBox="1">
            <a:spLocks/>
          </p:cNvSpPr>
          <p:nvPr/>
        </p:nvSpPr>
        <p:spPr>
          <a:xfrm>
            <a:off x="838199" y="1825625"/>
            <a:ext cx="10515601" cy="3504364"/>
          </a:xfrm>
          <a:prstGeom prst="rect">
            <a:avLst/>
          </a:prstGeom>
          <a:solidFill>
            <a:srgbClr val="EBDDF4"/>
          </a:solidFill>
        </p:spPr>
        <p:txBody>
          <a:bodyPr vert="horz" lIns="180000" tIns="180000" rIns="180000" bIns="180000" rtlCol="0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8000"/>
              </a:lnSpc>
              <a:buFont typeface="Arial" panose="020B0604020202020204" pitchFamily="34" charset="0"/>
              <a:buNone/>
            </a:pPr>
            <a:r>
              <a:rPr lang="en-US" b="1" dirty="0"/>
              <a:t>Consider</a:t>
            </a:r>
            <a:endParaRPr lang="en-US" dirty="0"/>
          </a:p>
          <a:p>
            <a:pPr>
              <a:lnSpc>
                <a:spcPct val="118000"/>
              </a:lnSpc>
            </a:pPr>
            <a:r>
              <a:rPr lang="en-US" dirty="0"/>
              <a:t>What evidence from Tasks 1, 2 and 3 supports your </a:t>
            </a:r>
            <a:br>
              <a:rPr lang="en-US" dirty="0"/>
            </a:br>
            <a:r>
              <a:rPr lang="en-US" dirty="0"/>
              <a:t>recommended approach? </a:t>
            </a:r>
          </a:p>
          <a:p>
            <a:pPr>
              <a:lnSpc>
                <a:spcPct val="118000"/>
              </a:lnSpc>
            </a:pPr>
            <a:r>
              <a:rPr lang="en-US" dirty="0"/>
              <a:t>How does your option appraisal demonstrate the benefits, limitations </a:t>
            </a:r>
            <a:br>
              <a:rPr lang="en-US" dirty="0"/>
            </a:br>
            <a:r>
              <a:rPr lang="en-US" dirty="0"/>
              <a:t>and trade-offs? </a:t>
            </a:r>
          </a:p>
          <a:p>
            <a:pPr>
              <a:lnSpc>
                <a:spcPct val="118000"/>
              </a:lnSpc>
            </a:pPr>
            <a:r>
              <a:rPr lang="en-US" dirty="0"/>
              <a:t>Why is the recommended level of off-site manufacture or </a:t>
            </a:r>
            <a:br>
              <a:rPr lang="en-US" dirty="0"/>
            </a:br>
            <a:r>
              <a:rPr lang="en-US" dirty="0" err="1"/>
              <a:t>standardisation</a:t>
            </a:r>
            <a:r>
              <a:rPr lang="en-US" dirty="0"/>
              <a:t> appropriate for this project?</a:t>
            </a:r>
          </a:p>
        </p:txBody>
      </p:sp>
      <p:sp>
        <p:nvSpPr>
          <p:cNvPr id="5" name="Text Placeholder 5">
            <a:extLst>
              <a:ext uri="{FF2B5EF4-FFF2-40B4-BE49-F238E27FC236}">
                <a16:creationId xmlns:a16="http://schemas.microsoft.com/office/drawing/2014/main" id="{A913921E-5CF2-5D60-AC5F-87E67F5019E0}"/>
              </a:ext>
            </a:extLst>
          </p:cNvPr>
          <p:cNvSpPr txBox="1">
            <a:spLocks/>
          </p:cNvSpPr>
          <p:nvPr/>
        </p:nvSpPr>
        <p:spPr>
          <a:xfrm>
            <a:off x="838200" y="5441245"/>
            <a:ext cx="10372202" cy="919160"/>
          </a:xfrm>
          <a:prstGeom prst="rect">
            <a:avLst/>
          </a:prstGeom>
          <a:ln w="28575">
            <a:solidFill>
              <a:schemeClr val="accent5"/>
            </a:solidFill>
          </a:ln>
        </p:spPr>
        <p:txBody>
          <a:bodyPr lIns="91440" tIns="45720" rIns="91440" bIns="45720" anchor="t"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b="1" dirty="0">
                <a:latin typeface="Arial"/>
                <a:cs typeface="Arial"/>
              </a:rPr>
              <a:t>Key question: </a:t>
            </a:r>
            <a:r>
              <a:rPr lang="en-US" dirty="0">
                <a:latin typeface="Arial"/>
                <a:cs typeface="Arial"/>
              </a:rPr>
              <a:t>How strongly can you justify your final recommendation using the available evidence?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81046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DEB42CE-7407-4E6C-70E3-D379BA3682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7061510-77D6-9A5C-A81D-5CB470643253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Autofit/>
          </a:bodyPr>
          <a:lstStyle/>
          <a:p>
            <a:r>
              <a:rPr lang="en-GB"/>
              <a:t>Route: Construction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D2EBFF7E-20B0-B841-E024-06F4F1E843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Autofit/>
          </a:bodyPr>
          <a:lstStyle/>
          <a:p>
            <a:r>
              <a:rPr lang="en-US" sz="3600"/>
              <a:t>Design, Surveying and Planning for Construction</a:t>
            </a:r>
            <a:endParaRPr lang="en-GB" sz="3600"/>
          </a:p>
        </p:txBody>
      </p:sp>
      <p:sp>
        <p:nvSpPr>
          <p:cNvPr id="7" name="Subtitle 6">
            <a:extLst>
              <a:ext uri="{FF2B5EF4-FFF2-40B4-BE49-F238E27FC236}">
                <a16:creationId xmlns:a16="http://schemas.microsoft.com/office/drawing/2014/main" id="{160C6ABA-F3A8-A757-9B5F-4B140EA87173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dirty="0"/>
              <a:t>Topic: </a:t>
            </a:r>
            <a:r>
              <a:rPr lang="en-US" dirty="0">
                <a:latin typeface="Arial"/>
                <a:cs typeface="Arial"/>
              </a:rPr>
              <a:t>Design a sustainable youth community hub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546B01-73E0-98C8-D7FE-8F6AAE17B7EF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GB" dirty="0">
                <a:latin typeface="Arial"/>
                <a:cs typeface="Arial"/>
              </a:rPr>
              <a:t>Project completion and reflection 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57165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E57BEC-2AD0-9DED-14CB-4322A89B16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6314577-F095-136A-C9EE-3B70F6AF469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9973929" y="162686"/>
            <a:ext cx="2078545" cy="365125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GB">
                <a:latin typeface="Arial Narrow"/>
              </a:rPr>
              <a:t>Follow-up / consolidation</a:t>
            </a:r>
            <a:endParaRPr lang="en-GB"/>
          </a:p>
        </p:txBody>
      </p:sp>
      <p:sp>
        <p:nvSpPr>
          <p:cNvPr id="15" name="Title 14">
            <a:extLst>
              <a:ext uri="{FF2B5EF4-FFF2-40B4-BE49-F238E27FC236}">
                <a16:creationId xmlns:a16="http://schemas.microsoft.com/office/drawing/2014/main" id="{CE6DF72C-C2CF-4E1B-382F-BBD249EE94F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>
                <a:latin typeface="Arial"/>
                <a:cs typeface="Arial"/>
              </a:rPr>
              <a:t>Project completion and reflection </a:t>
            </a:r>
            <a:endParaRPr lang="en-US" dirty="0"/>
          </a:p>
        </p:txBody>
      </p:sp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577B3049-9FB2-DAA9-7653-997EA3C3341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199" y="1825625"/>
            <a:ext cx="10372201" cy="316748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18000"/>
              </a:lnSpc>
              <a:buNone/>
            </a:pPr>
            <a:r>
              <a:rPr lang="en-US" dirty="0"/>
              <a:t>You have now </a:t>
            </a:r>
            <a:r>
              <a:rPr lang="en-US" dirty="0" err="1"/>
              <a:t>practised</a:t>
            </a:r>
            <a:r>
              <a:rPr lang="en-US" dirty="0"/>
              <a:t> how professionals:</a:t>
            </a:r>
          </a:p>
          <a:p>
            <a:pPr>
              <a:lnSpc>
                <a:spcPct val="118000"/>
              </a:lnSpc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respond to a client brief;</a:t>
            </a:r>
          </a:p>
          <a:p>
            <a:pPr>
              <a:lnSpc>
                <a:spcPct val="118000"/>
              </a:lnSpc>
            </a:pPr>
            <a:r>
              <a:rPr lang="en-US" dirty="0" err="1">
                <a:solidFill>
                  <a:srgbClr val="1D1D1F"/>
                </a:solidFill>
                <a:ea typeface="Aptos" pitchFamily="34" charset="-122"/>
              </a:rPr>
              <a:t>analyse</a:t>
            </a: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 site and stakeholder information;</a:t>
            </a:r>
          </a:p>
          <a:p>
            <a:pPr>
              <a:lnSpc>
                <a:spcPct val="118000"/>
              </a:lnSpc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develop and justify a design proposal;</a:t>
            </a:r>
          </a:p>
          <a:p>
            <a:pPr>
              <a:lnSpc>
                <a:spcPct val="118000"/>
              </a:lnSpc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consider risk, regulation, </a:t>
            </a:r>
            <a:r>
              <a:rPr lang="en-US" dirty="0" err="1">
                <a:solidFill>
                  <a:srgbClr val="1D1D1F"/>
                </a:solidFill>
                <a:ea typeface="Aptos" pitchFamily="34" charset="-122"/>
              </a:rPr>
              <a:t>programme</a:t>
            </a: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 and cost;</a:t>
            </a:r>
          </a:p>
          <a:p>
            <a:pPr>
              <a:lnSpc>
                <a:spcPct val="118000"/>
              </a:lnSpc>
            </a:pPr>
            <a:r>
              <a:rPr lang="en-US" dirty="0">
                <a:solidFill>
                  <a:srgbClr val="1D1D1F"/>
                </a:solidFill>
                <a:ea typeface="Aptos" pitchFamily="34" charset="-122"/>
              </a:rPr>
              <a:t>work as a team to solve a new project problem.</a:t>
            </a:r>
            <a:endParaRPr lang="en-US" dirty="0"/>
          </a:p>
          <a:p>
            <a:endParaRPr lang="en-GB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B2A7FCC0-06DE-0B01-39A1-C6B1DDB363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6356349"/>
            <a:ext cx="4210050" cy="365125"/>
          </a:xfrm>
        </p:spPr>
        <p:txBody>
          <a:bodyPr/>
          <a:lstStyle/>
          <a:p>
            <a:r>
              <a:rPr lang="en-GB" dirty="0"/>
              <a:t>Project completion and reflection </a:t>
            </a:r>
          </a:p>
        </p:txBody>
      </p:sp>
      <p:sp>
        <p:nvSpPr>
          <p:cNvPr id="11" name="Text Placeholder 5">
            <a:extLst>
              <a:ext uri="{FF2B5EF4-FFF2-40B4-BE49-F238E27FC236}">
                <a16:creationId xmlns:a16="http://schemas.microsoft.com/office/drawing/2014/main" id="{3861176B-3E7A-155D-E460-74E981B2DAE8}"/>
              </a:ext>
            </a:extLst>
          </p:cNvPr>
          <p:cNvSpPr txBox="1">
            <a:spLocks/>
          </p:cNvSpPr>
          <p:nvPr/>
        </p:nvSpPr>
        <p:spPr>
          <a:xfrm>
            <a:off x="838200" y="5257800"/>
            <a:ext cx="10372202" cy="919160"/>
          </a:xfrm>
          <a:prstGeom prst="rect">
            <a:avLst/>
          </a:prstGeom>
          <a:ln w="28575">
            <a:solidFill>
              <a:schemeClr val="accent5"/>
            </a:solidFill>
          </a:ln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08000"/>
              </a:lnSpc>
              <a:spcBef>
                <a:spcPts val="10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4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6858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20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8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4pPr>
            <a:lvl5pPr marL="2057400" indent="-228600" algn="l" defTabSz="914400" rtl="0" eaLnBrk="1" latinLnBrk="0" hangingPunct="1">
              <a:lnSpc>
                <a:spcPct val="108000"/>
              </a:lnSpc>
              <a:spcBef>
                <a:spcPts val="500"/>
              </a:spcBef>
              <a:buClr>
                <a:srgbClr val="432673"/>
              </a:buClr>
              <a:buFont typeface="Arial" panose="020B0604020202020204" pitchFamily="34" charset="0"/>
              <a:buChar char="•"/>
              <a:defRPr sz="1600" kern="1200">
                <a:solidFill>
                  <a:schemeClr val="tx1">
                    <a:lumMod val="85000"/>
                    <a:lumOff val="1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10000"/>
              </a:lnSpc>
              <a:buNone/>
            </a:pPr>
            <a:r>
              <a:rPr lang="en-US" b="1" dirty="0"/>
              <a:t>Key question: </a:t>
            </a:r>
            <a:r>
              <a:rPr lang="en-US" dirty="0"/>
              <a:t>How well does your final proposal respond to the requirements of the brief, site, stakeholders, risks, cost and client?</a:t>
            </a:r>
          </a:p>
          <a:p>
            <a:pPr marL="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7146933"/>
      </p:ext>
    </p:extLst>
  </p:cSld>
  <p:clrMapOvr>
    <a:masterClrMapping/>
  </p:clrMapOvr>
</p:sld>
</file>

<file path=ppt/theme/theme1.xml><?xml version="1.0" encoding="utf-8"?>
<a:theme xmlns:a="http://schemas.openxmlformats.org/drawingml/2006/main" name="Gatsby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DAC6911050A2A42B87D3265732E493C" ma:contentTypeVersion="11" ma:contentTypeDescription="Create a new document." ma:contentTypeScope="" ma:versionID="471fb7f710f307f32eaecbfb8e3795a8">
  <xsd:schema xmlns:xsd="http://www.w3.org/2001/XMLSchema" xmlns:xs="http://www.w3.org/2001/XMLSchema" xmlns:p="http://schemas.microsoft.com/office/2006/metadata/properties" xmlns:ns2="0a932bcf-489a-45c8-be82-b728b35eabad" xmlns:ns3="d6722d2b-0c3d-402e-ac1f-b369ae8f2e4c" targetNamespace="http://schemas.microsoft.com/office/2006/metadata/properties" ma:root="true" ma:fieldsID="b83a19ecbf6cb2da6448952bca01fdaa" ns2:_="" ns3:_="">
    <xsd:import namespace="0a932bcf-489a-45c8-be82-b728b35eabad"/>
    <xsd:import namespace="d6722d2b-0c3d-402e-ac1f-b369ae8f2e4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a932bcf-489a-45c8-be82-b728b35eaba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Image Tags" ma:readOnly="false" ma:fieldId="{5cf76f15-5ced-4ddc-b409-7134ff3c332f}" ma:taxonomyMulti="true" ma:sspId="fc1898db-68ac-4db5-a3be-0c52eaa400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6722d2b-0c3d-402e-ac1f-b369ae8f2e4c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02a46a1f-a8f9-4ce2-b5ea-ff2b37beeb18}" ma:internalName="TaxCatchAll" ma:showField="CatchAllData" ma:web="d6722d2b-0c3d-402e-ac1f-b369ae8f2e4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6722d2b-0c3d-402e-ac1f-b369ae8f2e4c" xsi:nil="true"/>
    <lcf76f155ced4ddcb4097134ff3c332f xmlns="0a932bcf-489a-45c8-be82-b728b35eabad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636CEA4-BCDF-4CDD-B355-BCEEA6D05A8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0a932bcf-489a-45c8-be82-b728b35eabad"/>
    <ds:schemaRef ds:uri="d6722d2b-0c3d-402e-ac1f-b369ae8f2e4c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4D3DD796-2581-4638-AA5C-A9B688885776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CEC43F00-3BC0-462C-B216-43E701AEA3BB}">
  <ds:schemaRefs>
    <ds:schemaRef ds:uri="http://schemas.microsoft.com/office/2006/metadata/properties"/>
    <ds:schemaRef ds:uri="http://schemas.microsoft.com/office/infopath/2007/PartnerControls"/>
    <ds:schemaRef ds:uri="d6722d2b-0c3d-402e-ac1f-b369ae8f2e4c"/>
    <ds:schemaRef ds:uri="0a932bcf-489a-45c8-be82-b728b35eabad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3951</TotalTime>
  <Words>2080</Words>
  <Application>Microsoft Macintosh PowerPoint</Application>
  <PresentationFormat>Widescreen</PresentationFormat>
  <Paragraphs>268</Paragraphs>
  <Slides>25</Slides>
  <Notes>25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25</vt:i4>
      </vt:variant>
    </vt:vector>
  </HeadingPairs>
  <TitlesOfParts>
    <vt:vector size="30" baseType="lpstr">
      <vt:lpstr>Aptos</vt:lpstr>
      <vt:lpstr>Arial</vt:lpstr>
      <vt:lpstr>Arial Narrow</vt:lpstr>
      <vt:lpstr>Calibri</vt:lpstr>
      <vt:lpstr>Gatsby</vt:lpstr>
      <vt:lpstr>Design, Surveying and Planning for Construction</vt:lpstr>
      <vt:lpstr>The project</vt:lpstr>
      <vt:lpstr>How the project works</vt:lpstr>
      <vt:lpstr>Your four tasks</vt:lpstr>
      <vt:lpstr>Working independently</vt:lpstr>
      <vt:lpstr>Design, Surveying and Planning for Construction</vt:lpstr>
      <vt:lpstr>Interpreting the client brief</vt:lpstr>
      <vt:lpstr>Project constraints and opportunities</vt:lpstr>
      <vt:lpstr>Stakeholders and site analysis</vt:lpstr>
      <vt:lpstr>Checkpoint: End of Task 1</vt:lpstr>
      <vt:lpstr>Design, Surveying and Planning for Construction</vt:lpstr>
      <vt:lpstr>Progression outline</vt:lpstr>
      <vt:lpstr>What you need to produce</vt:lpstr>
      <vt:lpstr>Checkpoint: End of Task 2</vt:lpstr>
      <vt:lpstr>Design, Surveying and Planning for Construction</vt:lpstr>
      <vt:lpstr>Feasibility test</vt:lpstr>
      <vt:lpstr>What you need to produce</vt:lpstr>
      <vt:lpstr>Checkpoint: End of Task 3</vt:lpstr>
      <vt:lpstr>Design, Surveying and Planning for Construction</vt:lpstr>
      <vt:lpstr>Additional client problem</vt:lpstr>
      <vt:lpstr>Identifying off-site opportunities</vt:lpstr>
      <vt:lpstr>Appraising options and agreeing a response</vt:lpstr>
      <vt:lpstr>Checkpoint: End of Task 4</vt:lpstr>
      <vt:lpstr>Design, Surveying and Planning for Construction</vt:lpstr>
      <vt:lpstr>Project completion and reflection 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/>
  <cp:lastModifiedBy>Sarah Sodhi</cp:lastModifiedBy>
  <cp:revision>299</cp:revision>
  <dcterms:created xsi:type="dcterms:W3CDTF">2023-06-07T14:08:23Z</dcterms:created>
  <dcterms:modified xsi:type="dcterms:W3CDTF">2026-10-05T10:31:32Z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0x010100FDAC6911050A2A42B87D3265732E493C</vt:lpwstr>
  </property>
  <property fmtid="{D5CDD505-2E9C-101B-9397-08002B2CF9AE}" pid="3" name="MediaServiceImageTags">
    <vt:lpwstr/>
  </property>
</Properties>
</file>