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4FB26C9-B3B6-175A-A8DB-DAF02EDE3623}" name="Jen Cottrill" initials="JC" userId="4f31bfaf2041fbef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nnifer Cottrill" initials="JC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58"/>
  </p:normalViewPr>
  <p:slideViewPr>
    <p:cSldViewPr snapToGrid="0">
      <p:cViewPr varScale="1">
        <p:scale>
          <a:sx n="107" d="100"/>
          <a:sy n="107" d="100"/>
        </p:scale>
        <p:origin x="176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231680497/88f5e57ba5?share=copy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231680497/88f5e57ba5?share=copy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0" name="Shape 2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sz="1200" b="0" i="0" u="none" strike="noStrike" dirty="0">
                <a:effectLst/>
                <a:latin typeface="+mj-lt"/>
                <a:ea typeface="+mj-ea"/>
                <a:cs typeface="+mj-cs"/>
                <a:sym typeface="Calibri"/>
              </a:rPr>
              <a:t>Image © Shutterstock/</a:t>
            </a:r>
            <a:r>
              <a:rPr lang="en-GB" sz="1200" b="0" i="0" u="none" strike="noStrike" dirty="0" err="1">
                <a:effectLst/>
                <a:latin typeface="+mj-lt"/>
                <a:ea typeface="+mj-ea"/>
                <a:cs typeface="+mj-cs"/>
                <a:sym typeface="Calibri"/>
              </a:rPr>
              <a:t>PeopleImages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Video case study: </a:t>
            </a:r>
            <a:r>
              <a:rPr lang="en-GB" sz="1200" b="0" i="0" dirty="0">
                <a:effectLst/>
                <a:latin typeface="+mj-lt"/>
                <a:ea typeface="+mj-ea"/>
                <a:cs typeface="+mj-cs"/>
                <a:sym typeface="Calibri"/>
                <a:hlinkClick r:id="rId3" tooltip="https://vimeo.com/1231680497/88f5e57ba5?share=copy"/>
              </a:rPr>
              <a:t>https://vimeo.com/1231680497/88f5e57ba5?share=copy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3580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Video case study: </a:t>
            </a:r>
            <a:r>
              <a:rPr lang="en-GB" sz="1200" b="0" i="0" dirty="0">
                <a:effectLst/>
                <a:latin typeface="+mj-lt"/>
                <a:ea typeface="+mj-ea"/>
                <a:cs typeface="+mj-cs"/>
                <a:sym typeface="Calibri"/>
                <a:hlinkClick r:id="rId3" tooltip="https://vimeo.com/1231680497/88f5e57ba5?share=copy"/>
              </a:rPr>
              <a:t>https://vimeo.com/1231680497/88f5e57ba5?share=copy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9715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1022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5" descr="Picture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-2603"/>
            <a:ext cx="12192001" cy="43992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2" descr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2220491"/>
            <a:ext cx="12192001" cy="46375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3" descr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999" y="1904694"/>
            <a:ext cx="1799998" cy="1799997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703162" y="3829220"/>
            <a:ext cx="11016507" cy="875846"/>
          </a:xfrm>
          <a:prstGeom prst="rect">
            <a:avLst/>
          </a:prstGeom>
        </p:spPr>
        <p:txBody>
          <a:bodyPr anchor="b"/>
          <a:lstStyle>
            <a:lvl1pPr algn="ctr">
              <a:defRPr sz="5200" b="1">
                <a:solidFill>
                  <a:srgbClr val="86395F"/>
                </a:solidFill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1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3162" y="4897304"/>
            <a:ext cx="11016507" cy="583212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1pPr>
            <a:lvl2pPr marL="0" indent="45720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2pPr>
            <a:lvl3pPr marL="0" indent="91440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3pPr>
            <a:lvl4pPr marL="0" indent="137160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4pPr>
            <a:lvl5pPr marL="0" indent="1828800" algn="ctr">
              <a:buClrTx/>
              <a:buSzTx/>
              <a:buFontTx/>
              <a:buNone/>
              <a:defRPr sz="2800">
                <a:solidFill>
                  <a:srgbClr val="595959"/>
                </a:solidFill>
              </a:defRPr>
            </a:lvl5pPr>
          </a:lstStyle>
          <a:p>
            <a:r>
              <a:t>Click to add topic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" name="Footer Placeholder 4"/>
          <p:cNvSpPr txBox="1"/>
          <p:nvPr/>
        </p:nvSpPr>
        <p:spPr>
          <a:xfrm>
            <a:off x="4084320" y="6312000"/>
            <a:ext cx="4023360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Gatsby Technical Education Projects 2026</a:t>
            </a:r>
          </a:p>
          <a:p>
            <a:pPr algn="ct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Version 1, September 2026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7001713" y="3101456"/>
            <a:ext cx="4717954" cy="369333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r">
              <a:buClrTx/>
              <a:buSzTx/>
              <a:buFontTx/>
              <a:buNone/>
              <a:defRPr sz="1800" b="1">
                <a:solidFill>
                  <a:srgbClr val="86395F"/>
                </a:solidFill>
              </a:defRPr>
            </a:lvl1pPr>
          </a:lstStyle>
          <a:p>
            <a:r>
              <a:t>Click to add Route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703162" y="5619977"/>
            <a:ext cx="11016507" cy="458005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>
              <a:buClrTx/>
              <a:buSzTx/>
              <a:buFontTx/>
              <a:buNone/>
            </a:lvl1pPr>
          </a:lstStyle>
          <a:p>
            <a:r>
              <a:t>Click to add resource info</a:t>
            </a:r>
          </a:p>
        </p:txBody>
      </p:sp>
      <p:pic>
        <p:nvPicPr>
          <p:cNvPr id="20" name="Picture 11" descr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162" y="2486256"/>
            <a:ext cx="2049638" cy="860483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ro/Plenary_In this re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64008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7530352" y="1825625"/>
            <a:ext cx="3823447" cy="4351338"/>
          </a:xfrm>
          <a:prstGeom prst="rect">
            <a:avLst/>
          </a:prstGeom>
          <a:solidFill>
            <a:srgbClr val="FFFFFF"/>
          </a:solidFill>
          <a:ln w="28575">
            <a:solidFill>
              <a:srgbClr val="88A2FF"/>
            </a:solidFill>
            <a:round/>
          </a:ln>
        </p:spPr>
        <p:txBody>
          <a:bodyPr lIns="144000" tIns="144000" rIns="144000" bIns="144000"/>
          <a:lstStyle>
            <a:lvl1pPr marL="0" indent="0">
              <a:buClrTx/>
              <a:buSzTx/>
              <a:buFontTx/>
              <a:buNone/>
              <a:defRPr sz="1800"/>
            </a:lvl1pPr>
          </a:lstStyle>
          <a:p>
            <a:r>
              <a:t>Click to edit Skills and General competencies</a:t>
            </a:r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88A2FF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Introduction/Plenary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ro/Plenar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42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88A2FF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Introduction/Plenary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ro/Plenary_text_full width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ln w="28575">
            <a:solidFill>
              <a:srgbClr val="F0DBE5"/>
            </a:solidFill>
            <a:round/>
          </a:ln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88A2FF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Introduction/Plenary</a:t>
            </a:r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ro/Plenary_text_full width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rgbClr val="F0DBE5"/>
          </a:solidFill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88A2FF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Introduction/Plenary</a:t>
            </a:r>
          </a:p>
        </p:txBody>
      </p:sp>
      <p:sp>
        <p:nvSpPr>
          <p:cNvPr id="65" name="Text Placeholder 12"/>
          <p:cNvSpPr>
            <a:spLocks noGrp="1"/>
          </p:cNvSpPr>
          <p:nvPr>
            <p:ph type="body" sz="quarter" idx="22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ro/Plenary_text+image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5921829" cy="4351338"/>
          </a:xfrm>
          <a:prstGeom prst="rect">
            <a:avLst/>
          </a:prstGeom>
          <a:solidFill>
            <a:srgbClr val="F0DBE5"/>
          </a:solidFill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88A2FF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Introduction/Plenary</a:t>
            </a:r>
          </a:p>
        </p:txBody>
      </p:sp>
      <p:sp>
        <p:nvSpPr>
          <p:cNvPr id="76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6989082" y="1825625"/>
            <a:ext cx="4364718" cy="43513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7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ro/Plenary_text+imag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8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5921829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88A2FF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Introduction/Plenary</a:t>
            </a:r>
          </a:p>
        </p:txBody>
      </p:sp>
      <p:sp>
        <p:nvSpPr>
          <p:cNvPr id="88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6989082" y="1825625"/>
            <a:ext cx="4364718" cy="43513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9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ctivit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9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100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1/2/3/4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ctivity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3" descr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310" y="1610869"/>
            <a:ext cx="4635690" cy="5247131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640080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Footer Placeholder 4"/>
          <p:cNvSpPr txBox="1"/>
          <p:nvPr/>
        </p:nvSpPr>
        <p:spPr>
          <a:xfrm>
            <a:off x="7284719" y="6317885"/>
            <a:ext cx="4023361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algn="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Gatsby Technical Education Projects 2026</a:t>
            </a:r>
          </a:p>
          <a:p>
            <a:pPr algn="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Version 1, September 2026</a:t>
            </a:r>
          </a:p>
        </p:txBody>
      </p:sp>
      <p:sp>
        <p:nvSpPr>
          <p:cNvPr id="112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113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1/2/3/4</a:t>
            </a:r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ctivity_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5" descr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310" y="1610869"/>
            <a:ext cx="4635690" cy="5247131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2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6400802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8175007" y="2892829"/>
            <a:ext cx="3507475" cy="3284135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>
              <a:buClrTx/>
              <a:buSzTx/>
              <a:buFontTx/>
              <a:buNone/>
              <a:defRPr sz="2000">
                <a:solidFill>
                  <a:srgbClr val="10283A"/>
                </a:solidFill>
              </a:defRPr>
            </a:pPr>
            <a:endParaRPr/>
          </a:p>
        </p:txBody>
      </p:sp>
      <p:sp>
        <p:nvSpPr>
          <p:cNvPr id="125" name="Footer Placeholder 4"/>
          <p:cNvSpPr txBox="1"/>
          <p:nvPr/>
        </p:nvSpPr>
        <p:spPr>
          <a:xfrm>
            <a:off x="7284719" y="6317885"/>
            <a:ext cx="4023361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algn="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Gatsby Technical Education Projects 2026</a:t>
            </a:r>
          </a:p>
          <a:p>
            <a:pPr algn="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Version 1, [Month] [year]</a:t>
            </a:r>
          </a:p>
        </p:txBody>
      </p:sp>
      <p:sp>
        <p:nvSpPr>
          <p:cNvPr id="126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175007" y="2055811"/>
            <a:ext cx="2689728" cy="620512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0" indent="0">
              <a:buClrTx/>
              <a:buSzTx/>
              <a:buFontTx/>
              <a:buNone/>
              <a:defRPr sz="2800" b="1">
                <a:solidFill>
                  <a:srgbClr val="10283A"/>
                </a:solidFill>
              </a:defRPr>
            </a:pPr>
            <a:endParaRPr/>
          </a:p>
        </p:txBody>
      </p:sp>
      <p:sp>
        <p:nvSpPr>
          <p:cNvPr id="127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128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1/2/3/4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ctivity_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839787" y="359228"/>
            <a:ext cx="10514013" cy="1324802"/>
          </a:xfrm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9786" y="1825625"/>
            <a:ext cx="5925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139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6989082" y="1825625"/>
            <a:ext cx="4364718" cy="43513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0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1/2/3/4</a:t>
            </a:r>
          </a:p>
        </p:txBody>
      </p:sp>
      <p:sp>
        <p:nvSpPr>
          <p:cNvPr id="1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ctivity_half+half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4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>
            <a:lvl1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1pPr>
            <a:lvl2pPr marL="0" indent="4572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2pPr>
            <a:lvl3pPr marL="0" indent="9144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3pPr>
            <a:lvl4pPr marL="0" indent="13716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4pPr>
            <a:lvl5pPr marL="0" indent="18288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1/2/3/4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ctivity_text+resources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5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7083829" cy="4351338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sp>
        <p:nvSpPr>
          <p:cNvPr id="16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1/2/3/4</a:t>
            </a:r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ctivity_video+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70" name="Media Placeholder 9"/>
          <p:cNvSpPr>
            <a:spLocks noGrp="1"/>
          </p:cNvSpPr>
          <p:nvPr>
            <p:ph type="media" idx="21"/>
          </p:nvPr>
        </p:nvSpPr>
        <p:spPr>
          <a:xfrm>
            <a:off x="838200" y="1825625"/>
            <a:ext cx="10515600" cy="37141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>
            <a:lvl1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1pPr>
            <a:lvl2pPr marL="0" indent="4572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2pPr>
            <a:lvl3pPr marL="0" indent="9144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3pPr>
            <a:lvl4pPr marL="0" indent="13716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4pPr>
            <a:lvl5pPr marL="0" indent="18288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1/2/3/4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ctivity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181" name="Media Placeholder 9"/>
          <p:cNvSpPr>
            <a:spLocks noGrp="1"/>
          </p:cNvSpPr>
          <p:nvPr>
            <p:ph type="media" sz="quarter" idx="21"/>
          </p:nvPr>
        </p:nvSpPr>
        <p:spPr>
          <a:xfrm>
            <a:off x="1345276" y="1825625"/>
            <a:ext cx="2863470" cy="2014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>
            <a:lvl1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1pPr>
            <a:lvl2pPr marL="0" indent="4572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2pPr>
            <a:lvl3pPr marL="0" indent="9144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3pPr>
            <a:lvl4pPr marL="0" indent="13716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4pPr>
            <a:lvl5pPr marL="0" indent="182880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3" name="Media Placeholder 9"/>
          <p:cNvSpPr>
            <a:spLocks noGrp="1"/>
          </p:cNvSpPr>
          <p:nvPr>
            <p:ph type="media" sz="quarter" idx="22"/>
          </p:nvPr>
        </p:nvSpPr>
        <p:spPr>
          <a:xfrm>
            <a:off x="4913252" y="1825625"/>
            <a:ext cx="2868021" cy="2014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4" name="Media Placeholder 9"/>
          <p:cNvSpPr>
            <a:spLocks noGrp="1"/>
          </p:cNvSpPr>
          <p:nvPr>
            <p:ph type="media" sz="quarter" idx="23"/>
          </p:nvPr>
        </p:nvSpPr>
        <p:spPr>
          <a:xfrm>
            <a:off x="8485778" y="1825625"/>
            <a:ext cx="2868022" cy="2014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5" name="Media Placeholder 9"/>
          <p:cNvSpPr>
            <a:spLocks noGrp="1"/>
          </p:cNvSpPr>
          <p:nvPr>
            <p:ph type="media" sz="quarter" idx="24"/>
          </p:nvPr>
        </p:nvSpPr>
        <p:spPr>
          <a:xfrm>
            <a:off x="3128522" y="4046025"/>
            <a:ext cx="2869507" cy="2014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6" name="Media Placeholder 9"/>
          <p:cNvSpPr>
            <a:spLocks noGrp="1"/>
          </p:cNvSpPr>
          <p:nvPr>
            <p:ph type="media" sz="quarter" idx="25"/>
          </p:nvPr>
        </p:nvSpPr>
        <p:spPr>
          <a:xfrm>
            <a:off x="6701049" y="4046025"/>
            <a:ext cx="2869507" cy="20145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grpSp>
        <p:nvGrpSpPr>
          <p:cNvPr id="189" name="Oval 16"/>
          <p:cNvGrpSpPr/>
          <p:nvPr/>
        </p:nvGrpSpPr>
        <p:grpSpPr>
          <a:xfrm>
            <a:off x="838199" y="1825624"/>
            <a:ext cx="507080" cy="507080"/>
            <a:chOff x="0" y="0"/>
            <a:chExt cx="507078" cy="507078"/>
          </a:xfrm>
        </p:grpSpPr>
        <p:sp>
          <p:nvSpPr>
            <p:cNvPr id="187" name="Circle"/>
            <p:cNvSpPr/>
            <p:nvPr/>
          </p:nvSpPr>
          <p:spPr>
            <a:xfrm>
              <a:off x="-1" y="-1"/>
              <a:ext cx="507080" cy="507080"/>
            </a:xfrm>
            <a:prstGeom prst="ellipse">
              <a:avLst/>
            </a:prstGeom>
            <a:solidFill>
              <a:srgbClr val="86395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8" name="1"/>
            <p:cNvSpPr txBox="1"/>
            <p:nvPr/>
          </p:nvSpPr>
          <p:spPr>
            <a:xfrm>
              <a:off x="119979" y="78207"/>
              <a:ext cx="267119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92" name="Oval 17"/>
          <p:cNvGrpSpPr/>
          <p:nvPr/>
        </p:nvGrpSpPr>
        <p:grpSpPr>
          <a:xfrm>
            <a:off x="4406174" y="1825624"/>
            <a:ext cx="507079" cy="507080"/>
            <a:chOff x="0" y="0"/>
            <a:chExt cx="507078" cy="507078"/>
          </a:xfrm>
        </p:grpSpPr>
        <p:sp>
          <p:nvSpPr>
            <p:cNvPr id="190" name="Circle"/>
            <p:cNvSpPr/>
            <p:nvPr/>
          </p:nvSpPr>
          <p:spPr>
            <a:xfrm>
              <a:off x="-1" y="-1"/>
              <a:ext cx="507080" cy="507080"/>
            </a:xfrm>
            <a:prstGeom prst="ellipse">
              <a:avLst/>
            </a:prstGeom>
            <a:solidFill>
              <a:srgbClr val="86395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1" name="2"/>
            <p:cNvSpPr txBox="1"/>
            <p:nvPr/>
          </p:nvSpPr>
          <p:spPr>
            <a:xfrm>
              <a:off x="119979" y="78207"/>
              <a:ext cx="267119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5" name="Oval 18"/>
          <p:cNvGrpSpPr/>
          <p:nvPr/>
        </p:nvGrpSpPr>
        <p:grpSpPr>
          <a:xfrm>
            <a:off x="7983253" y="1825624"/>
            <a:ext cx="507079" cy="507080"/>
            <a:chOff x="0" y="0"/>
            <a:chExt cx="507078" cy="507078"/>
          </a:xfrm>
        </p:grpSpPr>
        <p:sp>
          <p:nvSpPr>
            <p:cNvPr id="193" name="Circle"/>
            <p:cNvSpPr/>
            <p:nvPr/>
          </p:nvSpPr>
          <p:spPr>
            <a:xfrm>
              <a:off x="-1" y="-1"/>
              <a:ext cx="507080" cy="507080"/>
            </a:xfrm>
            <a:prstGeom prst="ellipse">
              <a:avLst/>
            </a:prstGeom>
            <a:solidFill>
              <a:srgbClr val="86395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" name="3"/>
            <p:cNvSpPr txBox="1"/>
            <p:nvPr/>
          </p:nvSpPr>
          <p:spPr>
            <a:xfrm>
              <a:off x="119979" y="78207"/>
              <a:ext cx="267119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198" name="Oval 19"/>
          <p:cNvGrpSpPr/>
          <p:nvPr/>
        </p:nvGrpSpPr>
        <p:grpSpPr>
          <a:xfrm>
            <a:off x="2621445" y="4046025"/>
            <a:ext cx="507079" cy="507079"/>
            <a:chOff x="0" y="0"/>
            <a:chExt cx="507078" cy="507078"/>
          </a:xfrm>
        </p:grpSpPr>
        <p:sp>
          <p:nvSpPr>
            <p:cNvPr id="196" name="Circle"/>
            <p:cNvSpPr/>
            <p:nvPr/>
          </p:nvSpPr>
          <p:spPr>
            <a:xfrm>
              <a:off x="-1" y="-1"/>
              <a:ext cx="507080" cy="507080"/>
            </a:xfrm>
            <a:prstGeom prst="ellipse">
              <a:avLst/>
            </a:prstGeom>
            <a:solidFill>
              <a:srgbClr val="86395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7" name="4"/>
            <p:cNvSpPr txBox="1"/>
            <p:nvPr/>
          </p:nvSpPr>
          <p:spPr>
            <a:xfrm>
              <a:off x="119979" y="78207"/>
              <a:ext cx="267119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201" name="Oval 20"/>
          <p:cNvGrpSpPr/>
          <p:nvPr/>
        </p:nvGrpSpPr>
        <p:grpSpPr>
          <a:xfrm>
            <a:off x="6193973" y="4046025"/>
            <a:ext cx="507079" cy="507079"/>
            <a:chOff x="0" y="0"/>
            <a:chExt cx="507078" cy="507078"/>
          </a:xfrm>
        </p:grpSpPr>
        <p:sp>
          <p:nvSpPr>
            <p:cNvPr id="199" name="Circle"/>
            <p:cNvSpPr/>
            <p:nvPr/>
          </p:nvSpPr>
          <p:spPr>
            <a:xfrm>
              <a:off x="-1" y="-1"/>
              <a:ext cx="507080" cy="507080"/>
            </a:xfrm>
            <a:prstGeom prst="ellipse">
              <a:avLst/>
            </a:prstGeom>
            <a:solidFill>
              <a:srgbClr val="86395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0" name="5"/>
            <p:cNvSpPr txBox="1"/>
            <p:nvPr/>
          </p:nvSpPr>
          <p:spPr>
            <a:xfrm>
              <a:off x="119979" y="78207"/>
              <a:ext cx="267119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202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1/2/3/4</a:t>
            </a:r>
          </a:p>
        </p:txBody>
      </p:sp>
      <p:sp>
        <p:nvSpPr>
          <p:cNvPr id="2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solid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lick to add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Click to add title</a:t>
            </a:r>
          </a:p>
        </p:txBody>
      </p:sp>
      <p:sp>
        <p:nvSpPr>
          <p:cNvPr id="211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2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38200" y="6356348"/>
            <a:ext cx="4210050" cy="365126"/>
          </a:xfrm>
          <a:prstGeom prst="rect">
            <a:avLst/>
          </a:prstGeom>
        </p:spPr>
        <p:txBody>
          <a:bodyPr lIns="45719" tIns="45719" rIns="45719" bIns="45719" anchor="ctr"/>
          <a:lstStyle/>
          <a:p>
            <a:pPr marL="0" indent="0">
              <a:buClrTx/>
              <a:buSzTx/>
              <a:buFontTx/>
              <a:buNone/>
              <a:defRPr sz="1200">
                <a:solidFill>
                  <a:srgbClr val="898989"/>
                </a:solidFill>
              </a:defRPr>
            </a:pPr>
            <a:endParaRPr/>
          </a:p>
        </p:txBody>
      </p:sp>
      <p:grpSp>
        <p:nvGrpSpPr>
          <p:cNvPr id="215" name="Rounded Rectangle 5"/>
          <p:cNvGrpSpPr/>
          <p:nvPr/>
        </p:nvGrpSpPr>
        <p:grpSpPr>
          <a:xfrm>
            <a:off x="9973929" y="162686"/>
            <a:ext cx="2078546" cy="365126"/>
            <a:chOff x="0" y="0"/>
            <a:chExt cx="2078545" cy="365125"/>
          </a:xfrm>
        </p:grpSpPr>
        <p:sp>
          <p:nvSpPr>
            <p:cNvPr id="213" name="Rounded Rectangle"/>
            <p:cNvSpPr/>
            <p:nvPr/>
          </p:nvSpPr>
          <p:spPr>
            <a:xfrm>
              <a:off x="0" y="0"/>
              <a:ext cx="2078546" cy="365125"/>
            </a:xfrm>
            <a:prstGeom prst="roundRect">
              <a:avLst>
                <a:gd name="adj" fmla="val 16667"/>
              </a:avLst>
            </a:prstGeom>
            <a:solidFill>
              <a:srgbClr val="8E53E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4" name="Consolidation"/>
            <p:cNvSpPr txBox="1"/>
            <p:nvPr/>
          </p:nvSpPr>
          <p:spPr>
            <a:xfrm>
              <a:off x="62103" y="17823"/>
              <a:ext cx="1952899" cy="294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</a:lstStyle>
            <a:p>
              <a:r>
                <a:t>Consolidation</a:t>
              </a:r>
            </a:p>
          </p:txBody>
        </p:sp>
      </p:grp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Footer Placeholder 4"/>
          <p:cNvSpPr txBox="1"/>
          <p:nvPr/>
        </p:nvSpPr>
        <p:spPr>
          <a:xfrm>
            <a:off x="7284719" y="6308080"/>
            <a:ext cx="4023361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/>
          <a:p>
            <a:pPr algn="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© Gatsby Technical Education Projects 2026</a:t>
            </a:r>
          </a:p>
          <a:p>
            <a:pPr algn="r"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Version 1, </a:t>
            </a:r>
            <a:r>
              <a:rPr lang="en-GB" dirty="0"/>
              <a:t>October 2026</a:t>
            </a:r>
            <a:endParaRPr dirty="0"/>
          </a:p>
        </p:txBody>
      </p:sp>
      <p:sp>
        <p:nvSpPr>
          <p:cNvPr id="4" name="Click to add title"/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Click to add title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1pPr>
      <a:lvl2pPr marL="731519" marR="0" indent="-274319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3pPr>
      <a:lvl4pPr marL="1714500" marR="0" indent="-3429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4pPr>
      <a:lvl5pPr marL="2171700" marR="0" indent="-3429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5pPr>
      <a:lvl6pPr marL="25908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6pPr>
      <a:lvl7pPr marL="30480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7pPr>
      <a:lvl8pPr marL="35052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8pPr>
      <a:lvl9pPr marL="3962400" marR="0" indent="-304800" algn="l" defTabSz="914400" rtl="0" latinLnBrk="0">
        <a:lnSpc>
          <a:spcPct val="108000"/>
        </a:lnSpc>
        <a:spcBef>
          <a:spcPts val="1000"/>
        </a:spcBef>
        <a:spcAft>
          <a:spcPts val="0"/>
        </a:spcAft>
        <a:buClr>
          <a:srgbClr val="86395F"/>
        </a:buClr>
        <a:buSzPct val="100000"/>
        <a:buFont typeface="Arial"/>
        <a:buChar char="•"/>
        <a:tabLst/>
        <a:defRPr sz="2400" b="0" i="0" u="none" strike="noStrike" cap="none" spc="0" baseline="0">
          <a:solidFill>
            <a:srgbClr val="262626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231680497/88f5e57ba5?share=cop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231680497/88f5e57ba5?share=cop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 Placeholder 3"/>
          <p:cNvSpPr txBox="1">
            <a:spLocks noGrp="1"/>
          </p:cNvSpPr>
          <p:nvPr>
            <p:ph type="subTitle" sz="quarter" idx="1"/>
          </p:nvPr>
        </p:nvSpPr>
        <p:spPr>
          <a:xfrm>
            <a:off x="7001713" y="3101456"/>
            <a:ext cx="4717954" cy="369333"/>
          </a:xfrm>
          <a:prstGeom prst="rect">
            <a:avLst/>
          </a:prstGeom>
        </p:spPr>
        <p:txBody>
          <a:bodyPr/>
          <a:lstStyle/>
          <a:p>
            <a:pPr algn="r">
              <a:defRPr sz="1800" b="1">
                <a:solidFill>
                  <a:srgbClr val="86395F"/>
                </a:solidFill>
              </a:defRPr>
            </a:pPr>
            <a:r>
              <a:t>Route: Sales, Marketing and Procurement</a:t>
            </a:r>
          </a:p>
        </p:txBody>
      </p:sp>
      <p:sp>
        <p:nvSpPr>
          <p:cNvPr id="226" name="Title 5"/>
          <p:cNvSpPr txBox="1">
            <a:spLocks noGrp="1"/>
          </p:cNvSpPr>
          <p:nvPr>
            <p:ph type="ctrTitle"/>
          </p:nvPr>
        </p:nvSpPr>
        <p:spPr>
          <a:xfrm>
            <a:off x="703162" y="3829220"/>
            <a:ext cx="11016507" cy="875846"/>
          </a:xfrm>
          <a:prstGeom prst="rect">
            <a:avLst/>
          </a:prstGeom>
        </p:spPr>
        <p:txBody>
          <a:bodyPr/>
          <a:lstStyle/>
          <a:p>
            <a:r>
              <a:t>Marketing</a:t>
            </a:r>
          </a:p>
        </p:txBody>
      </p:sp>
      <p:sp>
        <p:nvSpPr>
          <p:cNvPr id="227" name="Subtitle 6"/>
          <p:cNvSpPr txBox="1"/>
          <p:nvPr/>
        </p:nvSpPr>
        <p:spPr>
          <a:xfrm>
            <a:off x="748882" y="4897304"/>
            <a:ext cx="10925066" cy="583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algn="ctr">
              <a:lnSpc>
                <a:spcPct val="108000"/>
              </a:lnSpc>
              <a:spcBef>
                <a:spcPts val="1000"/>
              </a:spcBef>
              <a:defRPr sz="2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Topic: Using social media as part of omnichannel marketing</a:t>
            </a:r>
          </a:p>
        </p:txBody>
      </p:sp>
      <p:sp>
        <p:nvSpPr>
          <p:cNvPr id="228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ext Placeholder 5"/>
          <p:cNvSpPr>
            <a:spLocks noGrp="1"/>
          </p:cNvSpPr>
          <p:nvPr>
            <p:ph type="body" idx="2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Introduction</a:t>
            </a:r>
          </a:p>
        </p:txBody>
      </p:sp>
      <p:sp>
        <p:nvSpPr>
          <p:cNvPr id="23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 this lesson, we will:</a:t>
            </a:r>
          </a:p>
        </p:txBody>
      </p:sp>
      <p:sp>
        <p:nvSpPr>
          <p:cNvPr id="233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838199" y="1825625"/>
            <a:ext cx="6420558" cy="43513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6400"/>
              </a:lnSpc>
              <a:defRPr sz="1800"/>
            </a:pPr>
            <a:r>
              <a:rPr b="1" dirty="0"/>
              <a:t>identify</a:t>
            </a:r>
            <a:r>
              <a:rPr dirty="0"/>
              <a:t> how a real </a:t>
            </a:r>
            <a:r>
              <a:rPr dirty="0" err="1"/>
              <a:t>organisation</a:t>
            </a:r>
            <a:r>
              <a:rPr dirty="0"/>
              <a:t> uses social media tools and platforms to support its marketing activities</a:t>
            </a:r>
          </a:p>
          <a:p>
            <a:pPr>
              <a:lnSpc>
                <a:spcPct val="86400"/>
              </a:lnSpc>
              <a:defRPr sz="1800"/>
            </a:pPr>
            <a:r>
              <a:rPr b="1" dirty="0"/>
              <a:t>explain</a:t>
            </a:r>
            <a:r>
              <a:rPr dirty="0"/>
              <a:t> the role of social media within an </a:t>
            </a:r>
            <a:r>
              <a:rPr dirty="0" err="1"/>
              <a:t>organisation’s</a:t>
            </a:r>
            <a:r>
              <a:rPr dirty="0"/>
              <a:t> marketing mix and communication strategy</a:t>
            </a:r>
          </a:p>
          <a:p>
            <a:pPr>
              <a:lnSpc>
                <a:spcPct val="86400"/>
              </a:lnSpc>
              <a:defRPr sz="1800"/>
            </a:pPr>
            <a:r>
              <a:rPr b="1" dirty="0"/>
              <a:t>discuss</a:t>
            </a:r>
            <a:r>
              <a:rPr dirty="0"/>
              <a:t> how social media marketing can complement traditional and digital marketing channels</a:t>
            </a:r>
          </a:p>
          <a:p>
            <a:pPr>
              <a:lnSpc>
                <a:spcPct val="86400"/>
              </a:lnSpc>
              <a:defRPr sz="1800"/>
            </a:pPr>
            <a:r>
              <a:rPr lang="en-GB" b="1" dirty="0"/>
              <a:t>evaluate</a:t>
            </a:r>
            <a:r>
              <a:rPr dirty="0"/>
              <a:t> how an </a:t>
            </a:r>
            <a:r>
              <a:rPr dirty="0" err="1"/>
              <a:t>organisation</a:t>
            </a:r>
            <a:r>
              <a:rPr dirty="0"/>
              <a:t> uses social media to support marketing objectives and customer engagement</a:t>
            </a:r>
          </a:p>
          <a:p>
            <a:pPr>
              <a:lnSpc>
                <a:spcPct val="86400"/>
              </a:lnSpc>
              <a:defRPr sz="1800"/>
            </a:pPr>
            <a:r>
              <a:rPr b="1" dirty="0"/>
              <a:t>evaluate</a:t>
            </a:r>
            <a:r>
              <a:rPr dirty="0"/>
              <a:t> how social media marketing can improve an </a:t>
            </a:r>
            <a:r>
              <a:rPr dirty="0" err="1"/>
              <a:t>organisation’s</a:t>
            </a:r>
            <a:r>
              <a:rPr dirty="0"/>
              <a:t> omnichannel marketing approach</a:t>
            </a:r>
          </a:p>
        </p:txBody>
      </p:sp>
      <p:sp>
        <p:nvSpPr>
          <p:cNvPr id="236" name="Text Placeholder 3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>
              <a:lnSpc>
                <a:spcPct val="97200"/>
              </a:lnSpc>
              <a:defRPr sz="1500" b="1"/>
            </a:pPr>
            <a:r>
              <a:rPr dirty="0"/>
              <a:t>Skills:</a:t>
            </a:r>
          </a:p>
          <a:p>
            <a:pPr>
              <a:lnSpc>
                <a:spcPct val="97200"/>
              </a:lnSpc>
              <a:defRPr sz="1500"/>
            </a:pPr>
            <a:r>
              <a:rPr dirty="0"/>
              <a:t>CS1 Communication – use a range of communication methods tailored to audience</a:t>
            </a:r>
          </a:p>
          <a:p>
            <a:pPr>
              <a:lnSpc>
                <a:spcPct val="97200"/>
              </a:lnSpc>
              <a:defRPr sz="1500" b="1"/>
            </a:pPr>
            <a:r>
              <a:rPr dirty="0"/>
              <a:t>General competencies:</a:t>
            </a:r>
          </a:p>
          <a:p>
            <a:pPr>
              <a:lnSpc>
                <a:spcPct val="97200"/>
              </a:lnSpc>
              <a:defRPr sz="1500"/>
            </a:pPr>
            <a:r>
              <a:rPr dirty="0"/>
              <a:t>English: </a:t>
            </a:r>
          </a:p>
          <a:p>
            <a:pPr>
              <a:lnSpc>
                <a:spcPct val="97200"/>
              </a:lnSpc>
              <a:defRPr sz="1500"/>
            </a:pPr>
            <a:r>
              <a:rPr dirty="0"/>
              <a:t>E2 Present information and ideas</a:t>
            </a:r>
          </a:p>
          <a:p>
            <a:pPr>
              <a:lnSpc>
                <a:spcPct val="97200"/>
              </a:lnSpc>
              <a:defRPr sz="1500"/>
            </a:pPr>
            <a:r>
              <a:rPr dirty="0"/>
              <a:t>E4 </a:t>
            </a:r>
            <a:r>
              <a:rPr dirty="0" err="1"/>
              <a:t>Summarise</a:t>
            </a:r>
            <a:r>
              <a:rPr dirty="0"/>
              <a:t> information</a:t>
            </a:r>
            <a:r>
              <a:rPr lang="en-GB" dirty="0"/>
              <a:t> and </a:t>
            </a:r>
            <a:r>
              <a:rPr dirty="0"/>
              <a:t>ideas</a:t>
            </a:r>
          </a:p>
          <a:p>
            <a:pPr>
              <a:lnSpc>
                <a:spcPct val="97200"/>
              </a:lnSpc>
              <a:defRPr sz="1500"/>
            </a:pPr>
            <a:r>
              <a:rPr dirty="0"/>
              <a:t>E5 </a:t>
            </a:r>
            <a:r>
              <a:rPr dirty="0" err="1"/>
              <a:t>Synthesise</a:t>
            </a:r>
            <a:r>
              <a:rPr dirty="0"/>
              <a:t> information</a:t>
            </a:r>
          </a:p>
          <a:p>
            <a:pPr>
              <a:lnSpc>
                <a:spcPct val="97200"/>
              </a:lnSpc>
              <a:defRPr sz="1500"/>
            </a:pPr>
            <a:r>
              <a:rPr dirty="0"/>
              <a:t>Digital: </a:t>
            </a:r>
          </a:p>
          <a:p>
            <a:pPr>
              <a:lnSpc>
                <a:spcPct val="97200"/>
              </a:lnSpc>
              <a:defRPr sz="1500"/>
            </a:pPr>
            <a:r>
              <a:rPr dirty="0"/>
              <a:t>D1 Use digital technology and media effectively</a:t>
            </a:r>
          </a:p>
          <a:p>
            <a:pPr>
              <a:lnSpc>
                <a:spcPct val="97200"/>
              </a:lnSpc>
              <a:defRPr sz="1500"/>
            </a:pPr>
            <a:r>
              <a:rPr dirty="0"/>
              <a:t>D3 Communicate and collaborate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2BF8FA4-55A4-E606-4D66-CB57C7965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 Placeholder 5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anchor="t"/>
          <a:lstStyle>
            <a:lvl1pPr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1</a:t>
            </a:r>
          </a:p>
        </p:txBody>
      </p:sp>
      <p:sp>
        <p:nvSpPr>
          <p:cNvPr id="23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Company research and note-taking</a:t>
            </a:r>
          </a:p>
        </p:txBody>
      </p:sp>
      <p:sp>
        <p:nvSpPr>
          <p:cNvPr id="240" name="Text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  <p:sp>
        <p:nvSpPr>
          <p:cNvPr id="241" name="Content Placeholder 4"/>
          <p:cNvSpPr txBox="1"/>
          <p:nvPr/>
        </p:nvSpPr>
        <p:spPr>
          <a:xfrm>
            <a:off x="883919" y="1534437"/>
            <a:ext cx="10297805" cy="1058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marL="285750" indent="-28575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Research</a:t>
            </a:r>
            <a:r>
              <a:rPr dirty="0"/>
              <a:t> some basic facts about London Camera Exchange.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Watch</a:t>
            </a:r>
            <a:r>
              <a:rPr dirty="0"/>
              <a:t> the </a:t>
            </a:r>
            <a:r>
              <a:rPr dirty="0">
                <a:hlinkClick r:id="rId3"/>
              </a:rPr>
              <a:t>video case study</a:t>
            </a:r>
            <a:r>
              <a:rPr lang="en-GB" dirty="0"/>
              <a:t> and </a:t>
            </a:r>
            <a:r>
              <a:rPr lang="en-GB" b="1" dirty="0"/>
              <a:t>t</a:t>
            </a:r>
            <a:r>
              <a:rPr b="1" dirty="0" err="1"/>
              <a:t>ake</a:t>
            </a:r>
            <a:r>
              <a:rPr b="1" dirty="0"/>
              <a:t> </a:t>
            </a:r>
            <a:r>
              <a:rPr lang="en-GB" b="1" dirty="0"/>
              <a:t>n</a:t>
            </a:r>
            <a:r>
              <a:rPr b="1" dirty="0" err="1"/>
              <a:t>otes</a:t>
            </a:r>
            <a:r>
              <a:rPr b="1" dirty="0"/>
              <a:t> </a:t>
            </a:r>
            <a:r>
              <a:rPr lang="en-GB" dirty="0"/>
              <a:t>using the ideas below</a:t>
            </a:r>
            <a:r>
              <a:rPr dirty="0"/>
              <a:t>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graphicFrame>
        <p:nvGraphicFramePr>
          <p:cNvPr id="242" name="Table 7"/>
          <p:cNvGraphicFramePr/>
          <p:nvPr>
            <p:extLst>
              <p:ext uri="{D42A27DB-BD31-4B8C-83A1-F6EECF244321}">
                <p14:modId xmlns:p14="http://schemas.microsoft.com/office/powerpoint/2010/main" val="2424406008"/>
              </p:ext>
            </p:extLst>
          </p:nvPr>
        </p:nvGraphicFramePr>
        <p:xfrm>
          <a:off x="883919" y="2593299"/>
          <a:ext cx="9579215" cy="3361374"/>
        </p:xfrm>
        <a:graphic>
          <a:graphicData uri="http://schemas.openxmlformats.org/drawingml/2006/table">
            <a:tbl>
              <a:tblPr firstRow="1" firstCol="1" bandRow="1">
                <a:tableStyleId>{4C3C2611-4C71-4FC5-86AE-919BDF0F9419}</a:tableStyleId>
              </a:tblPr>
              <a:tblGrid>
                <a:gridCol w="1340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8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83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Snapshot</a:t>
                      </a:r>
                    </a:p>
                  </a:txBody>
                  <a:tcPr marL="137160" marR="137160" marT="137160" marB="13716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Bef>
                          <a:spcPts val="800"/>
                        </a:spcBef>
                        <a:buSzPct val="100000"/>
                        <a:buFont typeface="Arial"/>
                        <a:buChar char="•"/>
                        <a:defRPr sz="14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600" dirty="0"/>
                        <a:t>Keep it short. Use bullet points, abbreviations and symbols</a:t>
                      </a:r>
                      <a:r>
                        <a:rPr lang="en-GB" sz="1600" dirty="0"/>
                        <a:t>, not </a:t>
                      </a:r>
                      <a:r>
                        <a:rPr sz="1600" dirty="0"/>
                        <a:t>full sentences.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Bef>
                          <a:spcPts val="800"/>
                        </a:spcBef>
                        <a:buSzPct val="100000"/>
                        <a:buFont typeface="Arial"/>
                        <a:buChar char="•"/>
                        <a:defRPr sz="14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600" dirty="0"/>
                        <a:t>Aim to capture ‘snapshots’ of information or key themes.</a:t>
                      </a:r>
                    </a:p>
                  </a:txBody>
                  <a:tcPr marL="137160" marR="137160" marT="137160" marB="13716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8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Focus</a:t>
                      </a:r>
                    </a:p>
                  </a:txBody>
                  <a:tcPr marL="137160" marR="137160" marT="137160" marB="13716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Bef>
                          <a:spcPts val="800"/>
                        </a:spcBef>
                        <a:buSzPct val="100000"/>
                        <a:buFont typeface="Arial"/>
                        <a:buChar char="•"/>
                        <a:defRPr sz="1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600" dirty="0"/>
                        <a:t>Train your eyes and ears to focus on </a:t>
                      </a:r>
                      <a:r>
                        <a:rPr sz="1600" b="0" dirty="0"/>
                        <a:t>verbal signposts and visual cues.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Bef>
                          <a:spcPts val="800"/>
                        </a:spcBef>
                        <a:buSzPct val="100000"/>
                        <a:buFont typeface="Arial"/>
                        <a:buChar char="•"/>
                        <a:defRPr sz="1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600" b="0" dirty="0"/>
                        <a:t>Listen for key transition </a:t>
                      </a:r>
                      <a:r>
                        <a:rPr lang="en-GB" sz="1600" b="0" dirty="0"/>
                        <a:t>phrases</a:t>
                      </a:r>
                      <a:r>
                        <a:rPr sz="1600" b="0" dirty="0"/>
                        <a:t> like ‘important’</a:t>
                      </a:r>
                      <a:r>
                        <a:rPr lang="en-GB" sz="1600" b="0" dirty="0"/>
                        <a:t> and</a:t>
                      </a:r>
                      <a:r>
                        <a:rPr sz="1600" b="0" dirty="0"/>
                        <a:t> ‘</a:t>
                      </a:r>
                      <a:r>
                        <a:rPr lang="en-GB" sz="1600" b="0" dirty="0"/>
                        <a:t>in particular</a:t>
                      </a:r>
                      <a:r>
                        <a:rPr sz="1600" b="0" dirty="0"/>
                        <a:t>’. </a:t>
                      </a:r>
                    </a:p>
                  </a:txBody>
                  <a:tcPr marL="137160" marR="137160" marT="137160" marB="13716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91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8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Big </a:t>
                      </a:r>
                      <a:r>
                        <a:rPr lang="en-GB" sz="1600" b="1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  <a:r>
                        <a:rPr sz="1600" b="1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icture</a:t>
                      </a:r>
                      <a:endParaRPr sz="1600" b="1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37160" marR="137160" marT="137160" marB="13716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Bef>
                          <a:spcPts val="800"/>
                        </a:spcBef>
                        <a:buSzPct val="100000"/>
                        <a:buFont typeface="Arial"/>
                        <a:buChar char="•"/>
                        <a:defRPr sz="1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600" dirty="0"/>
                        <a:t>Watch first, write second. </a:t>
                      </a:r>
                      <a:r>
                        <a:rPr lang="en-GB" sz="1600" dirty="0"/>
                        <a:t>Don’t just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captur</a:t>
                      </a:r>
                      <a:r>
                        <a:rPr lang="en-GB" sz="1600" dirty="0"/>
                        <a:t>e</a:t>
                      </a:r>
                      <a:r>
                        <a:rPr sz="1600" dirty="0"/>
                        <a:t> information</a:t>
                      </a:r>
                      <a:r>
                        <a:rPr lang="en-GB" sz="1600" dirty="0"/>
                        <a:t>, aim to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analys</a:t>
                      </a:r>
                      <a:r>
                        <a:rPr lang="en-GB" sz="1600" dirty="0"/>
                        <a:t>e</a:t>
                      </a:r>
                      <a:r>
                        <a:rPr sz="1600" dirty="0"/>
                        <a:t> it.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Bef>
                          <a:spcPts val="800"/>
                        </a:spcBef>
                        <a:buSzPct val="100000"/>
                        <a:buFont typeface="Arial"/>
                        <a:buChar char="•"/>
                        <a:defRPr sz="1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n-GB" sz="1600" dirty="0"/>
                        <a:t>Listen out for </a:t>
                      </a:r>
                      <a:r>
                        <a:rPr sz="1600" dirty="0"/>
                        <a:t>the central theme</a:t>
                      </a:r>
                      <a:r>
                        <a:rPr lang="en-GB" sz="1600" dirty="0"/>
                        <a:t> – </a:t>
                      </a:r>
                      <a:r>
                        <a:rPr sz="1600" dirty="0"/>
                        <a:t>the ‘</a:t>
                      </a:r>
                      <a:r>
                        <a:rPr lang="en-GB" sz="1600" dirty="0"/>
                        <a:t>b</a:t>
                      </a:r>
                      <a:r>
                        <a:rPr sz="1600" dirty="0"/>
                        <a:t>ig </a:t>
                      </a:r>
                      <a:r>
                        <a:rPr lang="en-GB" sz="1600" dirty="0"/>
                        <a:t>p</a:t>
                      </a:r>
                      <a:r>
                        <a:rPr sz="1600" dirty="0" err="1"/>
                        <a:t>icture</a:t>
                      </a:r>
                      <a:r>
                        <a:rPr sz="1600" dirty="0"/>
                        <a:t>’</a:t>
                      </a:r>
                      <a:r>
                        <a:rPr lang="en-GB" sz="1600" dirty="0"/>
                        <a:t>.</a:t>
                      </a:r>
                      <a:r>
                        <a:rPr sz="1600" dirty="0"/>
                        <a:t> </a:t>
                      </a:r>
                      <a:endParaRPr lang="en-GB" sz="1600" dirty="0"/>
                    </a:p>
                    <a:p>
                      <a:pPr marL="285750" indent="-285750" algn="l">
                        <a:lnSpc>
                          <a:spcPct val="107000"/>
                        </a:lnSpc>
                        <a:spcBef>
                          <a:spcPts val="800"/>
                        </a:spcBef>
                        <a:buSzPct val="100000"/>
                        <a:buFont typeface="Arial"/>
                        <a:buChar char="•"/>
                        <a:defRPr sz="1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n-GB" sz="1600" dirty="0"/>
                        <a:t>D</a:t>
                      </a:r>
                      <a:r>
                        <a:rPr sz="1600" dirty="0" err="1"/>
                        <a:t>on’t</a:t>
                      </a:r>
                      <a:r>
                        <a:rPr sz="1600" dirty="0"/>
                        <a:t> just write down </a:t>
                      </a:r>
                      <a:r>
                        <a:rPr sz="1600" b="1" i="0" dirty="0"/>
                        <a:t>what</a:t>
                      </a:r>
                      <a:r>
                        <a:rPr sz="1600" dirty="0"/>
                        <a:t> happens, write down </a:t>
                      </a:r>
                      <a:r>
                        <a:rPr sz="1600" b="1" i="0" dirty="0"/>
                        <a:t>why it matters</a:t>
                      </a:r>
                      <a:r>
                        <a:rPr sz="1600" dirty="0"/>
                        <a:t>. </a:t>
                      </a:r>
                      <a:endParaRPr lang="en-GB" sz="1600" dirty="0"/>
                    </a:p>
                    <a:p>
                      <a:pPr marL="285750" indent="-285750" algn="l">
                        <a:lnSpc>
                          <a:spcPct val="107000"/>
                        </a:lnSpc>
                        <a:spcBef>
                          <a:spcPts val="800"/>
                        </a:spcBef>
                        <a:buSzPct val="100000"/>
                        <a:buFont typeface="Arial"/>
                        <a:buChar char="•"/>
                        <a:defRPr sz="14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en-GB" sz="1600" dirty="0"/>
                        <a:t>Look for </a:t>
                      </a:r>
                      <a:r>
                        <a:rPr sz="1600" dirty="0"/>
                        <a:t>arguments to support your points and </a:t>
                      </a:r>
                      <a:r>
                        <a:rPr lang="en-GB" sz="1600" dirty="0"/>
                        <a:t>the </a:t>
                      </a:r>
                      <a:r>
                        <a:rPr sz="1600" dirty="0"/>
                        <a:t>issues you want to challenge.</a:t>
                      </a:r>
                    </a:p>
                  </a:txBody>
                  <a:tcPr marL="137160" marR="137160" marT="137160" marB="13716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Sz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2</a:t>
            </a:r>
          </a:p>
        </p:txBody>
      </p:sp>
      <p:sp>
        <p:nvSpPr>
          <p:cNvPr id="24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Activity 1 review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479D86-8EDB-EC6B-69AA-42D090FA8EE4}"/>
              </a:ext>
            </a:extLst>
          </p:cNvPr>
          <p:cNvSpPr txBox="1"/>
          <p:nvPr/>
        </p:nvSpPr>
        <p:spPr>
          <a:xfrm>
            <a:off x="838198" y="1825625"/>
            <a:ext cx="6400803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/>
          <a:p>
            <a:pPr marL="228600" indent="-22860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In your research, what source(s) did you use to find out your basic facts?</a:t>
            </a:r>
          </a:p>
          <a:p>
            <a:pPr marL="228600" indent="-22860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How marketing-focused are your notes?</a:t>
            </a:r>
          </a:p>
        </p:txBody>
      </p:sp>
      <p:sp>
        <p:nvSpPr>
          <p:cNvPr id="248" name="TextBox 6"/>
          <p:cNvSpPr txBox="1"/>
          <p:nvPr/>
        </p:nvSpPr>
        <p:spPr>
          <a:xfrm>
            <a:off x="7749802" y="2368668"/>
            <a:ext cx="4256952" cy="1786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Snapshot–</a:t>
            </a:r>
            <a:r>
              <a:rPr lang="en-GB" sz="2400" dirty="0"/>
              <a:t>f</a:t>
            </a:r>
            <a:r>
              <a:rPr sz="2400" dirty="0" err="1"/>
              <a:t>ocus</a:t>
            </a:r>
            <a:r>
              <a:rPr lang="en-GB" sz="2400" dirty="0"/>
              <a:t>–b</a:t>
            </a:r>
            <a:r>
              <a:rPr sz="2400" dirty="0"/>
              <a:t>ig </a:t>
            </a:r>
            <a:r>
              <a:rPr lang="en-GB" sz="2400" dirty="0"/>
              <a:t>p</a:t>
            </a:r>
            <a:r>
              <a:rPr sz="2400" dirty="0" err="1"/>
              <a:t>icture</a:t>
            </a:r>
            <a:endParaRPr sz="2400" dirty="0"/>
          </a:p>
          <a:p>
            <a:pPr>
              <a:lnSpc>
                <a:spcPct val="108000"/>
              </a:lnSpc>
              <a:spcBef>
                <a:spcPts val="10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dirty="0" err="1"/>
              <a:t>Practise</a:t>
            </a:r>
            <a:r>
              <a:rPr sz="2400" dirty="0"/>
              <a:t> this model – it is useful for any note-taking exercise!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0B1A8-E17C-2D87-48BA-3946149E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Sz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3</a:t>
            </a:r>
          </a:p>
        </p:txBody>
      </p:sp>
      <p:sp>
        <p:nvSpPr>
          <p:cNvPr id="25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Exam pr</a:t>
            </a:r>
            <a:r>
              <a:rPr lang="en-GB" dirty="0" err="1"/>
              <a:t>actice</a:t>
            </a:r>
            <a:endParaRPr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7D30D2-62A9-F8A7-BB6A-AB922761117A}"/>
              </a:ext>
            </a:extLst>
          </p:cNvPr>
          <p:cNvSpPr txBox="1"/>
          <p:nvPr/>
        </p:nvSpPr>
        <p:spPr>
          <a:xfrm>
            <a:off x="838198" y="1825625"/>
            <a:ext cx="6400803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/>
          <a:p>
            <a:pPr marL="228600" indent="-22860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dirty="0"/>
              <a:t>Watch the </a:t>
            </a:r>
            <a:r>
              <a:rPr lang="en-GB" dirty="0">
                <a:hlinkClick r:id="rId3"/>
              </a:rPr>
              <a:t>video case study </a:t>
            </a:r>
            <a:r>
              <a:rPr lang="en-GB" dirty="0"/>
              <a:t>again and answer the exam-style questions on the Activity 3 Worksheet.</a:t>
            </a:r>
          </a:p>
        </p:txBody>
      </p:sp>
      <p:sp>
        <p:nvSpPr>
          <p:cNvPr id="253" name="TextBox 6"/>
          <p:cNvSpPr txBox="1"/>
          <p:nvPr/>
        </p:nvSpPr>
        <p:spPr>
          <a:xfrm>
            <a:off x="7749802" y="2368668"/>
            <a:ext cx="4137398" cy="3909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Think about …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/>
              <a:t>The number of marks</a:t>
            </a:r>
            <a:r>
              <a:rPr lang="en-GB" sz="2400" b="1" dirty="0"/>
              <a:t> </a:t>
            </a:r>
            <a:r>
              <a:rPr sz="2400" dirty="0"/>
              <a:t>–this will help you</a:t>
            </a:r>
            <a:r>
              <a:rPr lang="en-GB" sz="2400" dirty="0"/>
              <a:t> plan your answer </a:t>
            </a:r>
            <a:r>
              <a:rPr sz="2400" dirty="0"/>
              <a:t>and how long you need</a:t>
            </a:r>
            <a:r>
              <a:rPr lang="en-GB" sz="2400" dirty="0"/>
              <a:t> to write it</a:t>
            </a:r>
            <a:r>
              <a:rPr sz="2400" dirty="0"/>
              <a:t>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/>
              <a:t>The command words</a:t>
            </a:r>
            <a:r>
              <a:rPr lang="en-GB" sz="2400" b="1" dirty="0"/>
              <a:t> </a:t>
            </a:r>
            <a:r>
              <a:rPr sz="2400" dirty="0"/>
              <a:t>–this will help you </a:t>
            </a:r>
            <a:r>
              <a:rPr lang="en-GB" sz="2400" dirty="0"/>
              <a:t>plan</a:t>
            </a:r>
            <a:r>
              <a:rPr sz="2400" dirty="0"/>
              <a:t> how much detail you need to provide.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44C95E-EC30-96E5-53EA-BCF5E8F64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Sz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4</a:t>
            </a:r>
          </a:p>
        </p:txBody>
      </p:sp>
      <p:sp>
        <p:nvSpPr>
          <p:cNvPr id="25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 the examiner!</a:t>
            </a:r>
          </a:p>
        </p:txBody>
      </p:sp>
      <p:sp>
        <p:nvSpPr>
          <p:cNvPr id="258" name="Content Placeholder 2"/>
          <p:cNvSpPr txBox="1"/>
          <p:nvPr/>
        </p:nvSpPr>
        <p:spPr>
          <a:xfrm>
            <a:off x="838198" y="1825625"/>
            <a:ext cx="6400803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/>
          <a:p>
            <a:pPr marL="228600" indent="-22860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Learn how T Levels are marked</a:t>
            </a:r>
          </a:p>
          <a:p>
            <a:pPr marL="228600" indent="-228600">
              <a:lnSpc>
                <a:spcPct val="1080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Mark your own</a:t>
            </a:r>
            <a:r>
              <a:rPr lang="en-GB" dirty="0"/>
              <a:t>,</a:t>
            </a:r>
            <a:r>
              <a:rPr dirty="0"/>
              <a:t> or a partner’s</a:t>
            </a:r>
            <a:r>
              <a:rPr lang="en-GB" dirty="0"/>
              <a:t>,</a:t>
            </a:r>
            <a:r>
              <a:rPr dirty="0"/>
              <a:t> worksheet.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247FB2B-BD46-DA55-8724-069BC23629E7}"/>
              </a:ext>
            </a:extLst>
          </p:cNvPr>
          <p:cNvSpPr txBox="1"/>
          <p:nvPr/>
        </p:nvSpPr>
        <p:spPr>
          <a:xfrm>
            <a:off x="7749802" y="2368668"/>
            <a:ext cx="4137398" cy="3496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sz="2400" dirty="0"/>
              <a:t>Think about …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Terminology</a:t>
            </a:r>
            <a:endParaRPr sz="2400" dirty="0"/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Links to the case study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Balance and analysis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Recommendations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Whether or not a conclusion is needed</a:t>
            </a:r>
            <a:endParaRPr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9E378-4AA1-6996-1AAE-3E460CBC6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Sz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4</a:t>
            </a:r>
          </a:p>
        </p:txBody>
      </p:sp>
      <p:sp>
        <p:nvSpPr>
          <p:cNvPr id="26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3-mark question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6CCFB2-3DA4-49AB-0F3D-C9976E3E4542}"/>
              </a:ext>
            </a:extLst>
          </p:cNvPr>
          <p:cNvSpPr txBox="1">
            <a:spLocks/>
          </p:cNvSpPr>
          <p:nvPr/>
        </p:nvSpPr>
        <p:spPr>
          <a:xfrm>
            <a:off x="1122914" y="2587625"/>
            <a:ext cx="5736221" cy="324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>
            <a:lvl1pPr marL="228600" marR="0" indent="-2286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SzTx/>
              <a:buFont typeface="Arial"/>
              <a:buNone/>
            </a:pPr>
            <a:r>
              <a:rPr lang="en-GB" dirty="0"/>
              <a:t>Explain </a:t>
            </a:r>
            <a:r>
              <a:rPr lang="en-GB" b="1" dirty="0"/>
              <a:t>one</a:t>
            </a:r>
            <a:r>
              <a:rPr lang="en-GB" dirty="0"/>
              <a:t> impact that suppliers have on London Camera Exchange’s marketing activities. </a:t>
            </a:r>
          </a:p>
          <a:p>
            <a:pPr marL="0" indent="0" hangingPunct="1">
              <a:buSzTx/>
              <a:buFont typeface="Arial"/>
              <a:buNone/>
            </a:pPr>
            <a:endParaRPr lang="en-GB" dirty="0"/>
          </a:p>
          <a:p>
            <a:pPr marL="0" indent="0" algn="r" hangingPunct="1">
              <a:buSzTx/>
              <a:buFont typeface="Arial"/>
              <a:buNone/>
            </a:pPr>
            <a:r>
              <a:rPr lang="en-GB" i="1" dirty="0"/>
              <a:t>(3 marks)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C41AA96-3B9A-6937-1C84-9104763F20E2}"/>
              </a:ext>
            </a:extLst>
          </p:cNvPr>
          <p:cNvSpPr txBox="1"/>
          <p:nvPr/>
        </p:nvSpPr>
        <p:spPr>
          <a:xfrm>
            <a:off x="7749802" y="2368668"/>
            <a:ext cx="4272246" cy="3894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Don’t forget …</a:t>
            </a:r>
            <a:endParaRPr sz="2400" dirty="0"/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Read the question carefully.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Be concise.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Be clear.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Do what the question asks – no more, no less.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Make a point and develop it – don’t just ‘state’ a point.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03BD4-021B-4BD3-7280-11109E527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Activity 4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8353F7B-F949-B228-48F2-CC11407E51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/>
              <a:t>3-mark question</a:t>
            </a:r>
            <a:r>
              <a:rPr lang="en-GB" dirty="0"/>
              <a:t> analysis</a:t>
            </a:r>
            <a:endParaRPr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5A659E1-9AEA-4EC9-A9AD-C3BBE593EA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122914" y="2587625"/>
            <a:ext cx="5736221" cy="3241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>
            <a:lvl1pPr marL="228600" marR="0" indent="-2286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SzTx/>
              <a:buFont typeface="Arial"/>
              <a:buNone/>
            </a:pPr>
            <a:r>
              <a:rPr lang="en-GB" dirty="0"/>
              <a:t>Explain </a:t>
            </a:r>
            <a:r>
              <a:rPr lang="en-GB" b="1" dirty="0"/>
              <a:t>one</a:t>
            </a:r>
            <a:r>
              <a:rPr lang="en-GB" dirty="0"/>
              <a:t> impact that suppliers have on London Camera Exchange’s marketing activities. </a:t>
            </a:r>
          </a:p>
          <a:p>
            <a:pPr marL="0" indent="0" hangingPunct="1">
              <a:buSzTx/>
              <a:buFont typeface="Arial"/>
              <a:buNone/>
            </a:pPr>
            <a:endParaRPr lang="en-GB" dirty="0"/>
          </a:p>
          <a:p>
            <a:pPr marL="0" indent="0" algn="r" hangingPunct="1">
              <a:buSzTx/>
              <a:buFont typeface="Arial"/>
              <a:buNone/>
            </a:pPr>
            <a:r>
              <a:rPr lang="en-GB" i="1" dirty="0"/>
              <a:t>(3 marks)</a:t>
            </a:r>
          </a:p>
        </p:txBody>
      </p:sp>
      <p:sp>
        <p:nvSpPr>
          <p:cNvPr id="271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6040" y="1747076"/>
            <a:ext cx="1233804" cy="677076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>
                <a:solidFill>
                  <a:srgbClr val="262626"/>
                </a:solidFill>
              </a:defRPr>
            </a:lvl1pPr>
          </a:lstStyle>
          <a:p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Command verb</a:t>
            </a:r>
          </a:p>
        </p:txBody>
      </p:sp>
      <p:sp>
        <p:nvSpPr>
          <p:cNvPr id="272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322541" y="1857279"/>
            <a:ext cx="1233804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>
                <a:solidFill>
                  <a:srgbClr val="262626"/>
                </a:solidFill>
              </a:defRPr>
            </a:lvl1pPr>
          </a:lstStyle>
          <a:p>
            <a:r>
              <a:rPr sz="1600">
                <a:latin typeface="Arial" panose="020B0604020202020204" pitchFamily="34" charset="0"/>
                <a:cs typeface="Arial" panose="020B0604020202020204" pitchFamily="34" charset="0"/>
              </a:rPr>
              <a:t>Instruction</a:t>
            </a:r>
          </a:p>
        </p:txBody>
      </p:sp>
      <p:sp>
        <p:nvSpPr>
          <p:cNvPr id="273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089042" y="1857279"/>
            <a:ext cx="1105292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>
                <a:solidFill>
                  <a:srgbClr val="262626"/>
                </a:solidFill>
              </a:defRPr>
            </a:lvl1pPr>
          </a:lstStyle>
          <a:p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Framing</a:t>
            </a:r>
          </a:p>
        </p:txBody>
      </p:sp>
      <p:sp>
        <p:nvSpPr>
          <p:cNvPr id="274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37818" y="3746827"/>
            <a:ext cx="1023485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>
                <a:solidFill>
                  <a:srgbClr val="262626"/>
                </a:solidFill>
              </a:defRPr>
            </a:lvl1pPr>
          </a:lstStyle>
          <a:p>
            <a:r>
              <a:rPr sz="1600">
                <a:latin typeface="Arial" panose="020B0604020202020204" pitchFamily="34" charset="0"/>
                <a:cs typeface="Arial" panose="020B0604020202020204" pitchFamily="34" charset="0"/>
              </a:rPr>
              <a:t>Variable</a:t>
            </a:r>
          </a:p>
        </p:txBody>
      </p:sp>
      <p:sp>
        <p:nvSpPr>
          <p:cNvPr id="275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683072" y="4597031"/>
            <a:ext cx="1105292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>
                <a:solidFill>
                  <a:srgbClr val="262626"/>
                </a:solidFill>
              </a:defRPr>
            </a:lvl1pPr>
          </a:lstStyle>
          <a:p>
            <a:r>
              <a:rPr sz="160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</a:p>
        </p:txBody>
      </p:sp>
      <p:sp>
        <p:nvSpPr>
          <p:cNvPr id="276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374561" y="5339396"/>
            <a:ext cx="860735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>
                <a:solidFill>
                  <a:srgbClr val="262626"/>
                </a:solidFill>
              </a:defRPr>
            </a:lvl1pPr>
          </a:lstStyle>
          <a:p>
            <a:r>
              <a:rPr sz="1600">
                <a:latin typeface="Arial" panose="020B0604020202020204" pitchFamily="34" charset="0"/>
                <a:cs typeface="Arial" panose="020B0604020202020204" pitchFamily="34" charset="0"/>
              </a:rPr>
              <a:t>Marks</a:t>
            </a:r>
          </a:p>
        </p:txBody>
      </p:sp>
      <p:sp>
        <p:nvSpPr>
          <p:cNvPr id="277" name="Google Shape;166;g3acb1262b6b_0_8" descr="Highlighting the word ‘explain’ in exam question as a command verb"/>
          <p:cNvSpPr/>
          <p:nvPr/>
        </p:nvSpPr>
        <p:spPr>
          <a:xfrm>
            <a:off x="1290181" y="2463675"/>
            <a:ext cx="545787" cy="277552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8" name="Google Shape;166;g3acb1262b6b_0_8" descr="Highlighting the words ‘one impact’ in exam question as an instruction"/>
          <p:cNvSpPr/>
          <p:nvPr/>
        </p:nvSpPr>
        <p:spPr>
          <a:xfrm flipH="1">
            <a:off x="2696702" y="2281777"/>
            <a:ext cx="233260" cy="459449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9" name="Google Shape;166;g3acb1262b6b_0_8" descr="Highlighting the word ‘impact’ in exam question as the framing"/>
          <p:cNvSpPr/>
          <p:nvPr/>
        </p:nvSpPr>
        <p:spPr>
          <a:xfrm flipH="1">
            <a:off x="3836819" y="2281777"/>
            <a:ext cx="813520" cy="459449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2" name="Google Shape;166;g3acb1262b6b_0_8" descr="Highlighting the word ‘suppliers’ in exam question as a variable"/>
          <p:cNvSpPr/>
          <p:nvPr/>
        </p:nvSpPr>
        <p:spPr>
          <a:xfrm flipH="1" flipV="1">
            <a:off x="5761973" y="3111172"/>
            <a:ext cx="687588" cy="635655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0" name="Google Shape;166;g3acb1262b6b_0_8" descr="Highlighting the word ‘activities’ in exam question as an outcome"/>
          <p:cNvSpPr/>
          <p:nvPr/>
        </p:nvSpPr>
        <p:spPr>
          <a:xfrm flipV="1">
            <a:off x="3281820" y="3970751"/>
            <a:ext cx="0" cy="626280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1" name="Google Shape;166;g3acb1262b6b_0_8" descr="Highlighting the words ‘3 marks’ in exam question as the marks available"/>
          <p:cNvSpPr/>
          <p:nvPr/>
        </p:nvSpPr>
        <p:spPr>
          <a:xfrm flipV="1">
            <a:off x="4860098" y="4940922"/>
            <a:ext cx="475979" cy="398474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graphicFrame>
        <p:nvGraphicFramePr>
          <p:cNvPr id="283" name="Table 20"/>
          <p:cNvGraphicFramePr/>
          <p:nvPr>
            <p:extLst>
              <p:ext uri="{D42A27DB-BD31-4B8C-83A1-F6EECF244321}">
                <p14:modId xmlns:p14="http://schemas.microsoft.com/office/powerpoint/2010/main" val="3325154369"/>
              </p:ext>
            </p:extLst>
          </p:nvPr>
        </p:nvGraphicFramePr>
        <p:xfrm>
          <a:off x="7676722" y="1524071"/>
          <a:ext cx="4191648" cy="444551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191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042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  <a:defRPr sz="1800" b="1"/>
                      </a:pP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Command verb: </a:t>
                      </a:r>
                      <a:r>
                        <a:rPr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‘Explain’ is more demanding than ‘state’ or ‘name’. Make a point, develop it, give detail.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107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  <a:defRPr sz="1800" b="1"/>
                      </a:pP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Instruction: </a:t>
                      </a:r>
                      <a:r>
                        <a:rPr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Only ‘one’ impact will be markworthy. 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296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  <a:defRPr sz="1800" b="1"/>
                      </a:pP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Framing: </a:t>
                      </a:r>
                      <a:r>
                        <a:rPr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response must focus on ‘impact’.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73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  <a:defRPr sz="1800" b="1"/>
                      </a:pP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Variable: </a:t>
                      </a:r>
                      <a:r>
                        <a:rPr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must be an impact that suppliers have. 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773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  <a:defRPr sz="1800" b="1"/>
                      </a:pP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Outcome: </a:t>
                      </a:r>
                      <a:r>
                        <a:rPr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impact must relate to ‘marketing activities’.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042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  <a:defRPr sz="1800" b="1"/>
                      </a:pPr>
                      <a:r>
                        <a:rPr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Marks: </a:t>
                      </a:r>
                      <a:r>
                        <a:rPr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marks means one developed point and around three lines of writing.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040C3ECB-44F8-65BC-7818-314DA6C3E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Activity 4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2A803B-2EBD-E4AC-9C3F-C2287A6812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/>
              <a:t>3-mark question</a:t>
            </a:r>
            <a:r>
              <a:rPr lang="en-GB" dirty="0"/>
              <a:t> strategy</a:t>
            </a:r>
            <a:endParaRPr dirty="0"/>
          </a:p>
        </p:txBody>
      </p:sp>
      <p:sp>
        <p:nvSpPr>
          <p:cNvPr id="28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8" y="1825625"/>
            <a:ext cx="9787361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214884" indent="-214884" defTabSz="859536">
              <a:spcBef>
                <a:spcPts val="900"/>
              </a:spcBef>
              <a:defRPr sz="2256"/>
            </a:pPr>
            <a:r>
              <a:rPr dirty="0"/>
              <a:t>Start by looking at </a:t>
            </a:r>
            <a:r>
              <a:rPr b="1" dirty="0"/>
              <a:t>how many marks</a:t>
            </a:r>
            <a:r>
              <a:rPr dirty="0"/>
              <a:t> the question is worth. This will indicate the skill and length of the response required.</a:t>
            </a:r>
          </a:p>
          <a:p>
            <a:pPr marL="214884" indent="-214884" defTabSz="859536">
              <a:spcBef>
                <a:spcPts val="900"/>
              </a:spcBef>
              <a:defRPr sz="2256"/>
            </a:pPr>
            <a:r>
              <a:rPr dirty="0"/>
              <a:t>Look at the </a:t>
            </a:r>
            <a:r>
              <a:rPr b="1" dirty="0"/>
              <a:t>command verb</a:t>
            </a:r>
            <a:r>
              <a:rPr dirty="0"/>
              <a:t>. This will inform how</a:t>
            </a:r>
            <a:r>
              <a:rPr b="1" dirty="0"/>
              <a:t> </a:t>
            </a:r>
            <a:r>
              <a:rPr dirty="0"/>
              <a:t>the question must be answered. In this case, the command is ‘Explain’, so make a point, develop it, and give detail.</a:t>
            </a:r>
          </a:p>
          <a:p>
            <a:pPr marL="214884" indent="-214884" defTabSz="859536">
              <a:spcBef>
                <a:spcPts val="900"/>
              </a:spcBef>
              <a:defRPr sz="2256"/>
            </a:pPr>
            <a:r>
              <a:rPr dirty="0"/>
              <a:t>Look at the </a:t>
            </a:r>
            <a:r>
              <a:rPr b="1" dirty="0"/>
              <a:t>demand</a:t>
            </a:r>
            <a:r>
              <a:rPr dirty="0"/>
              <a:t>, in this case ‘</a:t>
            </a:r>
            <a:r>
              <a:rPr b="1" dirty="0"/>
              <a:t>one</a:t>
            </a:r>
            <a:r>
              <a:rPr dirty="0"/>
              <a:t> impact’ – any more or less will not achieve marks.</a:t>
            </a:r>
          </a:p>
          <a:p>
            <a:pPr marL="214884" indent="-214884" defTabSz="859536">
              <a:spcBef>
                <a:spcPts val="900"/>
              </a:spcBef>
              <a:defRPr sz="2256"/>
            </a:pPr>
            <a:r>
              <a:rPr dirty="0"/>
              <a:t>Look at the </a:t>
            </a:r>
            <a:r>
              <a:rPr b="1" dirty="0"/>
              <a:t>variables and outcome </a:t>
            </a:r>
            <a:r>
              <a:rPr dirty="0"/>
              <a:t>– the distinct thing being evaluated. In this case, the variable/outcome is the impact of suppliers on marketing activities. </a:t>
            </a:r>
            <a:r>
              <a:rPr b="1" dirty="0"/>
              <a:t>Marketing</a:t>
            </a:r>
            <a:r>
              <a:rPr dirty="0"/>
              <a:t> is the context. Make sure your response is about marketing!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07D19-755B-8877-6D9B-B9C214B95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Sz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4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CBD6535-6035-EA6A-2838-A93FB076A3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dirty="0"/>
              <a:t>3-mark question</a:t>
            </a:r>
            <a:r>
              <a:rPr lang="en-GB" dirty="0"/>
              <a:t> mark scheme guide</a:t>
            </a:r>
            <a:endParaRPr dirty="0"/>
          </a:p>
        </p:txBody>
      </p:sp>
      <p:sp>
        <p:nvSpPr>
          <p:cNvPr id="294" name="Content Placeholder 2"/>
          <p:cNvSpPr txBox="1"/>
          <p:nvPr/>
        </p:nvSpPr>
        <p:spPr>
          <a:xfrm>
            <a:off x="838198" y="1843088"/>
            <a:ext cx="5650283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/>
          <a:p>
            <a:pPr marL="203454" indent="-203454" defTabSz="813816">
              <a:lnSpc>
                <a:spcPct val="97200"/>
              </a:lnSpc>
              <a:spcBef>
                <a:spcPts val="800"/>
              </a:spcBef>
              <a:buClr>
                <a:srgbClr val="86395F"/>
              </a:buClr>
              <a:buSzPct val="100000"/>
              <a:buFont typeface="Arial"/>
              <a:buChar char="•"/>
              <a:defRPr sz="2136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Allow </a:t>
            </a:r>
            <a:r>
              <a:rPr lang="en-GB" b="1" dirty="0"/>
              <a:t>1</a:t>
            </a:r>
            <a:r>
              <a:rPr b="1" dirty="0"/>
              <a:t> mark </a:t>
            </a:r>
            <a:r>
              <a:rPr dirty="0"/>
              <a:t>for stating an impact.</a:t>
            </a:r>
          </a:p>
          <a:p>
            <a:pPr marL="203454" indent="-203454" defTabSz="813816">
              <a:lnSpc>
                <a:spcPct val="97200"/>
              </a:lnSpc>
              <a:spcBef>
                <a:spcPts val="800"/>
              </a:spcBef>
              <a:buClr>
                <a:srgbClr val="86395F"/>
              </a:buClr>
              <a:buSzPct val="100000"/>
              <a:buFont typeface="Arial"/>
              <a:buChar char="•"/>
              <a:defRPr sz="2136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Allow </a:t>
            </a:r>
            <a:r>
              <a:rPr lang="en-GB" b="1" dirty="0"/>
              <a:t>1</a:t>
            </a:r>
            <a:r>
              <a:rPr b="1" dirty="0"/>
              <a:t> mark </a:t>
            </a:r>
            <a:r>
              <a:rPr dirty="0"/>
              <a:t>for explaining how the impact shapes marketing activities.</a:t>
            </a:r>
          </a:p>
          <a:p>
            <a:pPr marL="203454" indent="-203454" defTabSz="813816">
              <a:lnSpc>
                <a:spcPct val="97200"/>
              </a:lnSpc>
              <a:spcBef>
                <a:spcPts val="800"/>
              </a:spcBef>
              <a:buClr>
                <a:srgbClr val="86395F"/>
              </a:buClr>
              <a:buSzPct val="100000"/>
              <a:buFont typeface="Arial"/>
              <a:buChar char="•"/>
              <a:defRPr sz="2136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Allow </a:t>
            </a:r>
            <a:r>
              <a:rPr lang="en-GB" b="1" dirty="0"/>
              <a:t>1</a:t>
            </a:r>
            <a:r>
              <a:rPr b="1" dirty="0"/>
              <a:t> additional mark </a:t>
            </a:r>
            <a:r>
              <a:rPr dirty="0"/>
              <a:t>for further justification, up to a maximum of three.</a:t>
            </a:r>
            <a:endParaRPr b="1" dirty="0"/>
          </a:p>
          <a:p>
            <a:pPr defTabSz="813816">
              <a:lnSpc>
                <a:spcPct val="97200"/>
              </a:lnSpc>
              <a:spcBef>
                <a:spcPts val="800"/>
              </a:spcBef>
              <a:defRPr sz="2136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 dirty="0"/>
          </a:p>
          <a:p>
            <a:pPr marL="203454" indent="-203454" defTabSz="813816">
              <a:lnSpc>
                <a:spcPct val="97200"/>
              </a:lnSpc>
              <a:spcBef>
                <a:spcPts val="800"/>
              </a:spcBef>
              <a:buClr>
                <a:srgbClr val="86395F"/>
              </a:buClr>
              <a:buSzPct val="100000"/>
              <a:buFont typeface="Arial"/>
              <a:buChar char="•"/>
              <a:defRPr sz="2136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Note:</a:t>
            </a:r>
            <a:r>
              <a:rPr dirty="0"/>
              <a:t> The mark scheme is forgiving. </a:t>
            </a:r>
            <a:br>
              <a:rPr lang="en-GB" dirty="0"/>
            </a:br>
            <a:r>
              <a:rPr lang="en-GB" dirty="0"/>
              <a:t>You</a:t>
            </a:r>
            <a:r>
              <a:rPr dirty="0"/>
              <a:t> will </a:t>
            </a:r>
            <a:r>
              <a:rPr lang="en-GB" dirty="0"/>
              <a:t>be </a:t>
            </a:r>
            <a:r>
              <a:rPr dirty="0"/>
              <a:t>credit</a:t>
            </a:r>
            <a:r>
              <a:rPr lang="en-GB" dirty="0"/>
              <a:t>ed for</a:t>
            </a:r>
            <a:r>
              <a:rPr dirty="0"/>
              <a:t> any </a:t>
            </a:r>
            <a:r>
              <a:rPr lang="en-GB" dirty="0"/>
              <a:t>relevant </a:t>
            </a:r>
            <a:br>
              <a:rPr lang="en-GB" dirty="0"/>
            </a:br>
            <a:r>
              <a:rPr dirty="0"/>
              <a:t>responses, so adding detail to support each point is vital. </a:t>
            </a:r>
          </a:p>
        </p:txBody>
      </p:sp>
      <p:sp>
        <p:nvSpPr>
          <p:cNvPr id="292" name="TextBox 6"/>
          <p:cNvSpPr txBox="1"/>
          <p:nvPr/>
        </p:nvSpPr>
        <p:spPr>
          <a:xfrm>
            <a:off x="7889328" y="2249041"/>
            <a:ext cx="3897664" cy="351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defRPr sz="2800" b="1"/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Key points</a:t>
            </a:r>
          </a:p>
          <a:p>
            <a:pPr marL="342900" indent="-34290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Explanation is vital. Without it, you will not receive more than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1 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mark.</a:t>
            </a:r>
          </a:p>
          <a:p>
            <a:pPr marL="342900" indent="-34290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Spend approximately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3–5 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minutes completing this question.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39BE194-50AA-5945-9EA4-1EE8241AA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Sz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4</a:t>
            </a:r>
          </a:p>
        </p:txBody>
      </p:sp>
      <p:sp>
        <p:nvSpPr>
          <p:cNvPr id="29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9-mark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504D-BED9-2110-7D83-B8AFA0DA9204}"/>
              </a:ext>
            </a:extLst>
          </p:cNvPr>
          <p:cNvSpPr txBox="1">
            <a:spLocks/>
          </p:cNvSpPr>
          <p:nvPr/>
        </p:nvSpPr>
        <p:spPr>
          <a:xfrm>
            <a:off x="1203882" y="2539096"/>
            <a:ext cx="5736221" cy="298767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>
            <a:lvl1pPr marL="228600" marR="0" indent="-2286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31519" marR="0" indent="-274319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908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0480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052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62400" marR="0" indent="-304800" algn="l" defTabSz="914400" rtl="0" latinLnBrk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86395F"/>
              </a:buClr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SzTx/>
              <a:buFont typeface="Arial"/>
              <a:buNone/>
            </a:pPr>
            <a:r>
              <a:rPr lang="en-GB" dirty="0"/>
              <a:t>Discuss the possible impacts of London Camera Exchange’s decision to use social media influencers in their campaigns.</a:t>
            </a:r>
          </a:p>
          <a:p>
            <a:pPr marL="0" indent="0" hangingPunct="1">
              <a:buSzTx/>
              <a:buFont typeface="Arial"/>
              <a:buNone/>
              <a:defRPr b="1"/>
            </a:pPr>
            <a:endParaRPr lang="en-GB" b="1" dirty="0"/>
          </a:p>
          <a:p>
            <a:pPr marL="0" indent="0" algn="r" hangingPunct="1">
              <a:buSzTx/>
              <a:buFont typeface="Arial"/>
              <a:buNone/>
              <a:defRPr i="1"/>
            </a:pPr>
            <a:r>
              <a:rPr lang="en-GB" i="1" dirty="0"/>
              <a:t>(9 marks)</a:t>
            </a: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52C540A-742C-D346-071B-495E63C6168F}"/>
              </a:ext>
            </a:extLst>
          </p:cNvPr>
          <p:cNvSpPr txBox="1"/>
          <p:nvPr/>
        </p:nvSpPr>
        <p:spPr>
          <a:xfrm>
            <a:off x="7749802" y="2368668"/>
            <a:ext cx="4137398" cy="3779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en-GB" sz="2400" dirty="0"/>
              <a:t>Don’t forget …</a:t>
            </a:r>
            <a:endParaRPr sz="2400" dirty="0"/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300" dirty="0"/>
              <a:t>Read the question carefully.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300" dirty="0"/>
              <a:t>Make four developed points.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300" dirty="0"/>
              <a:t>Be clear.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300" dirty="0"/>
              <a:t>Only do what the question asks – no more, no less.</a:t>
            </a:r>
          </a:p>
          <a:p>
            <a:pPr marL="285750" indent="-28575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GB" sz="2300" dirty="0"/>
              <a:t>Detail is key – marks are given for developed points.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4D71A52-C75F-7430-EA28-509E5F84E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Activity 4</a:t>
            </a:r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9-mark question</a:t>
            </a:r>
            <a:r>
              <a:rPr dirty="0"/>
              <a:t> analysis</a:t>
            </a:r>
          </a:p>
        </p:txBody>
      </p:sp>
      <p:sp>
        <p:nvSpPr>
          <p:cNvPr id="304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1203882" y="2539096"/>
            <a:ext cx="5736221" cy="2987676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Discuss the possible impacts o</a:t>
            </a:r>
            <a:r>
              <a:rPr lang="en-GB" dirty="0"/>
              <a:t>f</a:t>
            </a:r>
            <a:r>
              <a:rPr dirty="0"/>
              <a:t> London Camera Exchange’s decision to use social media influencers in their campaigns.</a:t>
            </a:r>
          </a:p>
          <a:p>
            <a:pPr marL="0" indent="0">
              <a:buSzTx/>
              <a:buNone/>
              <a:defRPr b="1"/>
            </a:pPr>
            <a:endParaRPr dirty="0"/>
          </a:p>
          <a:p>
            <a:pPr marL="0" indent="0" algn="r">
              <a:buSzTx/>
              <a:buNone/>
              <a:defRPr i="1"/>
            </a:pPr>
            <a:r>
              <a:rPr dirty="0"/>
              <a:t>(9 marks)</a:t>
            </a:r>
          </a:p>
        </p:txBody>
      </p:sp>
      <p:sp>
        <p:nvSpPr>
          <p:cNvPr id="306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5643" y="1671108"/>
            <a:ext cx="1233804" cy="677076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pPr algn="ctr"/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Command verb</a:t>
            </a:r>
          </a:p>
        </p:txBody>
      </p:sp>
      <p:sp>
        <p:nvSpPr>
          <p:cNvPr id="307" name="Google Shape;166;g3acb1262b6b_0_8" descr="Highlighting the word ‘discuss’ in exam question as a command verb"/>
          <p:cNvSpPr/>
          <p:nvPr/>
        </p:nvSpPr>
        <p:spPr>
          <a:xfrm>
            <a:off x="1302707" y="2409739"/>
            <a:ext cx="360741" cy="232573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8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082268" y="1690687"/>
            <a:ext cx="1233804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Framing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020792" y="1671108"/>
            <a:ext cx="1233804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Instruction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Google Shape;166;g3acb1262b6b_0_8" descr="Highlighting the word ‘impacts’ in exam question as an instruction"/>
          <p:cNvSpPr/>
          <p:nvPr/>
        </p:nvSpPr>
        <p:spPr>
          <a:xfrm>
            <a:off x="3577545" y="2132742"/>
            <a:ext cx="796655" cy="537608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0" name="Google Shape;166;g3acb1262b6b_0_8" descr="Highlighting the word ‘impacts’ in exam question as framing"/>
          <p:cNvSpPr/>
          <p:nvPr/>
        </p:nvSpPr>
        <p:spPr>
          <a:xfrm flipH="1">
            <a:off x="5329093" y="2152321"/>
            <a:ext cx="402918" cy="518029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7" name="Google Shape;166;g3acb1262b6b_0_8" descr="Highlighting the word ‘influencers’ in exam question as a variable"/>
          <p:cNvSpPr/>
          <p:nvPr/>
        </p:nvSpPr>
        <p:spPr>
          <a:xfrm flipH="1" flipV="1">
            <a:off x="4460829" y="3891186"/>
            <a:ext cx="652126" cy="360986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5" name="Google Shape;166;g3acb1262b6b_0_8" descr="Highlighting the word ‘campaigns’ in exam question as an outcome"/>
          <p:cNvSpPr/>
          <p:nvPr/>
        </p:nvSpPr>
        <p:spPr>
          <a:xfrm flipV="1">
            <a:off x="1302707" y="4346531"/>
            <a:ext cx="789140" cy="378727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6" name="Google Shape;166;g3acb1262b6b_0_8" descr="Highlighting the words ‘9 marks’ in exam question as the marks available"/>
          <p:cNvSpPr/>
          <p:nvPr/>
        </p:nvSpPr>
        <p:spPr>
          <a:xfrm flipV="1">
            <a:off x="4680223" y="5220346"/>
            <a:ext cx="698629" cy="257447"/>
          </a:xfrm>
          <a:prstGeom prst="line">
            <a:avLst/>
          </a:prstGeom>
          <a:ln>
            <a:solidFill>
              <a:srgbClr val="44546A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2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01211" y="4252171"/>
            <a:ext cx="1023485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pPr algn="ctr"/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Variable</a:t>
            </a:r>
          </a:p>
        </p:txBody>
      </p:sp>
      <p:sp>
        <p:nvSpPr>
          <p:cNvPr id="313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5643" y="4725259"/>
            <a:ext cx="1105292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pPr algn="ctr"/>
            <a:r>
              <a:rPr sz="160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</a:p>
        </p:txBody>
      </p:sp>
      <p:sp>
        <p:nvSpPr>
          <p:cNvPr id="314" name="Google Shape;162;g3acb1262b6b_0_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19488" y="5225086"/>
            <a:ext cx="860735" cy="430855"/>
          </a:xfrm>
          <a:prstGeom prst="rect">
            <a:avLst/>
          </a:prstGeom>
          <a:solidFill>
            <a:srgbClr val="F0DBE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262626"/>
                </a:solidFill>
              </a:defRPr>
            </a:lvl1pPr>
          </a:lstStyle>
          <a:p>
            <a:pPr algn="ctr"/>
            <a:r>
              <a:rPr sz="1600">
                <a:latin typeface="Arial" panose="020B0604020202020204" pitchFamily="34" charset="0"/>
                <a:cs typeface="Arial" panose="020B0604020202020204" pitchFamily="34" charset="0"/>
              </a:rPr>
              <a:t>Marks</a:t>
            </a:r>
          </a:p>
        </p:txBody>
      </p:sp>
      <p:graphicFrame>
        <p:nvGraphicFramePr>
          <p:cNvPr id="318" name="Table 8"/>
          <p:cNvGraphicFramePr/>
          <p:nvPr>
            <p:extLst>
              <p:ext uri="{D42A27DB-BD31-4B8C-83A1-F6EECF244321}">
                <p14:modId xmlns:p14="http://schemas.microsoft.com/office/powerpoint/2010/main" val="2174588975"/>
              </p:ext>
            </p:extLst>
          </p:nvPr>
        </p:nvGraphicFramePr>
        <p:xfrm>
          <a:off x="7673884" y="1207099"/>
          <a:ext cx="4191648" cy="498012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191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0422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rPr dirty="0"/>
                        <a:t>Command verb: </a:t>
                      </a:r>
                      <a:r>
                        <a:rPr b="0" dirty="0"/>
                        <a:t>‘Discuss’ requires more than ‘explain’. It requires analysis, pros and cons, and deeper examination.  It will also require a level of conclusion.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107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rPr dirty="0"/>
                        <a:t>Instruction: </a:t>
                      </a:r>
                      <a:r>
                        <a:rPr b="0" dirty="0"/>
                        <a:t>Note the plural – impacts – this requires examination of multiple impacts.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296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rPr dirty="0"/>
                        <a:t>Framing: </a:t>
                      </a:r>
                      <a:r>
                        <a:rPr b="0" dirty="0"/>
                        <a:t>The response must focus on ‘impact</a:t>
                      </a:r>
                      <a:r>
                        <a:rPr lang="en-GB" b="0" dirty="0"/>
                        <a:t>s</a:t>
                      </a:r>
                      <a:r>
                        <a:rPr b="0" dirty="0"/>
                        <a:t>’.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73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rPr dirty="0"/>
                        <a:t>Variable: </a:t>
                      </a:r>
                      <a:r>
                        <a:rPr b="0" dirty="0"/>
                        <a:t>The impact</a:t>
                      </a:r>
                      <a:r>
                        <a:rPr lang="en-GB" b="0" dirty="0"/>
                        <a:t>s</a:t>
                      </a:r>
                      <a:r>
                        <a:rPr b="0" dirty="0"/>
                        <a:t> must be made by influencers.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773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rPr dirty="0"/>
                        <a:t>Outcome: </a:t>
                      </a:r>
                      <a:r>
                        <a:rPr b="0" dirty="0"/>
                        <a:t>The impact</a:t>
                      </a:r>
                      <a:r>
                        <a:rPr lang="en-GB" b="0" dirty="0"/>
                        <a:t>s</a:t>
                      </a:r>
                      <a:r>
                        <a:rPr b="0" dirty="0"/>
                        <a:t> must relate to campaigns for LCE.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0422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rPr dirty="0"/>
                        <a:t>Marks: </a:t>
                      </a:r>
                      <a:r>
                        <a:rPr b="0" dirty="0"/>
                        <a:t>9 marks means a fully developed, longer response.</a:t>
                      </a: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82CCD96-DB1A-E558-4CEB-B831473C62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Activity 4</a:t>
            </a:r>
          </a:p>
        </p:txBody>
      </p:sp>
      <p:sp>
        <p:nvSpPr>
          <p:cNvPr id="32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9-mark question</a:t>
            </a:r>
            <a:r>
              <a:rPr dirty="0"/>
              <a:t> </a:t>
            </a:r>
            <a:r>
              <a:rPr lang="en-GB" dirty="0"/>
              <a:t>s</a:t>
            </a:r>
            <a:r>
              <a:rPr dirty="0" err="1"/>
              <a:t>trategy</a:t>
            </a:r>
            <a:endParaRPr dirty="0"/>
          </a:p>
        </p:txBody>
      </p:sp>
      <p:sp>
        <p:nvSpPr>
          <p:cNvPr id="322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38199" y="1690687"/>
            <a:ext cx="9579016" cy="44862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1742" indent="-221742" defTabSz="886968">
              <a:spcBef>
                <a:spcPts val="900"/>
              </a:spcBef>
              <a:defRPr sz="2134"/>
            </a:pPr>
            <a:r>
              <a:rPr lang="en-GB" sz="2100" dirty="0"/>
              <a:t>Look at </a:t>
            </a:r>
            <a:r>
              <a:rPr lang="en-GB" sz="2100" b="1" dirty="0"/>
              <a:t>how many </a:t>
            </a:r>
            <a:r>
              <a:rPr sz="2100" b="1" dirty="0"/>
              <a:t>marks </a:t>
            </a:r>
            <a:r>
              <a:rPr lang="en-GB" sz="2100" dirty="0"/>
              <a:t>the question is worth. This </a:t>
            </a:r>
            <a:r>
              <a:rPr sz="2100" dirty="0"/>
              <a:t>will indicate the skill and length of the response </a:t>
            </a:r>
            <a:r>
              <a:rPr lang="en-GB" sz="2100" dirty="0"/>
              <a:t>required</a:t>
            </a:r>
            <a:r>
              <a:rPr sz="2100" dirty="0"/>
              <a:t>.</a:t>
            </a:r>
          </a:p>
          <a:p>
            <a:pPr marL="221742" indent="-221742" defTabSz="886968">
              <a:spcBef>
                <a:spcPts val="900"/>
              </a:spcBef>
              <a:defRPr sz="2134"/>
            </a:pPr>
            <a:r>
              <a:rPr lang="en-GB" sz="2100" dirty="0"/>
              <a:t>Look at t</a:t>
            </a:r>
            <a:r>
              <a:rPr sz="2100" dirty="0"/>
              <a:t>he </a:t>
            </a:r>
            <a:r>
              <a:rPr sz="2100" b="1" dirty="0"/>
              <a:t>command verb</a:t>
            </a:r>
            <a:r>
              <a:rPr lang="en-GB" sz="2100" b="1" dirty="0"/>
              <a:t>.</a:t>
            </a:r>
            <a:r>
              <a:rPr lang="en-GB" sz="2100" dirty="0"/>
              <a:t> This </a:t>
            </a:r>
            <a:r>
              <a:rPr sz="2100" dirty="0"/>
              <a:t>will inform how the question must be answered</a:t>
            </a:r>
            <a:r>
              <a:rPr lang="en-GB" sz="2100" dirty="0"/>
              <a:t> and if a conclusion is required</a:t>
            </a:r>
            <a:r>
              <a:rPr sz="2100" dirty="0"/>
              <a:t>. </a:t>
            </a:r>
          </a:p>
          <a:p>
            <a:pPr marL="221742" indent="-221742" defTabSz="886968">
              <a:spcBef>
                <a:spcPts val="900"/>
              </a:spcBef>
              <a:defRPr sz="2134"/>
            </a:pPr>
            <a:r>
              <a:rPr sz="2100" dirty="0"/>
              <a:t>Look at the </a:t>
            </a:r>
            <a:r>
              <a:rPr sz="2100" b="1" dirty="0"/>
              <a:t>demand</a:t>
            </a:r>
            <a:r>
              <a:rPr sz="2100" dirty="0"/>
              <a:t>, in this case ‘impacts</a:t>
            </a:r>
            <a:r>
              <a:rPr lang="en-GB" sz="2100" dirty="0"/>
              <a:t>.</a:t>
            </a:r>
            <a:r>
              <a:rPr sz="2100" dirty="0"/>
              <a:t>’ </a:t>
            </a:r>
            <a:r>
              <a:rPr lang="en-GB" sz="2100" dirty="0"/>
              <a:t>At least</a:t>
            </a:r>
            <a:r>
              <a:rPr sz="2100" dirty="0"/>
              <a:t> four should be discussed</a:t>
            </a:r>
            <a:r>
              <a:rPr lang="en-GB" sz="2100" dirty="0"/>
              <a:t> for a 9-mark question</a:t>
            </a:r>
            <a:r>
              <a:rPr sz="2100" dirty="0"/>
              <a:t>.</a:t>
            </a:r>
          </a:p>
          <a:p>
            <a:pPr marL="221742" indent="-221742" defTabSz="886968">
              <a:spcBef>
                <a:spcPts val="900"/>
              </a:spcBef>
              <a:defRPr sz="2134"/>
            </a:pPr>
            <a:r>
              <a:rPr sz="2100" dirty="0"/>
              <a:t>Look at the </a:t>
            </a:r>
            <a:r>
              <a:rPr sz="2100" b="1" dirty="0"/>
              <a:t>variables and outcome </a:t>
            </a:r>
            <a:r>
              <a:rPr sz="2100" dirty="0"/>
              <a:t>– the distinct thing being evaluated. In this case, the variable/outcome </a:t>
            </a:r>
            <a:r>
              <a:rPr lang="en-GB" sz="2100" dirty="0"/>
              <a:t>are</a:t>
            </a:r>
            <a:r>
              <a:rPr sz="2100" dirty="0"/>
              <a:t> the impact</a:t>
            </a:r>
            <a:r>
              <a:rPr lang="en-GB" sz="2100" dirty="0"/>
              <a:t>s</a:t>
            </a:r>
            <a:r>
              <a:rPr sz="2100" dirty="0"/>
              <a:t> made by social media influencers on LCE’s campaigns. </a:t>
            </a:r>
            <a:r>
              <a:rPr sz="2100" b="1" dirty="0"/>
              <a:t>LCE’s campaigns</a:t>
            </a:r>
            <a:r>
              <a:rPr sz="2100" dirty="0"/>
              <a:t> </a:t>
            </a:r>
            <a:r>
              <a:rPr lang="en-GB" sz="2100" dirty="0"/>
              <a:t>are</a:t>
            </a:r>
            <a:r>
              <a:rPr sz="2100" dirty="0"/>
              <a:t> the context. Make sure your response is about their campaigns!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36D1446-2005-E02D-690F-9DB55A925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Sz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4</a:t>
            </a:r>
          </a:p>
        </p:txBody>
      </p:sp>
      <p:sp>
        <p:nvSpPr>
          <p:cNvPr id="328" name="Title 1"/>
          <p:cNvSpPr txBox="1"/>
          <p:nvPr/>
        </p:nvSpPr>
        <p:spPr>
          <a:xfrm>
            <a:off x="1036319" y="517525"/>
            <a:ext cx="10424161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0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GB" dirty="0"/>
              <a:t>9-mark question m</a:t>
            </a:r>
            <a:r>
              <a:rPr dirty="0"/>
              <a:t>ark </a:t>
            </a:r>
            <a:r>
              <a:rPr lang="en-GB" dirty="0"/>
              <a:t>s</a:t>
            </a:r>
            <a:r>
              <a:rPr dirty="0" err="1"/>
              <a:t>cheme</a:t>
            </a:r>
            <a:r>
              <a:rPr dirty="0"/>
              <a:t> </a:t>
            </a:r>
            <a:r>
              <a:rPr lang="en-GB" dirty="0"/>
              <a:t>g</a:t>
            </a:r>
            <a:r>
              <a:rPr dirty="0" err="1"/>
              <a:t>uide</a:t>
            </a:r>
            <a:endParaRPr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E2E1CF3-6756-EE59-A161-50DD518BC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E4A9EB-A23A-25C7-DFC8-CAAF782F7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177244"/>
              </p:ext>
            </p:extLst>
          </p:nvPr>
        </p:nvGraphicFramePr>
        <p:xfrm>
          <a:off x="319489" y="1710884"/>
          <a:ext cx="7039779" cy="4290867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732138">
                  <a:extLst>
                    <a:ext uri="{9D8B030D-6E8A-4147-A177-3AD203B41FA5}">
                      <a16:colId xmlns:a16="http://schemas.microsoft.com/office/drawing/2014/main" val="3965551306"/>
                    </a:ext>
                  </a:extLst>
                </a:gridCol>
                <a:gridCol w="653291">
                  <a:extLst>
                    <a:ext uri="{9D8B030D-6E8A-4147-A177-3AD203B41FA5}">
                      <a16:colId xmlns:a16="http://schemas.microsoft.com/office/drawing/2014/main" val="1334955417"/>
                    </a:ext>
                  </a:extLst>
                </a:gridCol>
                <a:gridCol w="5654350">
                  <a:extLst>
                    <a:ext uri="{9D8B030D-6E8A-4147-A177-3AD203B41FA5}">
                      <a16:colId xmlns:a16="http://schemas.microsoft.com/office/drawing/2014/main" val="3639274526"/>
                    </a:ext>
                  </a:extLst>
                </a:gridCol>
              </a:tblGrid>
              <a:tr h="628122"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C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</a:t>
                      </a: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C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Descriptor – Discuss 9 marks </a:t>
                      </a:r>
                    </a:p>
                    <a:p>
                      <a:pPr algn="l"/>
                      <a:r>
                        <a:rPr lang="en-GB" sz="1400" b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Trait 2 (AO2) carries twice as much weighting as trait 1 (AO3a).</a:t>
                      </a:r>
                      <a:endParaRPr lang="en-GB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769900"/>
                  </a:ext>
                </a:extLst>
              </a:tr>
              <a:tr h="18178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itchFamily="2" charset="2"/>
                        <a:buChar char=""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rewardable material.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355043"/>
                  </a:ext>
                </a:extLst>
              </a:tr>
              <a:tr h="9710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1–3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itchFamily="2" charset="2"/>
                        <a:buChar char=""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Demonstrates a basic analysis of the situation by superficially breaking down the different aspects into component parts (AO3a).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itchFamily="2" charset="2"/>
                        <a:buChar char=""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Demonstrates basic application of knowledge and understanding that is partially relevant to the context of the question (AO2).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707208"/>
                  </a:ext>
                </a:extLst>
              </a:tr>
              <a:tr h="9484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4–6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itchFamily="2" charset="2"/>
                        <a:buChar char=""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Demonstrates a good analysis of the situation by breaking down the different aspects into component parts (AO3a).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itchFamily="2" charset="2"/>
                        <a:buChar char=""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Demonstrates good application of knowledge and understanding that is relevant to the context of the question (AO2).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212192"/>
                  </a:ext>
                </a:extLst>
              </a:tr>
              <a:tr h="14186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7–9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itchFamily="2" charset="2"/>
                        <a:buChar char=""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Demonstrates a thorough analysis of the situation by comprehensively breaking down the different aspects into component parts (AO3a).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Symbol" pitchFamily="2" charset="2"/>
                        <a:buChar char=""/>
                      </a:pPr>
                      <a:r>
                        <a:rPr lang="en-GB" sz="1400" kern="100" dirty="0">
                          <a:solidFill>
                            <a:srgbClr val="0D0D0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Demonstrates comprehensive application of knowledge and understanding that is consistently relevant to the context of the question (AO2).</a:t>
                      </a:r>
                      <a:endParaRPr lang="en-GB" sz="1400" kern="100" dirty="0">
                        <a:solidFill>
                          <a:srgbClr val="0D0D0D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5823022"/>
                  </a:ext>
                </a:extLst>
              </a:tr>
            </a:tbl>
          </a:graphicData>
        </a:graphic>
      </p:graphicFrame>
      <p:sp>
        <p:nvSpPr>
          <p:cNvPr id="6" name="TextBox 6">
            <a:extLst>
              <a:ext uri="{FF2B5EF4-FFF2-40B4-BE49-F238E27FC236}">
                <a16:creationId xmlns:a16="http://schemas.microsoft.com/office/drawing/2014/main" id="{AC8E291F-A12B-92DC-D59E-BCAC7898B6D0}"/>
              </a:ext>
            </a:extLst>
          </p:cNvPr>
          <p:cNvSpPr txBox="1"/>
          <p:nvPr/>
        </p:nvSpPr>
        <p:spPr>
          <a:xfrm>
            <a:off x="7889328" y="2249041"/>
            <a:ext cx="4132720" cy="377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108000"/>
              </a:lnSpc>
              <a:spcBef>
                <a:spcPts val="1000"/>
              </a:spcBef>
              <a:defRPr sz="2800" b="1"/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Key points</a:t>
            </a:r>
          </a:p>
          <a:p>
            <a:pPr marL="342900" indent="-34290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Aim for detailed and thorough analysis for Level 3.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Go beyond what influencers do to how they impact LCE’s campaigns, highlighting both positives and negatives.</a:t>
            </a:r>
          </a:p>
          <a:p>
            <a:pPr marL="342900" indent="-342900">
              <a:lnSpc>
                <a:spcPct val="108000"/>
              </a:lnSpc>
              <a:spcBef>
                <a:spcPts val="1000"/>
              </a:spcBef>
              <a:buSzPct val="100000"/>
              <a:buFont typeface="Arial"/>
              <a:buChar char="•"/>
              <a:defRPr sz="2800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Relate </a:t>
            </a: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specifically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to LCE’s business strategy.</a:t>
            </a:r>
            <a:endParaRPr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84BB17-7CB7-9994-C1E2-12B9D5252A70}"/>
              </a:ext>
            </a:extLst>
          </p:cNvPr>
          <p:cNvSpPr txBox="1"/>
          <p:nvPr/>
        </p:nvSpPr>
        <p:spPr>
          <a:xfrm>
            <a:off x="286438" y="6023785"/>
            <a:ext cx="186204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© Pearson Education Ltd, 2026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Text Placeholder 5"/>
          <p:cNvSpPr txBox="1">
            <a:spLocks noGrp="1"/>
          </p:cNvSpPr>
          <p:nvPr>
            <p:ph type="body" sz="quarter" idx="1"/>
          </p:nvPr>
        </p:nvSpPr>
        <p:spPr>
          <a:xfrm>
            <a:off x="10004356" y="193112"/>
            <a:ext cx="2017692" cy="304273"/>
          </a:xfrm>
          <a:prstGeom prst="rect">
            <a:avLst/>
          </a:prstGeom>
          <a:solidFill>
            <a:srgbClr val="F1995C"/>
          </a:solidFill>
        </p:spPr>
        <p:txBody>
          <a:bodyPr lIns="45719" tIns="45719" rIns="45719" bIns="45719"/>
          <a:lstStyle>
            <a:lvl1pPr marL="0" indent="0">
              <a:buSzTx/>
              <a:buNone/>
              <a:defRPr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Activity 4</a:t>
            </a:r>
          </a:p>
        </p:txBody>
      </p:sp>
      <p:sp>
        <p:nvSpPr>
          <p:cNvPr id="33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 this lesson, we have:</a:t>
            </a:r>
          </a:p>
        </p:txBody>
      </p:sp>
      <p:sp>
        <p:nvSpPr>
          <p:cNvPr id="334" name="Content Placeholder 2"/>
          <p:cNvSpPr txBox="1"/>
          <p:nvPr/>
        </p:nvSpPr>
        <p:spPr>
          <a:xfrm>
            <a:off x="838199" y="1690688"/>
            <a:ext cx="10412394" cy="4486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79999" tIns="179999" rIns="179999" bIns="179999">
            <a:normAutofit/>
          </a:bodyPr>
          <a:lstStyle/>
          <a:p>
            <a:pPr marL="228600" indent="-228600">
              <a:lnSpc>
                <a:spcPct val="972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identified</a:t>
            </a:r>
            <a:r>
              <a:rPr dirty="0"/>
              <a:t> how a real </a:t>
            </a:r>
            <a:r>
              <a:rPr dirty="0" err="1"/>
              <a:t>organisation</a:t>
            </a:r>
            <a:r>
              <a:rPr dirty="0"/>
              <a:t> uses social media tools and platforms to support its marketing activities</a:t>
            </a:r>
          </a:p>
          <a:p>
            <a:pPr marL="228600" indent="-228600">
              <a:lnSpc>
                <a:spcPct val="972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explained</a:t>
            </a:r>
            <a:r>
              <a:rPr dirty="0"/>
              <a:t> the role of social media within an </a:t>
            </a:r>
            <a:r>
              <a:rPr dirty="0" err="1"/>
              <a:t>organisation’s</a:t>
            </a:r>
            <a:r>
              <a:rPr dirty="0"/>
              <a:t> marketing mix and communication strategy</a:t>
            </a:r>
          </a:p>
          <a:p>
            <a:pPr marL="228600" indent="-228600">
              <a:lnSpc>
                <a:spcPct val="972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discussed</a:t>
            </a:r>
            <a:r>
              <a:rPr dirty="0"/>
              <a:t> how social media marketing can complement traditional and digital marketing channels</a:t>
            </a:r>
          </a:p>
          <a:p>
            <a:pPr marL="228600" indent="-228600">
              <a:lnSpc>
                <a:spcPct val="972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GB" b="1" dirty="0"/>
              <a:t>evaluated</a:t>
            </a:r>
            <a:r>
              <a:rPr dirty="0"/>
              <a:t> how </a:t>
            </a:r>
            <a:r>
              <a:rPr lang="en-GB" dirty="0"/>
              <a:t>an</a:t>
            </a:r>
            <a:r>
              <a:rPr dirty="0"/>
              <a:t> </a:t>
            </a:r>
            <a:r>
              <a:rPr dirty="0" err="1"/>
              <a:t>organisation</a:t>
            </a:r>
            <a:r>
              <a:rPr dirty="0"/>
              <a:t> uses social media to support marketing objectives and customer engagement</a:t>
            </a:r>
          </a:p>
          <a:p>
            <a:pPr marL="228600" indent="-228600">
              <a:lnSpc>
                <a:spcPct val="97200"/>
              </a:lnSpc>
              <a:spcBef>
                <a:spcPts val="1000"/>
              </a:spcBef>
              <a:buClr>
                <a:srgbClr val="86395F"/>
              </a:buClr>
              <a:buSzPct val="100000"/>
              <a:buFont typeface="Arial"/>
              <a:buChar char="•"/>
              <a:defRPr sz="2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evaluated</a:t>
            </a:r>
            <a:r>
              <a:rPr dirty="0"/>
              <a:t> how social media marketing can improve an </a:t>
            </a:r>
            <a:r>
              <a:rPr dirty="0" err="1"/>
              <a:t>organisation’s</a:t>
            </a:r>
            <a:r>
              <a:rPr dirty="0"/>
              <a:t> omnichannel marketing approach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1CF3F71-CDF7-C94D-1D7C-8C6016258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83919" y="6356348"/>
            <a:ext cx="4118611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defTabSz="905255">
              <a:lnSpc>
                <a:spcPct val="108000"/>
              </a:lnSpc>
              <a:spcBef>
                <a:spcPts val="900"/>
              </a:spcBef>
              <a:defRPr sz="1188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Lesson 1: From </a:t>
            </a:r>
            <a:r>
              <a:rPr lang="en-GB" dirty="0"/>
              <a:t>b</a:t>
            </a:r>
            <a:r>
              <a:rPr dirty="0"/>
              <a:t>ricks to </a:t>
            </a:r>
            <a:r>
              <a:rPr lang="en-GB" dirty="0"/>
              <a:t>c</a:t>
            </a:r>
            <a:r>
              <a:rPr dirty="0"/>
              <a:t>licks: London Camera Exchange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atsby">
  <a:themeElements>
    <a:clrScheme name="Gatsb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Gatsby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Gatsb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atsby">
  <a:themeElements>
    <a:clrScheme name="Gatsb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Gatsby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Gatsb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AC6911050A2A42B87D3265732E493C" ma:contentTypeVersion="11" ma:contentTypeDescription="Create a new document." ma:contentTypeScope="" ma:versionID="471fb7f710f307f32eaecbfb8e3795a8">
  <xsd:schema xmlns:xsd="http://www.w3.org/2001/XMLSchema" xmlns:xs="http://www.w3.org/2001/XMLSchema" xmlns:p="http://schemas.microsoft.com/office/2006/metadata/properties" xmlns:ns2="0a932bcf-489a-45c8-be82-b728b35eabad" xmlns:ns3="d6722d2b-0c3d-402e-ac1f-b369ae8f2e4c" targetNamespace="http://schemas.microsoft.com/office/2006/metadata/properties" ma:root="true" ma:fieldsID="b83a19ecbf6cb2da6448952bca01fdaa" ns2:_="" ns3:_="">
    <xsd:import namespace="0a932bcf-489a-45c8-be82-b728b35eabad"/>
    <xsd:import namespace="d6722d2b-0c3d-402e-ac1f-b369ae8f2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932bcf-489a-45c8-be82-b728b35eab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c1898db-68ac-4db5-a3be-0c52eaa400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722d2b-0c3d-402e-ac1f-b369ae8f2e4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2a46a1f-a8f9-4ce2-b5ea-ff2b37beeb18}" ma:internalName="TaxCatchAll" ma:showField="CatchAllData" ma:web="d6722d2b-0c3d-402e-ac1f-b369ae8f2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722d2b-0c3d-402e-ac1f-b369ae8f2e4c" xsi:nil="true"/>
    <lcf76f155ced4ddcb4097134ff3c332f xmlns="0a932bcf-489a-45c8-be82-b728b35eaba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115155D-613F-4FA3-A1FA-A9A42D15A8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79ED13-A428-48ED-AF36-810A82E5D5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932bcf-489a-45c8-be82-b728b35eabad"/>
    <ds:schemaRef ds:uri="d6722d2b-0c3d-402e-ac1f-b369ae8f2e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41FB11-A2C1-4A48-9CBD-C7747209170A}">
  <ds:schemaRefs>
    <ds:schemaRef ds:uri="http://schemas.microsoft.com/office/2006/metadata/properties"/>
    <ds:schemaRef ds:uri="http://schemas.microsoft.com/office/infopath/2007/PartnerControls"/>
    <ds:schemaRef ds:uri="d6722d2b-0c3d-402e-ac1f-b369ae8f2e4c"/>
    <ds:schemaRef ds:uri="0a932bcf-489a-45c8-be82-b728b35eaba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4412</TotalTime>
  <Words>1686</Words>
  <Application>Microsoft Macintosh PowerPoint</Application>
  <PresentationFormat>Widescreen</PresentationFormat>
  <Paragraphs>186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Narrow</vt:lpstr>
      <vt:lpstr>Calibri</vt:lpstr>
      <vt:lpstr>Symbol</vt:lpstr>
      <vt:lpstr>Gatsby</vt:lpstr>
      <vt:lpstr>Marketing</vt:lpstr>
      <vt:lpstr>In this lesson, we will:</vt:lpstr>
      <vt:lpstr>Company research and note-taking</vt:lpstr>
      <vt:lpstr>Activity 1 review</vt:lpstr>
      <vt:lpstr>Exam practice</vt:lpstr>
      <vt:lpstr>Be the examiner!</vt:lpstr>
      <vt:lpstr>3-mark question</vt:lpstr>
      <vt:lpstr>3-mark question analysis</vt:lpstr>
      <vt:lpstr>3-mark question strategy</vt:lpstr>
      <vt:lpstr>3-mark question mark scheme guide</vt:lpstr>
      <vt:lpstr>9-mark question</vt:lpstr>
      <vt:lpstr>9-mark question analysis</vt:lpstr>
      <vt:lpstr>9-mark question strategy</vt:lpstr>
      <vt:lpstr>PowerPoint Presentation</vt:lpstr>
      <vt:lpstr>In this lesson, we have: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Sarah Sodhi</cp:lastModifiedBy>
  <cp:revision>38</cp:revision>
  <dcterms:modified xsi:type="dcterms:W3CDTF">2026-09-30T14:32:20Z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0x010100FDAC6911050A2A42B87D3265732E493C</vt:lpwstr>
  </property>
  <property fmtid="{D5CDD505-2E9C-101B-9397-08002B2CF9AE}" pid="3" name="MediaServiceImageTags">
    <vt:lpwstr/>
  </property>
</Properties>
</file>