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2"/>
  </p:notesMasterIdLst>
  <p:sldIdLst>
    <p:sldId id="256" r:id="rId5"/>
    <p:sldId id="304" r:id="rId6"/>
    <p:sldId id="258" r:id="rId7"/>
    <p:sldId id="322" r:id="rId8"/>
    <p:sldId id="272" r:id="rId9"/>
    <p:sldId id="318" r:id="rId10"/>
    <p:sldId id="261" r:id="rId11"/>
    <p:sldId id="263" r:id="rId12"/>
    <p:sldId id="264" r:id="rId13"/>
    <p:sldId id="265" r:id="rId14"/>
    <p:sldId id="266" r:id="rId15"/>
    <p:sldId id="317" r:id="rId16"/>
    <p:sldId id="269" r:id="rId17"/>
    <p:sldId id="270" r:id="rId18"/>
    <p:sldId id="305" r:id="rId19"/>
    <p:sldId id="323" r:id="rId20"/>
    <p:sldId id="276" r:id="rId21"/>
    <p:sldId id="321" r:id="rId22"/>
    <p:sldId id="278" r:id="rId23"/>
    <p:sldId id="319" r:id="rId24"/>
    <p:sldId id="279" r:id="rId25"/>
    <p:sldId id="306" r:id="rId26"/>
    <p:sldId id="281" r:id="rId27"/>
    <p:sldId id="282" r:id="rId28"/>
    <p:sldId id="283" r:id="rId29"/>
    <p:sldId id="267" r:id="rId30"/>
    <p:sldId id="325" r:id="rId31"/>
    <p:sldId id="285" r:id="rId32"/>
    <p:sldId id="271" r:id="rId33"/>
    <p:sldId id="307" r:id="rId34"/>
    <p:sldId id="287" r:id="rId35"/>
    <p:sldId id="309" r:id="rId36"/>
    <p:sldId id="289" r:id="rId37"/>
    <p:sldId id="311" r:id="rId38"/>
    <p:sldId id="312" r:id="rId39"/>
    <p:sldId id="313" r:id="rId40"/>
    <p:sldId id="293" r:id="rId41"/>
    <p:sldId id="294" r:id="rId42"/>
    <p:sldId id="295" r:id="rId43"/>
    <p:sldId id="314" r:id="rId44"/>
    <p:sldId id="297" r:id="rId45"/>
    <p:sldId id="298" r:id="rId46"/>
    <p:sldId id="299" r:id="rId47"/>
    <p:sldId id="324" r:id="rId48"/>
    <p:sldId id="315" r:id="rId49"/>
    <p:sldId id="316" r:id="rId50"/>
    <p:sldId id="303" r:id="rId5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RENA" initials="S" lastIdx="1" clrIdx="0"/>
  <p:cmAuthor id="1" name="SURENA PRIMUS" initials="SP" lastIdx="2" clrIdx="0"/>
  <p:cmAuthor id="2" name="Alison Walters" initials="AW" lastIdx="12" clrIdx="1">
    <p:extLst>
      <p:ext uri="{19B8F6BF-5375-455C-9EA6-DF929625EA0E}">
        <p15:presenceInfo xmlns:p15="http://schemas.microsoft.com/office/powerpoint/2012/main" userId="5e57c006f1fb225b" providerId="Windows Live"/>
      </p:ext>
    </p:extLst>
  </p:cmAuthor>
  <p:cmAuthor id="3" name="Surena" initials="S" lastIdx="19" clrIdx="2">
    <p:extLst>
      <p:ext uri="{19B8F6BF-5375-455C-9EA6-DF929625EA0E}">
        <p15:presenceInfo xmlns:p15="http://schemas.microsoft.com/office/powerpoint/2012/main" userId="569556f8868e5f91" providerId="Windows Live"/>
      </p:ext>
    </p:extLst>
  </p:cmAuthor>
  <p:cmAuthor id="4" name="surena.primus22" initials="su" lastIdx="1" clrIdx="3">
    <p:extLst>
      <p:ext uri="{19B8F6BF-5375-455C-9EA6-DF929625EA0E}">
        <p15:presenceInfo xmlns:p15="http://schemas.microsoft.com/office/powerpoint/2012/main" userId="S::surena.primus22_gmail.com#ext#@haremiltd.onmicrosoft.com::750619f6-1e2c-4533-8ea9-b99852e4df47" providerId="AD"/>
      </p:ext>
    </p:extLst>
  </p:cmAuthor>
  <p:cmAuthor id="5" name="Carolyn Anderson" initials="CA" lastIdx="38" clrIdx="4">
    <p:extLst>
      <p:ext uri="{19B8F6BF-5375-455C-9EA6-DF929625EA0E}">
        <p15:presenceInfo xmlns:p15="http://schemas.microsoft.com/office/powerpoint/2012/main" userId="9a1a4f9a1e7e191e" providerId="Windows Live"/>
      </p:ext>
    </p:extLst>
  </p:cmAuthor>
  <p:cmAuthor id="6" name="Madeleine Eames" initials="ME" lastIdx="2" clrIdx="5">
    <p:extLst>
      <p:ext uri="{19B8F6BF-5375-455C-9EA6-DF929625EA0E}">
        <p15:presenceInfo xmlns:p15="http://schemas.microsoft.com/office/powerpoint/2012/main" userId="48c7d4d33e16b35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A2FF"/>
    <a:srgbClr val="A82E8F"/>
    <a:srgbClr val="1E6458"/>
    <a:srgbClr val="CEF0EA"/>
    <a:srgbClr val="ACE6DC"/>
    <a:srgbClr val="9CE0D5"/>
    <a:srgbClr val="F1995C"/>
    <a:srgbClr val="40C4AE"/>
    <a:srgbClr val="8CDCCF"/>
    <a:srgbClr val="2B8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6BB08-5C9A-40DC-9C5D-94A48F02AC7F}" v="1" dt="2026-09-10T13:57:18.15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66" autoAdjust="0"/>
    <p:restoredTop sz="75876" autoAdjust="0"/>
  </p:normalViewPr>
  <p:slideViewPr>
    <p:cSldViewPr snapToGrid="0">
      <p:cViewPr varScale="1">
        <p:scale>
          <a:sx n="80" d="100"/>
          <a:sy n="80" d="100"/>
        </p:scale>
        <p:origin x="848" y="19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Argent &amp; Co. Revenue (£)</a:t>
            </a:r>
          </a:p>
        </c:rich>
      </c:tx>
      <c:layout>
        <c:manualLayout>
          <c:xMode val="edge"/>
          <c:yMode val="edge"/>
          <c:x val="0.38957620575621627"/>
          <c:y val="8.63930885529157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637214126947305"/>
          <c:y val="0.20319422620542188"/>
          <c:w val="0.77938117458934031"/>
          <c:h val="0.58572856495045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Jewellery Sales</c:v>
                </c:pt>
              </c:strCache>
            </c:strRef>
          </c:tx>
          <c:spPr>
            <a:ln w="28575" cap="rnd">
              <a:solidFill>
                <a:srgbClr val="0070C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3600</c:v>
                </c:pt>
                <c:pt idx="1">
                  <c:v>3800</c:v>
                </c:pt>
                <c:pt idx="2">
                  <c:v>4100</c:v>
                </c:pt>
                <c:pt idx="3">
                  <c:v>4000</c:v>
                </c:pt>
                <c:pt idx="4">
                  <c:v>4300</c:v>
                </c:pt>
                <c:pt idx="5">
                  <c:v>4500</c:v>
                </c:pt>
                <c:pt idx="6">
                  <c:v>4200</c:v>
                </c:pt>
                <c:pt idx="7">
                  <c:v>3900</c:v>
                </c:pt>
                <c:pt idx="8">
                  <c:v>4100</c:v>
                </c:pt>
                <c:pt idx="9">
                  <c:v>4400</c:v>
                </c:pt>
                <c:pt idx="10">
                  <c:v>4900</c:v>
                </c:pt>
                <c:pt idx="11">
                  <c:v>6200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3-456D-A7F9-E26549A2BE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Commissions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1700</c:v>
                </c:pt>
                <c:pt idx="1">
                  <c:v>1900</c:v>
                </c:pt>
                <c:pt idx="2">
                  <c:v>2100</c:v>
                </c:pt>
                <c:pt idx="3">
                  <c:v>2000</c:v>
                </c:pt>
                <c:pt idx="4">
                  <c:v>2200</c:v>
                </c:pt>
                <c:pt idx="5">
                  <c:v>2400</c:v>
                </c:pt>
                <c:pt idx="6">
                  <c:v>2100</c:v>
                </c:pt>
                <c:pt idx="7">
                  <c:v>1800</c:v>
                </c:pt>
                <c:pt idx="8">
                  <c:v>2000</c:v>
                </c:pt>
                <c:pt idx="9">
                  <c:v>2300</c:v>
                </c:pt>
                <c:pt idx="10">
                  <c:v>2700</c:v>
                </c:pt>
                <c:pt idx="11">
                  <c:v>3200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3-456D-A7F9-E26549A2BE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Subscriptions</c:v>
                </c:pt>
              </c:strCache>
            </c:strRef>
          </c:tx>
          <c:spPr>
            <a:ln w="28575" cap="rnd">
              <a:solidFill>
                <a:srgbClr val="A82E8F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1400</c:v>
                </c:pt>
                <c:pt idx="1">
                  <c:v>1450</c:v>
                </c:pt>
                <c:pt idx="2">
                  <c:v>1500</c:v>
                </c:pt>
                <c:pt idx="3">
                  <c:v>1500</c:v>
                </c:pt>
                <c:pt idx="4">
                  <c:v>1550</c:v>
                </c:pt>
                <c:pt idx="5">
                  <c:v>1600</c:v>
                </c:pt>
                <c:pt idx="6">
                  <c:v>1650</c:v>
                </c:pt>
                <c:pt idx="7">
                  <c:v>1650</c:v>
                </c:pt>
                <c:pt idx="8">
                  <c:v>1700</c:v>
                </c:pt>
                <c:pt idx="9">
                  <c:v>1750</c:v>
                </c:pt>
                <c:pt idx="10">
                  <c:v>1800</c:v>
                </c:pt>
                <c:pt idx="11">
                  <c:v>1900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43-456D-A7F9-E26549A2B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1234832"/>
        <c:axId val="1931236544"/>
      </c:lineChart>
      <c:catAx>
        <c:axId val="193123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1236544"/>
        <c:crosses val="autoZero"/>
        <c:auto val="1"/>
        <c:lblAlgn val="ctr"/>
        <c:lblOffset val="100"/>
        <c:noMultiLvlLbl val="0"/>
      </c:catAx>
      <c:valAx>
        <c:axId val="193123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MONTHLY REVENUE (£)</a:t>
                </a:r>
              </a:p>
            </c:rich>
          </c:tx>
          <c:layout>
            <c:manualLayout>
              <c:xMode val="edge"/>
              <c:yMode val="edge"/>
              <c:x val="5.8757062146892657E-2"/>
              <c:y val="0.326460593354623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1234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78964085739282586"/>
          <c:y val="9.3228583815787219E-2"/>
          <c:w val="0.12789267784589908"/>
          <c:h val="0.158345901993023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Shape 2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hape 2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</a:t>
            </a:r>
            <a:r>
              <a:rPr lang="en-GB" dirty="0" err="1"/>
              <a:t>Chokniti</a:t>
            </a:r>
            <a:r>
              <a:rPr lang="en-GB" dirty="0"/>
              <a:t>-Studio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© Shutterstock/</a:t>
            </a:r>
            <a:r>
              <a:rPr lang="en-GB" dirty="0" err="1"/>
              <a:t>Prostock</a:t>
            </a:r>
            <a:r>
              <a:rPr lang="en-GB" dirty="0"/>
              <a:t>-studio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51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81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46E4F-36D7-2147-135F-E5464329E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>
            <a:extLst>
              <a:ext uri="{FF2B5EF4-FFF2-40B4-BE49-F238E27FC236}">
                <a16:creationId xmlns:a16="http://schemas.microsoft.com/office/drawing/2014/main" id="{33DBFF6C-48DE-2BD2-25E9-E3F3A6126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9" name="Shape 259">
            <a:extLst>
              <a:ext uri="{FF2B5EF4-FFF2-40B4-BE49-F238E27FC236}">
                <a16:creationId xmlns:a16="http://schemas.microsoft.com/office/drawing/2014/main" id="{0D6238CD-5CDD-6916-DEB0-D089C2D3BD1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Shutterstock/Mita Stock Images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5641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551C3-D0D6-4571-BBCC-646AE24C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>
            <a:extLst>
              <a:ext uri="{FF2B5EF4-FFF2-40B4-BE49-F238E27FC236}">
                <a16:creationId xmlns:a16="http://schemas.microsoft.com/office/drawing/2014/main" id="{A7F28011-54F9-06B5-411C-E47C83D27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4" name="Shape 264">
            <a:extLst>
              <a:ext uri="{FF2B5EF4-FFF2-40B4-BE49-F238E27FC236}">
                <a16:creationId xmlns:a16="http://schemas.microsoft.com/office/drawing/2014/main" id="{DFB259D5-8EE5-2E65-27A5-E2BFCC7F8D5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6545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Shape 2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0" name="Shape 2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</a:t>
            </a:r>
            <a:r>
              <a:rPr lang="en-GB" dirty="0" err="1"/>
              <a:t>SeventyFour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hape 2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Shutterstock/DC Studio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5" name="Shape 2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</a:t>
            </a:r>
            <a:r>
              <a:rPr lang="en-GB" dirty="0" err="1"/>
              <a:t>yurakrasil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dirty="0" err="1"/>
              <a:t>Seregam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967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dirty="0" err="1"/>
              <a:t>EyeFound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0625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495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7259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Shutterstock/Africa Studio</a:t>
            </a:r>
          </a:p>
        </p:txBody>
      </p:sp>
    </p:spTree>
    <p:extLst>
      <p:ext uri="{BB962C8B-B14F-4D97-AF65-F5344CB8AC3E}">
        <p14:creationId xmlns:p14="http://schemas.microsoft.com/office/powerpoint/2010/main" val="3641659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D6787-D3BC-5A87-13D5-1E443E037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>
            <a:extLst>
              <a:ext uri="{FF2B5EF4-FFF2-40B4-BE49-F238E27FC236}">
                <a16:creationId xmlns:a16="http://schemas.microsoft.com/office/drawing/2014/main" id="{19999F14-F846-3CE0-EB04-4329A510A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hape 232">
            <a:extLst>
              <a:ext uri="{FF2B5EF4-FFF2-40B4-BE49-F238E27FC236}">
                <a16:creationId xmlns:a16="http://schemas.microsoft.com/office/drawing/2014/main" id="{3FFBCD1F-6275-22F5-E54A-A0F52F8C864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</a:t>
            </a:r>
            <a:r>
              <a:rPr lang="en-GB" dirty="0" err="1"/>
              <a:t>Chokniti</a:t>
            </a:r>
            <a:r>
              <a:rPr lang="en-GB" dirty="0"/>
              <a:t>-Studio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5279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488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8983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89A9-9057-0781-3FA3-547006E21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A8432-9F4E-4BD0-8A16-64D2B9CEB0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2E6DD-0CF7-8A4B-5120-BE654F4FB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sz="1200">
                <a:effectLst/>
                <a:latin typeface="+mn-lt"/>
                <a:ea typeface="+mn-ea"/>
                <a:cs typeface="+mn-cs"/>
                <a:sym typeface="Calibri"/>
              </a:rPr>
              <a:t>Archiwiz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969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Shutterstock/Svitlana </a:t>
            </a:r>
            <a:r>
              <a:rPr lang="en-GB" dirty="0" err="1"/>
              <a:t>Hulko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3705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963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dirty="0" err="1"/>
              <a:t>Zamrznuti</a:t>
            </a:r>
            <a:r>
              <a:rPr lang="en-GB" dirty="0"/>
              <a:t> </a:t>
            </a:r>
            <a:r>
              <a:rPr lang="en-GB" dirty="0" err="1"/>
              <a:t>tonovi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933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735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394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7161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dirty="0" err="1"/>
              <a:t>Pressmaster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618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Shutterstock/BATKA</a:t>
            </a:r>
          </a:p>
        </p:txBody>
      </p:sp>
    </p:spTree>
    <p:extLst>
      <p:ext uri="{BB962C8B-B14F-4D97-AF65-F5344CB8AC3E}">
        <p14:creationId xmlns:p14="http://schemas.microsoft.com/office/powerpoint/2010/main" val="1551395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1F271-5903-E1DD-A433-D3F791468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A1D6D-C373-0EEB-AD55-6A3AA303F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FEB5D-9E9D-ADE5-5D62-FBD3332DC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dirty="0" err="1"/>
              <a:t>PeopleImages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547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Shutterstock/Yuliya </a:t>
            </a:r>
            <a:r>
              <a:rPr lang="en-GB" dirty="0" err="1"/>
              <a:t>Koldovska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30737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27610-BBDC-648C-7BF9-3F8068487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FFB675-F76B-9308-602D-2FFE6BBF7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B8860-4DAE-EE57-9913-F780BE2BE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21413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433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47CD5-D9EF-3CB7-24CB-5EB04367A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>
            <a:extLst>
              <a:ext uri="{FF2B5EF4-FFF2-40B4-BE49-F238E27FC236}">
                <a16:creationId xmlns:a16="http://schemas.microsoft.com/office/drawing/2014/main" id="{F94ECA78-9E1E-E507-10C5-F223D2F63E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hape 232">
            <a:extLst>
              <a:ext uri="{FF2B5EF4-FFF2-40B4-BE49-F238E27FC236}">
                <a16:creationId xmlns:a16="http://schemas.microsoft.com/office/drawing/2014/main" id="{C9DFC3BC-1A96-D60B-D9ED-49310BD5D0E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Image © Shutterstock/</a:t>
            </a:r>
            <a:r>
              <a:rPr lang="en-GB" dirty="0" err="1"/>
              <a:t>Chokniti</a:t>
            </a:r>
            <a:r>
              <a:rPr lang="en-GB" dirty="0"/>
              <a:t>-Studio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04023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557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Shutterstock/Monkey Business Images</a:t>
            </a:r>
          </a:p>
        </p:txBody>
      </p:sp>
    </p:spTree>
    <p:extLst>
      <p:ext uri="{BB962C8B-B14F-4D97-AF65-F5344CB8AC3E}">
        <p14:creationId xmlns:p14="http://schemas.microsoft.com/office/powerpoint/2010/main" val="38174999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61994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 dirty="0" err="1"/>
              <a:t>feedbackstudio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7625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3044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2036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author’s own</a:t>
            </a:r>
          </a:p>
        </p:txBody>
      </p:sp>
    </p:spTree>
    <p:extLst>
      <p:ext uri="{BB962C8B-B14F-4D97-AF65-F5344CB8AC3E}">
        <p14:creationId xmlns:p14="http://schemas.microsoft.com/office/powerpoint/2010/main" val="13014513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4299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98897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6252D-81D7-4378-CA46-97502EDE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F4E34-275B-A445-840F-91AE72EED8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7848A2-D572-E196-60DE-AC5BA2B9E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1425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5305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358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72EDFE-F575-BCBA-BC02-597EC41DD4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0" y="0"/>
            <a:ext cx="12192000" cy="5324474"/>
          </a:xfrm>
          <a:prstGeom prst="rect">
            <a:avLst/>
          </a:prstGeom>
        </p:spPr>
      </p:pic>
      <p:pic>
        <p:nvPicPr>
          <p:cNvPr id="13" name="Picture 2" descr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220491"/>
            <a:ext cx="12192000" cy="46375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3" descr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999" y="1904694"/>
            <a:ext cx="1800002" cy="1799997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703162" y="3829220"/>
            <a:ext cx="11016507" cy="875850"/>
          </a:xfrm>
          <a:prstGeom prst="rect">
            <a:avLst/>
          </a:prstGeom>
        </p:spPr>
        <p:txBody>
          <a:bodyPr anchor="b"/>
          <a:lstStyle>
            <a:lvl1pPr algn="ctr">
              <a:defRPr sz="5200" b="1">
                <a:solidFill>
                  <a:srgbClr val="167765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3162" y="4897304"/>
            <a:ext cx="11016507" cy="583216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1pPr>
            <a:lvl2pPr marL="0" indent="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2pPr>
            <a:lvl3pPr marL="0" indent="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3pPr>
            <a:lvl4pPr marL="0" indent="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4pPr>
            <a:lvl5pPr marL="0" indent="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5pPr>
          </a:lstStyle>
          <a:p>
            <a:r>
              <a:t>Click to add topic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" name="Footer Placeholder 4"/>
          <p:cNvSpPr txBox="1"/>
          <p:nvPr/>
        </p:nvSpPr>
        <p:spPr>
          <a:xfrm>
            <a:off x="4084320" y="6302196"/>
            <a:ext cx="402336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© Gatsby Technical Education Projects 2026</a:t>
            </a:r>
          </a:p>
          <a:p>
            <a:pPr algn="ct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Version 1, </a:t>
            </a:r>
            <a:r>
              <a:rPr lang="en-GB" dirty="0"/>
              <a:t>November 2026</a:t>
            </a:r>
            <a:endParaRPr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7001712" y="3101456"/>
            <a:ext cx="4717956" cy="369337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r">
              <a:buClrTx/>
              <a:buSzTx/>
              <a:buFontTx/>
              <a:buNone/>
              <a:defRPr sz="1800" b="1">
                <a:solidFill>
                  <a:srgbClr val="167765"/>
                </a:solidFill>
              </a:defRPr>
            </a:lvl1pPr>
          </a:lstStyle>
          <a:p>
            <a:r>
              <a:t>Click to add Route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703162" y="5619977"/>
            <a:ext cx="11016507" cy="458007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>
              <a:buClrTx/>
              <a:buSzTx/>
              <a:buFontTx/>
              <a:buNone/>
            </a:lvl1pPr>
          </a:lstStyle>
          <a:p>
            <a:r>
              <a:t>Click to add resource info</a:t>
            </a:r>
          </a:p>
        </p:txBody>
      </p:sp>
      <p:pic>
        <p:nvPicPr>
          <p:cNvPr id="20" name="Picture 11" descr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62" y="2486255"/>
            <a:ext cx="2049641" cy="86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Plenary_In this re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64008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7530351" y="1825625"/>
            <a:ext cx="3823451" cy="4351338"/>
          </a:xfrm>
          <a:prstGeom prst="rect">
            <a:avLst/>
          </a:prstGeom>
          <a:solidFill>
            <a:srgbClr val="FFFFFF"/>
          </a:solidFill>
          <a:ln w="28575">
            <a:solidFill>
              <a:srgbClr val="88A2FF"/>
            </a:solidFill>
            <a:round/>
          </a:ln>
        </p:spPr>
        <p:txBody>
          <a:bodyPr lIns="144000" tIns="144000" rIns="144000" bIns="144000"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Click to edit Skills and General competencies</a:t>
            </a:r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BE5E90-7648-B04B-781D-F47D600F1810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6DEFFC7-7287-7C28-D40B-D99982FAD8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Plenar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4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5704FB3-D8AB-27F7-53EA-D8A1EC6F0EA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D63E5B2-C0B0-9672-0B85-9139EE0F35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Plenary_text_full width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28575">
            <a:solidFill>
              <a:srgbClr val="CFEFE9"/>
            </a:solidFill>
            <a:round/>
          </a:ln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483C4-4F58-FFAC-3480-13635CD3E932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193713-4E80-D1F2-0A15-49779B64DD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Plenary_text_full width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rgbClr val="CFEFE9"/>
          </a:solidFill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C0082-A3F1-5B46-9189-C69F58EABD8F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0C9990-8700-A993-8B59-E5AAE672C3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Plenary_text+image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5921829" cy="4351338"/>
          </a:xfrm>
          <a:prstGeom prst="rect">
            <a:avLst/>
          </a:prstGeom>
          <a:solidFill>
            <a:srgbClr val="CFEFE9"/>
          </a:solidFill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6989081" y="1825625"/>
            <a:ext cx="4364719" cy="43513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7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9476197-2851-188A-6700-5EA366B7F966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B4EAB2-FD7F-7193-DDD3-DB4CA55B1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/Plenary_text+imag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8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5921829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6989081" y="1825625"/>
            <a:ext cx="4364719" cy="43513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9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E01C75B-D3FF-AFC3-0872-1E2DA7B5ED23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EB1F8F9D-D670-409F-180A-70CF5B66C6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1ABAE-DCB5-3FD4-CC69-E0D7D3F961BA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4E2397-0A0C-D66C-F1DC-DBD6CDAD8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ctivity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3" descr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310" y="1610869"/>
            <a:ext cx="4635690" cy="5247131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40080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EE5DDC1-7564-0702-B551-BD234DFD5BFD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583F4B0-3D4A-2916-76C2-0AB5AD492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ctivity_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5" descr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310" y="1610869"/>
            <a:ext cx="4635690" cy="524713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2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40080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8175007" y="2892829"/>
            <a:ext cx="3507476" cy="3284135"/>
          </a:xfrm>
          <a:prstGeom prst="rect">
            <a:avLst/>
          </a:prstGeom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6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175007" y="2055809"/>
            <a:ext cx="2689732" cy="620516"/>
          </a:xfrm>
          <a:prstGeom prst="rect">
            <a:avLst/>
          </a:prstGeom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7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3499D06-F7A7-96A6-5838-753C57795816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57064614-B047-49BC-12ED-862A97936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839787" y="359228"/>
            <a:ext cx="10514015" cy="1324802"/>
          </a:xfrm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9786" y="1825625"/>
            <a:ext cx="592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139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6989081" y="1825625"/>
            <a:ext cx="4364719" cy="43513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3AA2D3D-E7ED-254D-FF45-74CD6DBC98A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F6DC411-D821-CD10-2C19-64D3395076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_half+half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>
            <a:lvl1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1pPr>
            <a:lvl2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2pPr>
            <a:lvl3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3pPr>
            <a:lvl4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4pPr>
            <a:lvl5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ED1DB3C-2C09-4BE1-2500-079202F2011E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5AE562C5-8A2E-C743-EB01-E456A5CE1F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_text+resource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7083829" cy="435133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6441AD9-3FED-6F14-FA29-94E8F94DFD63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97B8B69-21F0-A620-F467-5B110AFE7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pic>
        <p:nvPicPr>
          <p:cNvPr id="181" name="Media Placeholder 9" descr="Media Placeholder 9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45276" y="1825625"/>
            <a:ext cx="2863471" cy="201454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>
            <a:lvl1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1pPr>
            <a:lvl2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2pPr>
            <a:lvl3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3pPr>
            <a:lvl4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4pPr>
            <a:lvl5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3" name="Media Placeholder 9" descr="Media Placeholder 9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13252" y="1825625"/>
            <a:ext cx="2868025" cy="20145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edia Placeholder 9" descr="Media Placeholder 9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85778" y="1825625"/>
            <a:ext cx="2868026" cy="2014541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Media Placeholder 9"/>
          <p:cNvSpPr>
            <a:spLocks noGrp="1"/>
          </p:cNvSpPr>
          <p:nvPr>
            <p:ph type="media" sz="quarter" idx="21"/>
          </p:nvPr>
        </p:nvSpPr>
        <p:spPr>
          <a:xfrm>
            <a:off x="3128522" y="4046025"/>
            <a:ext cx="2869509" cy="2014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6" name="Media Placeholder 9"/>
          <p:cNvSpPr>
            <a:spLocks noGrp="1"/>
          </p:cNvSpPr>
          <p:nvPr>
            <p:ph type="media" sz="quarter" idx="22"/>
          </p:nvPr>
        </p:nvSpPr>
        <p:spPr>
          <a:xfrm>
            <a:off x="6701049" y="4046025"/>
            <a:ext cx="2869511" cy="20145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grpSp>
        <p:nvGrpSpPr>
          <p:cNvPr id="189" name="Oval 16"/>
          <p:cNvGrpSpPr/>
          <p:nvPr/>
        </p:nvGrpSpPr>
        <p:grpSpPr>
          <a:xfrm>
            <a:off x="838193" y="1825619"/>
            <a:ext cx="507089" cy="507089"/>
            <a:chOff x="-1" y="-1"/>
            <a:chExt cx="507087" cy="507087"/>
          </a:xfrm>
        </p:grpSpPr>
        <p:sp>
          <p:nvSpPr>
            <p:cNvPr id="187" name="Circle"/>
            <p:cNvSpPr/>
            <p:nvPr/>
          </p:nvSpPr>
          <p:spPr>
            <a:xfrm>
              <a:off x="-2" y="-2"/>
              <a:ext cx="507089" cy="507089"/>
            </a:xfrm>
            <a:prstGeom prst="ellipse">
              <a:avLst/>
            </a:prstGeom>
            <a:solidFill>
              <a:srgbClr val="16776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88" name="1"/>
            <p:cNvSpPr txBox="1"/>
            <p:nvPr/>
          </p:nvSpPr>
          <p:spPr>
            <a:xfrm>
              <a:off x="119980" y="78208"/>
              <a:ext cx="267125" cy="35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92" name="Oval 17"/>
          <p:cNvGrpSpPr/>
          <p:nvPr/>
        </p:nvGrpSpPr>
        <p:grpSpPr>
          <a:xfrm>
            <a:off x="4406168" y="1825619"/>
            <a:ext cx="507093" cy="507089"/>
            <a:chOff x="-1" y="-1"/>
            <a:chExt cx="507092" cy="507087"/>
          </a:xfrm>
        </p:grpSpPr>
        <p:sp>
          <p:nvSpPr>
            <p:cNvPr id="190" name="Circle"/>
            <p:cNvSpPr/>
            <p:nvPr/>
          </p:nvSpPr>
          <p:spPr>
            <a:xfrm>
              <a:off x="-2" y="-2"/>
              <a:ext cx="507093" cy="507089"/>
            </a:xfrm>
            <a:prstGeom prst="ellipse">
              <a:avLst/>
            </a:prstGeom>
            <a:solidFill>
              <a:srgbClr val="16776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91" name="2"/>
            <p:cNvSpPr txBox="1"/>
            <p:nvPr/>
          </p:nvSpPr>
          <p:spPr>
            <a:xfrm>
              <a:off x="119982" y="78208"/>
              <a:ext cx="267125" cy="35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5" name="Oval 18"/>
          <p:cNvGrpSpPr/>
          <p:nvPr/>
        </p:nvGrpSpPr>
        <p:grpSpPr>
          <a:xfrm>
            <a:off x="7983248" y="1825619"/>
            <a:ext cx="507089" cy="507089"/>
            <a:chOff x="-1" y="-1"/>
            <a:chExt cx="507087" cy="507087"/>
          </a:xfrm>
        </p:grpSpPr>
        <p:sp>
          <p:nvSpPr>
            <p:cNvPr id="193" name="Circle"/>
            <p:cNvSpPr/>
            <p:nvPr/>
          </p:nvSpPr>
          <p:spPr>
            <a:xfrm>
              <a:off x="-2" y="-2"/>
              <a:ext cx="507089" cy="507089"/>
            </a:xfrm>
            <a:prstGeom prst="ellipse">
              <a:avLst/>
            </a:prstGeom>
            <a:solidFill>
              <a:srgbClr val="16776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94" name="3"/>
            <p:cNvSpPr txBox="1"/>
            <p:nvPr/>
          </p:nvSpPr>
          <p:spPr>
            <a:xfrm>
              <a:off x="119981" y="78208"/>
              <a:ext cx="267123" cy="35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198" name="Oval 19"/>
          <p:cNvGrpSpPr/>
          <p:nvPr/>
        </p:nvGrpSpPr>
        <p:grpSpPr>
          <a:xfrm>
            <a:off x="2621440" y="4046019"/>
            <a:ext cx="507093" cy="507093"/>
            <a:chOff x="-1" y="-1"/>
            <a:chExt cx="507092" cy="507092"/>
          </a:xfrm>
        </p:grpSpPr>
        <p:sp>
          <p:nvSpPr>
            <p:cNvPr id="196" name="Circle"/>
            <p:cNvSpPr/>
            <p:nvPr/>
          </p:nvSpPr>
          <p:spPr>
            <a:xfrm>
              <a:off x="-2" y="-2"/>
              <a:ext cx="507093" cy="507093"/>
            </a:xfrm>
            <a:prstGeom prst="ellipse">
              <a:avLst/>
            </a:prstGeom>
            <a:solidFill>
              <a:srgbClr val="16776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97" name="4"/>
            <p:cNvSpPr txBox="1"/>
            <p:nvPr/>
          </p:nvSpPr>
          <p:spPr>
            <a:xfrm>
              <a:off x="119982" y="78210"/>
              <a:ext cx="267125" cy="35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201" name="Oval 20"/>
          <p:cNvGrpSpPr/>
          <p:nvPr/>
        </p:nvGrpSpPr>
        <p:grpSpPr>
          <a:xfrm>
            <a:off x="6193967" y="4046019"/>
            <a:ext cx="507093" cy="507093"/>
            <a:chOff x="-1" y="-1"/>
            <a:chExt cx="507092" cy="507092"/>
          </a:xfrm>
        </p:grpSpPr>
        <p:sp>
          <p:nvSpPr>
            <p:cNvPr id="199" name="Circle"/>
            <p:cNvSpPr/>
            <p:nvPr/>
          </p:nvSpPr>
          <p:spPr>
            <a:xfrm>
              <a:off x="-2" y="-2"/>
              <a:ext cx="507093" cy="507093"/>
            </a:xfrm>
            <a:prstGeom prst="ellipse">
              <a:avLst/>
            </a:prstGeom>
            <a:solidFill>
              <a:srgbClr val="167765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00" name="5"/>
            <p:cNvSpPr txBox="1"/>
            <p:nvPr/>
          </p:nvSpPr>
          <p:spPr>
            <a:xfrm>
              <a:off x="119982" y="78210"/>
              <a:ext cx="267125" cy="35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7F606D9-0A10-2F44-8D5D-189FF70D0854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A53F882-421F-A7E8-001C-30B08721A2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Activity 1/2/3/4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6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6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3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video>
            <p:seq concurrent="1" prevAc="none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video>
              <p:cMediaNode vol="100000">
                <p:cTn id="19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video>
            <p:seq concurrent="1" prevAc="none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video>
              <p:cMediaNode vol="100000">
                <p:cTn id="25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video>
            <p:seq concurrent="1" prevAc="none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solid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21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515601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4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30"/>
          </a:xfrm>
          <a:prstGeom prst="rect">
            <a:avLst/>
          </a:prstGeom>
        </p:spPr>
        <p:txBody>
          <a:bodyPr lIns="45718" tIns="45718" rIns="45718" bIns="45718" anchor="ctr"/>
          <a:lstStyle/>
          <a:p>
            <a:pPr marL="194310" indent="-194310" defTabSz="777240">
              <a:spcBef>
                <a:spcPts val="800"/>
              </a:spcBef>
              <a:defRPr sz="2040"/>
            </a:pPr>
            <a:endParaRPr/>
          </a:p>
        </p:txBody>
      </p:sp>
      <p:grpSp>
        <p:nvGrpSpPr>
          <p:cNvPr id="217" name="Rounded Rectangle 5"/>
          <p:cNvGrpSpPr/>
          <p:nvPr/>
        </p:nvGrpSpPr>
        <p:grpSpPr>
          <a:xfrm>
            <a:off x="9973928" y="162683"/>
            <a:ext cx="2078555" cy="365133"/>
            <a:chOff x="0" y="-1"/>
            <a:chExt cx="2078553" cy="365132"/>
          </a:xfrm>
        </p:grpSpPr>
        <p:sp>
          <p:nvSpPr>
            <p:cNvPr id="215" name="Rounded Rectangle"/>
            <p:cNvSpPr/>
            <p:nvPr/>
          </p:nvSpPr>
          <p:spPr>
            <a:xfrm>
              <a:off x="-1" y="-2"/>
              <a:ext cx="2078554" cy="365133"/>
            </a:xfrm>
            <a:prstGeom prst="roundRect">
              <a:avLst>
                <a:gd name="adj" fmla="val 16667"/>
              </a:avLst>
            </a:prstGeom>
            <a:solidFill>
              <a:srgbClr val="8E53E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216" name="Consolidation"/>
            <p:cNvSpPr txBox="1"/>
            <p:nvPr/>
          </p:nvSpPr>
          <p:spPr>
            <a:xfrm>
              <a:off x="62102" y="17823"/>
              <a:ext cx="1952907" cy="294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rPr dirty="0"/>
                <a:t>Consolidation</a:t>
              </a: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1494238-65F4-27F2-5EC2-8DC363EFF4AD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/Plenary_text+image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solidFill>
            <a:srgbClr val="CFEFE9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958F578-6A68-0B9A-AEB0-CB57B201D002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November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FF1FB5B5-8B85-6E63-7946-F3CAEDB3BA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  <p:extLst>
      <p:ext uri="{BB962C8B-B14F-4D97-AF65-F5344CB8AC3E}">
        <p14:creationId xmlns:p14="http://schemas.microsoft.com/office/powerpoint/2010/main" val="246232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Click to add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1pPr>
      <a:lvl2pPr marL="731519" marR="0" indent="-274319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3pPr>
      <a:lvl4pPr marL="1714500" marR="0" indent="-3429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4pPr>
      <a:lvl5pPr marL="2171700" marR="0" indent="-3429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5pPr>
      <a:lvl6pPr marL="25908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6pPr>
      <a:lvl7pPr marL="30480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7pPr>
      <a:lvl8pPr marL="35052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8pPr>
      <a:lvl9pPr marL="39624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167765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eburndesign.co.uk/" TargetMode="External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tthewburt.com/" TargetMode="External"/><Relationship Id="rId5" Type="http://schemas.openxmlformats.org/officeDocument/2006/relationships/hyperlink" Target="http://www.tattydevine.com/" TargetMode="External"/><Relationship Id="rId4" Type="http://schemas.openxmlformats.org/officeDocument/2006/relationships/hyperlink" Target="http://www.emmabridgewater.co.uk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oldsmiths.co.uk/foundatio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 Placeholder 3"/>
          <p:cNvSpPr txBox="1"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>
            <a:lvl1pPr algn="r">
              <a:defRPr sz="1800" b="1">
                <a:solidFill>
                  <a:srgbClr val="167765"/>
                </a:solidFill>
              </a:defRPr>
            </a:lvl1pPr>
          </a:lstStyle>
          <a:p>
            <a:r>
              <a:rPr dirty="0"/>
              <a:t>Route: </a:t>
            </a:r>
            <a:r>
              <a:rPr lang="en-GB" dirty="0"/>
              <a:t>Creative</a:t>
            </a:r>
            <a:r>
              <a:rPr dirty="0"/>
              <a:t> and Design</a:t>
            </a:r>
          </a:p>
        </p:txBody>
      </p:sp>
      <p:sp>
        <p:nvSpPr>
          <p:cNvPr id="228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Craft</a:t>
            </a:r>
            <a:r>
              <a:rPr dirty="0"/>
              <a:t> and Design</a:t>
            </a:r>
          </a:p>
        </p:txBody>
      </p:sp>
      <p:sp>
        <p:nvSpPr>
          <p:cNvPr id="229" name="Subtitle 6"/>
          <p:cNvSpPr txBox="1"/>
          <p:nvPr/>
        </p:nvSpPr>
        <p:spPr>
          <a:xfrm>
            <a:off x="748878" y="4822730"/>
            <a:ext cx="10925072" cy="583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85000" lnSpcReduction="10000"/>
          </a:bodyPr>
          <a:lstStyle>
            <a:lvl1pPr algn="ctr">
              <a:lnSpc>
                <a:spcPct val="108000"/>
              </a:lnSpc>
              <a:spcBef>
                <a:spcPts val="1000"/>
              </a:spcBef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Topic: </a:t>
            </a:r>
            <a:r>
              <a:rPr lang="en-GB" dirty="0"/>
              <a:t>Creative economy – industries, organisations and monetisation models</a:t>
            </a:r>
            <a:endParaRPr dirty="0"/>
          </a:p>
        </p:txBody>
      </p:sp>
      <p:sp>
        <p:nvSpPr>
          <p:cNvPr id="230" name="Text Placeholder 4"/>
          <p:cNvSpPr>
            <a:spLocks noGrp="1"/>
          </p:cNvSpPr>
          <p:nvPr>
            <p:ph type="body" sz="quarter" idx="1"/>
          </p:nvPr>
        </p:nvSpPr>
        <p:spPr>
          <a:xfrm>
            <a:off x="748878" y="5523605"/>
            <a:ext cx="11016507" cy="5832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>
            <a:lvl1pPr defTabSz="868680">
              <a:spcBef>
                <a:spcPts val="900"/>
              </a:spcBef>
              <a:defRPr sz="2000"/>
            </a:lvl1pPr>
          </a:lstStyle>
          <a:p>
            <a:r>
              <a:rPr dirty="0"/>
              <a:t>Lesson 1: </a:t>
            </a:r>
            <a:r>
              <a:rPr lang="en-GB" dirty="0"/>
              <a:t>Industries in the creative economy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BE8136D-0C89-D68D-F368-030DEA6F0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6264000" cy="365125"/>
          </a:xfrm>
        </p:spPr>
        <p:txBody>
          <a:bodyPr/>
          <a:lstStyle/>
          <a:p>
            <a:r>
              <a:rPr lang="en-GB" dirty="0"/>
              <a:t>Lesson 1: Industries in the creative economy 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37A7F2FE-B9F8-CA41-BD24-7CE3A5A13C26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8DF8AA-D17B-CCC1-4F51-9BF42489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Knowledge retrieval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AB0B37-6ED4-E961-0E13-1DB461DB5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Look at your bag or backpack and consider:</a:t>
            </a:r>
          </a:p>
          <a:p>
            <a:pPr marL="230400" indent="-230400"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three creative activities that helped to produce it; </a:t>
            </a:r>
          </a:p>
          <a:p>
            <a:pPr marL="230400" indent="-230400"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three non-creative activities that helped to get it to you.</a:t>
            </a:r>
          </a:p>
          <a:p>
            <a:endParaRPr lang="pt-BR" dirty="0"/>
          </a:p>
        </p:txBody>
      </p:sp>
      <p:pic>
        <p:nvPicPr>
          <p:cNvPr id="6" name="Picture 5" descr="Young female with red backpack">
            <a:extLst>
              <a:ext uri="{FF2B5EF4-FFF2-40B4-BE49-F238E27FC236}">
                <a16:creationId xmlns:a16="http://schemas.microsoft.com/office/drawing/2014/main" id="{0D79A520-984E-B460-3FCA-3AA04CBBF8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89083" y="1824563"/>
            <a:ext cx="4364717" cy="4352400"/>
          </a:xfrm>
          <a:prstGeom prst="rect">
            <a:avLst/>
          </a:prstGeom>
          <a:ln>
            <a:solidFill>
              <a:srgbClr val="1E6458"/>
            </a:solidFill>
          </a:ln>
        </p:spPr>
      </p:pic>
    </p:spTree>
    <p:extLst>
      <p:ext uri="{BB962C8B-B14F-4D97-AF65-F5344CB8AC3E}">
        <p14:creationId xmlns:p14="http://schemas.microsoft.com/office/powerpoint/2010/main" val="131679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 this lesson, we will:</a:t>
            </a:r>
          </a:p>
        </p:txBody>
      </p:sp>
      <p:sp>
        <p:nvSpPr>
          <p:cNvPr id="247" name="Google Shape;129;p16"/>
          <p:cNvSpPr txBox="1"/>
          <p:nvPr/>
        </p:nvSpPr>
        <p:spPr>
          <a:xfrm>
            <a:off x="838200" y="1825625"/>
            <a:ext cx="6152909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 lnSpcReduction="10000"/>
          </a:bodyPr>
          <a:lstStyle/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define the creative economy;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distinguish between creative and non-creative industries;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identify business, design, production and technical activities;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analyse activities within a creative business;</a:t>
            </a:r>
          </a:p>
          <a:p>
            <a:pPr marL="230400" lvl="7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use evidence to justify business decisions; 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assess the benefits and relationships between the different industries and activities.</a:t>
            </a:r>
            <a:endParaRPr sz="2200" dirty="0"/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7530349" y="2005009"/>
            <a:ext cx="3823451" cy="41719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44000" tIns="144000" rIns="144000" bIns="144000" anchor="t">
            <a:noAutofit/>
          </a:bodyPr>
          <a:lstStyle/>
          <a:p>
            <a:r>
              <a:rPr lang="en-GB" sz="1400" u="sng" dirty="0"/>
              <a:t>Skills</a:t>
            </a:r>
            <a:endParaRPr lang="en-GB" sz="1400" dirty="0"/>
          </a:p>
          <a:p>
            <a:r>
              <a:rPr lang="en-GB" sz="1400" dirty="0"/>
              <a:t>CS2: Generating ideas</a:t>
            </a:r>
          </a:p>
          <a:p>
            <a:r>
              <a:rPr lang="en-GB" sz="1400" dirty="0"/>
              <a:t>CS4: Developing ideas</a:t>
            </a:r>
          </a:p>
          <a:p>
            <a:r>
              <a:rPr lang="en-GB" sz="1400" u="sng" dirty="0"/>
              <a:t>General competencies</a:t>
            </a:r>
            <a:endParaRPr lang="en-GB" sz="1400" dirty="0"/>
          </a:p>
          <a:p>
            <a:r>
              <a:rPr lang="en-GB" sz="1400" dirty="0"/>
              <a:t>English:</a:t>
            </a:r>
          </a:p>
          <a:p>
            <a:r>
              <a:rPr lang="en-GB" sz="1400" dirty="0"/>
              <a:t>E2: Present information and ideas</a:t>
            </a:r>
          </a:p>
          <a:p>
            <a:r>
              <a:rPr lang="en-GB" sz="1400" dirty="0"/>
              <a:t>E4: Summarise information/ideas</a:t>
            </a:r>
          </a:p>
          <a:p>
            <a:r>
              <a:rPr lang="en-GB" sz="1400" dirty="0"/>
              <a:t>E5: Synthesise information</a:t>
            </a:r>
          </a:p>
          <a:p>
            <a:r>
              <a:rPr lang="en-GB" sz="1400" dirty="0"/>
              <a:t>E6: Take part in/leading discussions</a:t>
            </a:r>
          </a:p>
          <a:p>
            <a:r>
              <a:rPr lang="en-GB" sz="1400" dirty="0"/>
              <a:t>Digital:</a:t>
            </a:r>
          </a:p>
          <a:p>
            <a:r>
              <a:rPr lang="en-GB" sz="1400" dirty="0"/>
              <a:t>D3: Communicate and collaborate</a:t>
            </a:r>
            <a:endParaRPr sz="1400" b="0" dirty="0"/>
          </a:p>
        </p:txBody>
      </p:sp>
      <p:sp>
        <p:nvSpPr>
          <p:cNvPr id="246" name="Tex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6336000" cy="3651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F4E9E99C-A956-6B39-E9B3-10DCD0E1C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13E38-1ACD-94D3-A0AD-93110C0F8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573B9722-C8B6-1E1A-B39B-0E626518826D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  <p:sp>
        <p:nvSpPr>
          <p:cNvPr id="249" name="Title 3">
            <a:extLst>
              <a:ext uri="{FF2B5EF4-FFF2-40B4-BE49-F238E27FC236}">
                <a16:creationId xmlns:a16="http://schemas.microsoft.com/office/drawing/2014/main" id="{0D605172-6686-41F3-6A7D-3EA71202C0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rPr lang="en-GB" dirty="0"/>
              <a:t>Case study: LoopStudio</a:t>
            </a:r>
            <a:endParaRPr dirty="0"/>
          </a:p>
        </p:txBody>
      </p:sp>
      <p:sp>
        <p:nvSpPr>
          <p:cNvPr id="2" name="Google Shape;129;p16">
            <a:extLst>
              <a:ext uri="{FF2B5EF4-FFF2-40B4-BE49-F238E27FC236}">
                <a16:creationId xmlns:a16="http://schemas.microsoft.com/office/drawing/2014/main" id="{DADA993B-5ED4-B84E-F3B5-8A5DB1E6664C}"/>
              </a:ext>
            </a:extLst>
          </p:cNvPr>
          <p:cNvSpPr txBox="1"/>
          <p:nvPr/>
        </p:nvSpPr>
        <p:spPr>
          <a:xfrm>
            <a:off x="817342" y="1690689"/>
            <a:ext cx="5481857" cy="4307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t">
            <a:noAutofit/>
          </a:bodyPr>
          <a:lstStyle/>
          <a:p>
            <a:pPr marL="230400" indent="-230400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LoopStudio</a:t>
            </a: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is a sustainable designer-maker business. 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GB" sz="22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repurposes unusual materials (e.g.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vehicle seatbelts) </a:t>
            </a:r>
            <a:r>
              <a:rPr lang="en-GB" sz="22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manufacture functional, visually striking bags and accessories, and a limited clothing range. 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 label combines creative practice with business activities. 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Products are sold online and in galleries.</a:t>
            </a:r>
          </a:p>
        </p:txBody>
      </p:sp>
      <p:sp>
        <p:nvSpPr>
          <p:cNvPr id="4" name="Textbox1">
            <a:extLst>
              <a:ext uri="{FF2B5EF4-FFF2-40B4-BE49-F238E27FC236}">
                <a16:creationId xmlns:a16="http://schemas.microsoft.com/office/drawing/2014/main" id="{5259244A-7F45-D915-928F-61B4BA362A80}"/>
              </a:ext>
            </a:extLst>
          </p:cNvPr>
          <p:cNvSpPr txBox="1"/>
          <p:nvPr/>
        </p:nvSpPr>
        <p:spPr>
          <a:xfrm>
            <a:off x="838200" y="5536886"/>
            <a:ext cx="8178802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b="1" dirty="0"/>
              <a:t>Can </a:t>
            </a:r>
            <a:r>
              <a:rPr lang="en-GB" sz="2400" b="1" dirty="0" err="1"/>
              <a:t>LoopStudio</a:t>
            </a:r>
            <a:r>
              <a:rPr lang="en-GB" sz="2400" b="1" dirty="0"/>
              <a:t> survive through creativity alone?</a:t>
            </a:r>
          </a:p>
        </p:txBody>
      </p:sp>
      <p:pic>
        <p:nvPicPr>
          <p:cNvPr id="5" name="Picture 4" descr="Close‑up of grey seat belt with metal buckle on blue seat">
            <a:extLst>
              <a:ext uri="{FF2B5EF4-FFF2-40B4-BE49-F238E27FC236}">
                <a16:creationId xmlns:a16="http://schemas.microsoft.com/office/drawing/2014/main" id="{2D6DD4F4-0E2D-A258-3434-9ECA69BF7D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0322" y="1727534"/>
            <a:ext cx="3975101" cy="334080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250" name="Text Placeholder 15">
            <a:extLst>
              <a:ext uri="{FF2B5EF4-FFF2-40B4-BE49-F238E27FC236}">
                <a16:creationId xmlns:a16="http://schemas.microsoft.com/office/drawing/2014/main" id="{23F4F5A4-0BA8-AE63-4A9E-0F9652908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6356348"/>
            <a:ext cx="6624000" cy="365130"/>
          </a:xfrm>
          <a:prstGeom prst="rect">
            <a:avLst/>
          </a:prstGeom>
          <a:noFill/>
        </p:spPr>
        <p:txBody>
          <a:bodyPr lIns="45718" tIns="45718" rIns="45718" bIns="45718" anchor="ctr"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</p:spTree>
    <p:extLst>
      <p:ext uri="{BB962C8B-B14F-4D97-AF65-F5344CB8AC3E}">
        <p14:creationId xmlns:p14="http://schemas.microsoft.com/office/powerpoint/2010/main" val="3298930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B9BC6-B777-D76C-EB8B-F19BC5E05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 Placeholder 15">
            <a:extLst>
              <a:ext uri="{FF2B5EF4-FFF2-40B4-BE49-F238E27FC236}">
                <a16:creationId xmlns:a16="http://schemas.microsoft.com/office/drawing/2014/main" id="{95AE8956-7A3C-116B-AF30-D8D31CBDB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6356348"/>
            <a:ext cx="6336000" cy="365130"/>
          </a:xfrm>
          <a:prstGeom prst="rect">
            <a:avLst/>
          </a:prstGeom>
          <a:noFill/>
        </p:spPr>
        <p:txBody>
          <a:bodyPr lIns="45718" tIns="45718" rIns="45718" bIns="45718" anchor="ctr"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F82BE5AE-6630-EE60-D64A-7E3F8CF640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The </a:t>
            </a:r>
            <a:r>
              <a:rPr lang="en-GB" dirty="0"/>
              <a:t>creative economy and its industries </a:t>
            </a:r>
            <a:endParaRPr dirty="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5FBF8F73-3820-FAB0-569A-7AF94F289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879" y="3522764"/>
            <a:ext cx="2433169" cy="851292"/>
          </a:xfrm>
          <a:prstGeom prst="roundRect">
            <a:avLst/>
          </a:prstGeom>
          <a:solidFill>
            <a:srgbClr val="7030A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 ECONOMY</a:t>
            </a:r>
          </a:p>
        </p:txBody>
      </p:sp>
      <p:cxnSp>
        <p:nvCxnSpPr>
          <p:cNvPr id="33" name="Straight Arrow Connector 32" descr="Diagram showing areas of the creative economy, which is split into creative industries and non-creative industries. &#10;Creative industries include film, television, broadcasting and video, publishing, music/performing arts, digital, and craft and design.&#10;Non-creative industries include legal, financial, logistical, marketing and communications, and human resources.">
            <a:extLst>
              <a:ext uri="{FF2B5EF4-FFF2-40B4-BE49-F238E27FC236}">
                <a16:creationId xmlns:a16="http://schemas.microsoft.com/office/drawing/2014/main" id="{E5FECFE9-CE3B-AFF4-161C-F5B055CF619B}"/>
              </a:ext>
            </a:extLst>
          </p:cNvPr>
          <p:cNvCxnSpPr>
            <a:cxnSpLocks/>
          </p:cNvCxnSpPr>
          <p:nvPr/>
        </p:nvCxnSpPr>
        <p:spPr>
          <a:xfrm flipV="1">
            <a:off x="2889215" y="3147595"/>
            <a:ext cx="585158" cy="275399"/>
          </a:xfrm>
          <a:prstGeom prst="straightConnector1">
            <a:avLst/>
          </a:prstGeom>
          <a:noFill/>
          <a:ln w="38100" cap="flat">
            <a:solidFill>
              <a:srgbClr val="6FC5EB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16F5C91-9C94-EFD8-8B78-F80C8220B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70048" y="4514591"/>
            <a:ext cx="595422" cy="338004"/>
          </a:xfrm>
          <a:prstGeom prst="straightConnector1">
            <a:avLst/>
          </a:prstGeom>
          <a:noFill/>
          <a:ln w="38100" cap="flat">
            <a:solidFill>
              <a:srgbClr val="6FC5EB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0762BA8-BC70-5284-8271-8828A00A2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10480" y="2645314"/>
            <a:ext cx="1085549" cy="0"/>
          </a:xfrm>
          <a:prstGeom prst="straightConnector1">
            <a:avLst/>
          </a:prstGeom>
          <a:noFill/>
          <a:ln w="38100" cap="flat">
            <a:solidFill>
              <a:srgbClr val="6FC5EB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A313870-5DCA-E7D4-1AF2-C94085513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10480" y="5227976"/>
            <a:ext cx="1085549" cy="0"/>
          </a:xfrm>
          <a:prstGeom prst="straightConnector1">
            <a:avLst/>
          </a:prstGeom>
          <a:noFill/>
          <a:ln w="38100" cap="flat">
            <a:solidFill>
              <a:srgbClr val="6FC5EB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72D1FDE-F25F-A98A-AA99-3D5ACE6A8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4373" y="2206392"/>
            <a:ext cx="2775294" cy="851292"/>
          </a:xfrm>
          <a:prstGeom prst="roundRect">
            <a:avLst/>
          </a:prstGeom>
          <a:solidFill>
            <a:srgbClr val="C286D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 INDUSTRIES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560BC89-5247-5C98-D4E5-A7C316F77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470" y="4852595"/>
            <a:ext cx="2775294" cy="851292"/>
          </a:xfrm>
          <a:prstGeom prst="roundRect">
            <a:avLst/>
          </a:prstGeom>
          <a:solidFill>
            <a:srgbClr val="A73564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NON-CREATIVE INDUSTRIES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9257BE0-4130-DACC-750D-88DE47590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8858" y="1340008"/>
            <a:ext cx="3847620" cy="248578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Film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Television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Broadcasting and video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Publishing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Music/performing arts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Digital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Craft and design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323EBDB-A502-3FB6-A299-84E430EA0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68857" y="3894571"/>
            <a:ext cx="3847621" cy="2145264"/>
          </a:xfrm>
          <a:prstGeom prst="roundRect">
            <a:avLst/>
          </a:prstGeom>
          <a:solidFill>
            <a:srgbClr val="427AC7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Legal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Financial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Logistical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Marketing and communications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Human resources</a:t>
            </a:r>
          </a:p>
        </p:txBody>
      </p:sp>
      <p:sp>
        <p:nvSpPr>
          <p:cNvPr id="34" name="Up-down Arrow 33">
            <a:extLst>
              <a:ext uri="{FF2B5EF4-FFF2-40B4-BE49-F238E27FC236}">
                <a16:creationId xmlns:a16="http://schemas.microsoft.com/office/drawing/2014/main" id="{32268DD2-55F2-B446-4874-64B774773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10826" y="3164408"/>
            <a:ext cx="312156" cy="1581462"/>
          </a:xfrm>
          <a:prstGeom prst="upDownArrow">
            <a:avLst/>
          </a:prstGeom>
          <a:solidFill>
            <a:srgbClr val="92D050"/>
          </a:solidFill>
          <a:ln w="25400" cap="flat">
            <a:solidFill>
              <a:srgbClr val="92D05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E4AA6B24-D524-E5A9-D045-898F4A365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6041922" flipH="1">
            <a:off x="8799142" y="2773307"/>
            <a:ext cx="3228130" cy="2718756"/>
          </a:xfrm>
          <a:prstGeom prst="arc">
            <a:avLst>
              <a:gd name="adj1" fmla="val 13773347"/>
              <a:gd name="adj2" fmla="val 21035713"/>
            </a:avLst>
          </a:prstGeom>
          <a:noFill/>
          <a:ln w="152400" cap="flat">
            <a:solidFill>
              <a:srgbClr val="FF0000"/>
            </a:solidFill>
            <a:prstDash val="solid"/>
            <a:round/>
            <a:headEnd type="non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F45F9C3-91EB-B3A2-168B-BD0E7671D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</p:spTree>
    <p:extLst>
      <p:ext uri="{BB962C8B-B14F-4D97-AF65-F5344CB8AC3E}">
        <p14:creationId xmlns:p14="http://schemas.microsoft.com/office/powerpoint/2010/main" val="17863092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0"/>
                            </p:stCondLst>
                            <p:childTnLst>
                              <p:par>
                                <p:cTn id="74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1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6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10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4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" grpId="0" animBg="1"/>
      <p:bldP spid="14" grpId="0" animBg="1"/>
      <p:bldP spid="26" grpId="0" build="allAtOnce" animBg="1"/>
      <p:bldP spid="32" grpId="0" build="allAtOnce" animBg="1"/>
      <p:bldP spid="34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4DBC96BF-D1DF-1B88-E904-F4C2EEB9102B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272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Key creative industry activities</a:t>
            </a:r>
            <a:endParaRPr dirty="0"/>
          </a:p>
        </p:txBody>
      </p:sp>
      <p:sp>
        <p:nvSpPr>
          <p:cNvPr id="273" name="Text Placeholde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6356348"/>
            <a:ext cx="6444000" cy="365130"/>
          </a:xfrm>
          <a:prstGeom prst="rect">
            <a:avLst/>
          </a:prstGeom>
          <a:noFill/>
        </p:spPr>
        <p:txBody>
          <a:bodyPr lIns="45718" tIns="45718" rIns="45718" bIns="45718" anchor="ctr"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23" name="Non-creative industries support the operation, growth and sustainability of creative businesses by providing essential services ensuring ideas move successfully from concept through production and into the marketplace.…">
            <a:extLst>
              <a:ext uri="{FF2B5EF4-FFF2-40B4-BE49-F238E27FC236}">
                <a16:creationId xmlns:a16="http://schemas.microsoft.com/office/drawing/2014/main" id="{DB8C1E2B-5F44-59D5-6425-11D851636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1965" y="3263447"/>
            <a:ext cx="2165983" cy="430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200" b="1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CB11D35-D2AE-F847-EC21-88D17B8F0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7111" y="1537699"/>
            <a:ext cx="3166452" cy="4464000"/>
          </a:xfrm>
          <a:prstGeom prst="roundRect">
            <a:avLst/>
          </a:prstGeom>
          <a:solidFill>
            <a:schemeClr val="bg1"/>
          </a:solidFill>
          <a:ln w="25400" cap="flat">
            <a:solidFill>
              <a:srgbClr val="1E6458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D9A1FB-9B59-9936-B4EA-ED023B8E5DBC}"/>
              </a:ext>
            </a:extLst>
          </p:cNvPr>
          <p:cNvSpPr txBox="1"/>
          <p:nvPr/>
        </p:nvSpPr>
        <p:spPr>
          <a:xfrm>
            <a:off x="9244340" y="1784760"/>
            <a:ext cx="2524121" cy="36527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lang="en-US" b="1" dirty="0">
                <a:solidFill>
                  <a:srgbClr val="1E6458"/>
                </a:solidFill>
              </a:rPr>
              <a:t>TECHNICAL ACTIVITIES</a:t>
            </a:r>
            <a:endParaRPr kumimoji="0" lang="en-US" b="1" i="0" strike="noStrike" cap="none" spc="0" normalizeH="0" baseline="0" dirty="0">
              <a:ln>
                <a:noFill/>
              </a:ln>
              <a:solidFill>
                <a:srgbClr val="1E6458"/>
              </a:solidFill>
              <a:effectLst/>
              <a:uFillTx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lang="en-US" sz="900" b="1" u="sng" dirty="0">
              <a:solidFill>
                <a:srgbClr val="1E6458"/>
              </a:solidFill>
            </a:endParaRP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b="1" dirty="0">
                <a:solidFill>
                  <a:srgbClr val="1E6458"/>
                </a:solidFill>
              </a:rPr>
              <a:t>Ensuring technical requirements are </a:t>
            </a:r>
            <a:br>
              <a:rPr lang="en-GB" b="1" dirty="0">
                <a:solidFill>
                  <a:srgbClr val="1E6458"/>
                </a:solidFill>
              </a:rPr>
            </a:br>
            <a:r>
              <a:rPr lang="en-GB" b="1" dirty="0">
                <a:solidFill>
                  <a:srgbClr val="1E6458"/>
                </a:solidFill>
              </a:rPr>
              <a:t>met for: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materials; 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resources;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equipment;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archiving.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286E9EC6-A3D1-1934-43ED-4B1484BFC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3042" y="1593751"/>
            <a:ext cx="3078795" cy="4464000"/>
          </a:xfrm>
          <a:prstGeom prst="roundRect">
            <a:avLst/>
          </a:prstGeom>
          <a:solidFill>
            <a:srgbClr val="CEF0EA"/>
          </a:solidFill>
          <a:ln w="25400" cap="flat">
            <a:solidFill>
              <a:srgbClr val="CEF0E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61213FB0-7042-885B-0AE8-FF7AB9512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6418" y="1593751"/>
            <a:ext cx="3078795" cy="4464000"/>
          </a:xfrm>
          <a:prstGeom prst="roundRect">
            <a:avLst/>
          </a:prstGeom>
          <a:solidFill>
            <a:schemeClr val="bg1"/>
          </a:solidFill>
          <a:ln w="25400" cap="flat">
            <a:solidFill>
              <a:srgbClr val="1E6458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500A5B-7CC1-15A3-6883-C22B3A35B2E4}"/>
              </a:ext>
            </a:extLst>
          </p:cNvPr>
          <p:cNvSpPr txBox="1"/>
          <p:nvPr/>
        </p:nvSpPr>
        <p:spPr>
          <a:xfrm>
            <a:off x="3557353" y="1784760"/>
            <a:ext cx="2608339" cy="40545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lang="en-US" b="1" dirty="0">
                <a:solidFill>
                  <a:srgbClr val="1E6458"/>
                </a:solidFill>
              </a:rPr>
              <a:t>DESIGN ACTIVITIES</a:t>
            </a:r>
            <a:endParaRPr kumimoji="0" lang="en-US" b="1" i="0" strike="noStrike" cap="none" spc="0" normalizeH="0" baseline="0" dirty="0">
              <a:ln>
                <a:noFill/>
              </a:ln>
              <a:solidFill>
                <a:srgbClr val="1E6458"/>
              </a:solidFill>
              <a:effectLst/>
              <a:uFillTx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sz="900" b="1" i="0" u="sng" strike="noStrike" cap="none" spc="0" normalizeH="0" baseline="0" dirty="0">
              <a:ln>
                <a:noFill/>
              </a:ln>
              <a:solidFill>
                <a:srgbClr val="1E6458"/>
              </a:solidFill>
              <a:effectLst/>
              <a:uFillTx/>
              <a:sym typeface="Helvetica"/>
            </a:endParaRP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Idea generation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Research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Concept development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Product development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1E6458"/>
                </a:solidFill>
              </a:rPr>
              <a:t>Service development</a:t>
            </a:r>
          </a:p>
          <a:p>
            <a:pPr marL="0" marR="0" indent="0" algn="ctr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b="1" i="0" u="sng" strike="noStrike" cap="none" spc="0" normalizeH="0" baseline="0" dirty="0">
              <a:ln>
                <a:noFill/>
              </a:ln>
              <a:solidFill>
                <a:srgbClr val="1E6458"/>
              </a:solidFill>
              <a:effectLst/>
              <a:uFillTx/>
              <a:sym typeface="Helvetica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F93944-F5CA-5CF6-C721-5C93BE123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1586" y="1579241"/>
            <a:ext cx="3217482" cy="4464000"/>
          </a:xfrm>
          <a:prstGeom prst="roundRect">
            <a:avLst/>
          </a:prstGeom>
          <a:solidFill>
            <a:srgbClr val="CEF0EA"/>
          </a:solidFill>
          <a:ln w="25400" cap="flat">
            <a:solidFill>
              <a:srgbClr val="CEF0E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8BB5DD-5178-FAC1-7CFA-0DF0B4448883}"/>
              </a:ext>
            </a:extLst>
          </p:cNvPr>
          <p:cNvSpPr txBox="1"/>
          <p:nvPr/>
        </p:nvSpPr>
        <p:spPr>
          <a:xfrm>
            <a:off x="6458337" y="1784760"/>
            <a:ext cx="2420850" cy="36527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lang="en-US" b="1" dirty="0">
                <a:solidFill>
                  <a:schemeClr val="tx1"/>
                </a:solidFill>
              </a:rPr>
              <a:t>PRODUCTION ACTIVITIES</a:t>
            </a:r>
            <a:endParaRPr kumimoji="0" lang="en-US" b="1" i="0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lang="en-US" sz="900" b="1" u="sng" dirty="0">
              <a:solidFill>
                <a:schemeClr val="tx1"/>
              </a:solidFill>
            </a:endParaRP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Pre-production 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Resource use 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Concept production and delivery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Content creation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Post-production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C8C92C-C984-DA73-E6C4-2AE17830A1D8}"/>
              </a:ext>
            </a:extLst>
          </p:cNvPr>
          <p:cNvSpPr txBox="1"/>
          <p:nvPr/>
        </p:nvSpPr>
        <p:spPr>
          <a:xfrm>
            <a:off x="489972" y="1769280"/>
            <a:ext cx="2720709" cy="42596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en-US" b="1" i="0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sym typeface="Helvetica"/>
              </a:rPr>
              <a:t>BUSINESS ACTIVITIES</a:t>
            </a:r>
          </a:p>
          <a:p>
            <a:pPr marL="0" marR="0" indent="0" algn="ctr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en-US" sz="900" b="1" i="0" u="sng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Helvetica"/>
            </a:endParaRP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Commissioning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Fund-raising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Workforce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management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Budgeting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Scheduling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Marketing  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Promotion</a:t>
            </a:r>
          </a:p>
          <a:p>
            <a:pPr marL="285750" lvl="0" indent="-285750" fontAlgn="base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Distribution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0" grpId="0" uiExpand="1" build="allAtOnce"/>
      <p:bldP spid="31" grpId="0" animBg="1"/>
      <p:bldP spid="26" grpId="0" animBg="1"/>
      <p:bldP spid="9" grpId="0"/>
      <p:bldP spid="13" grpId="0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itle 3"/>
          <p:cNvSpPr txBox="1">
            <a:spLocks noGrp="1"/>
          </p:cNvSpPr>
          <p:nvPr>
            <p:ph type="title"/>
          </p:nvPr>
        </p:nvSpPr>
        <p:spPr>
          <a:xfrm>
            <a:off x="838200" y="46319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Creative economy activities</a:t>
            </a:r>
            <a:endParaRPr dirty="0"/>
          </a:p>
        </p:txBody>
      </p:sp>
      <p:sp>
        <p:nvSpPr>
          <p:cNvPr id="51" name="Textbox1">
            <a:extLst>
              <a:ext uri="{FF2B5EF4-FFF2-40B4-BE49-F238E27FC236}">
                <a16:creationId xmlns:a16="http://schemas.microsoft.com/office/drawing/2014/main" id="{F2E9931B-6149-4CA2-C7B2-DF7BE563DE30}"/>
              </a:ext>
            </a:extLst>
          </p:cNvPr>
          <p:cNvSpPr txBox="1"/>
          <p:nvPr/>
        </p:nvSpPr>
        <p:spPr>
          <a:xfrm>
            <a:off x="838200" y="1725902"/>
            <a:ext cx="4851400" cy="439472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fontAlgn="t">
              <a:lnSpc>
                <a:spcPct val="108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Creative businesses carry out a combination of different activities to help them succeed.</a:t>
            </a:r>
          </a:p>
          <a:p>
            <a:pPr fontAlgn="t">
              <a:lnSpc>
                <a:spcPct val="108000"/>
              </a:lnSpc>
              <a:spcAft>
                <a:spcPts val="800"/>
              </a:spcAft>
            </a:pP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8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These include activities that: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develop creative ideas;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produce innovative products or services;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ensure products meet customer requirements.</a:t>
            </a:r>
          </a:p>
        </p:txBody>
      </p:sp>
      <p:pic>
        <p:nvPicPr>
          <p:cNvPr id="4" name="Picture 3" descr="Production of product, craftsman repairing chair">
            <a:extLst>
              <a:ext uri="{FF2B5EF4-FFF2-40B4-BE49-F238E27FC236}">
                <a16:creationId xmlns:a16="http://schemas.microsoft.com/office/drawing/2014/main" id="{7641403D-E25C-D286-E74C-7D24B9D670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200" y="2029929"/>
            <a:ext cx="5394600" cy="359640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267" name="Text Placeholde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6356348"/>
            <a:ext cx="6228000" cy="365130"/>
          </a:xfrm>
          <a:prstGeom prst="rect">
            <a:avLst/>
          </a:prstGeom>
          <a:noFill/>
        </p:spPr>
        <p:txBody>
          <a:bodyPr lIns="45718" tIns="45718" rIns="45718" bIns="45718" anchor="ctr"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8DE69235-2FD2-88AB-A026-6BEF189BC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itle 3"/>
          <p:cNvSpPr txBox="1">
            <a:spLocks noGrp="1"/>
          </p:cNvSpPr>
          <p:nvPr>
            <p:ph type="title"/>
          </p:nvPr>
        </p:nvSpPr>
        <p:spPr>
          <a:xfrm>
            <a:off x="838200" y="44188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Activities in action</a:t>
            </a:r>
            <a:endParaRPr dirty="0"/>
          </a:p>
        </p:txBody>
      </p:sp>
      <p:sp>
        <p:nvSpPr>
          <p:cNvPr id="279" name="Text Placeholde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6356348"/>
            <a:ext cx="6408000" cy="365130"/>
          </a:xfrm>
          <a:prstGeom prst="rect">
            <a:avLst/>
          </a:prstGeom>
          <a:noFill/>
        </p:spPr>
        <p:txBody>
          <a:bodyPr lIns="45718" tIns="45718" rIns="45718" bIns="45718" anchor="ctr">
            <a:normAutofit/>
          </a:bodyPr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19" name="Textbox1">
            <a:extLst>
              <a:ext uri="{FF2B5EF4-FFF2-40B4-BE49-F238E27FC236}">
                <a16:creationId xmlns:a16="http://schemas.microsoft.com/office/drawing/2014/main" id="{33C311CE-4B73-022E-F08E-0BF3992B8DC4}"/>
              </a:ext>
            </a:extLst>
          </p:cNvPr>
          <p:cNvSpPr txBox="1"/>
          <p:nvPr/>
        </p:nvSpPr>
        <p:spPr>
          <a:xfrm>
            <a:off x="838198" y="1767446"/>
            <a:ext cx="6959602" cy="329493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fontAlgn="t">
              <a:lnSpc>
                <a:spcPct val="108000"/>
              </a:lnSpc>
              <a:spcAft>
                <a:spcPts val="800"/>
              </a:spcAft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Research a creative brand to see how they put the four key activities into action. Choose your own brand or use one of the following: </a:t>
            </a:r>
          </a:p>
          <a:p>
            <a:pPr marL="342900" lvl="8" indent="-3429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RÆBURN (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www.raeburndesign.co.uk/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8" indent="-3429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Emma Bridgewater (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www.emmabridgewater.co.uk/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8" indent="-3429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Tatty Devine (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www.tattydevine.com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8" indent="-3429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Matthew Burt (</a:t>
            </a:r>
            <a:r>
              <a:rPr lang="en-GB" dirty="0">
                <a:latin typeface="Arial" panose="020B0604020202020204" pitchFamily="34" charset="0"/>
                <a:ea typeface="+mj-lt"/>
                <a:cs typeface="Arial" panose="020B0604020202020204" pitchFamily="34" charset="0"/>
                <a:hlinkClick r:id="rId6"/>
              </a:rPr>
              <a:t>https://matthewburt.com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box2">
            <a:extLst>
              <a:ext uri="{FF2B5EF4-FFF2-40B4-BE49-F238E27FC236}">
                <a16:creationId xmlns:a16="http://schemas.microsoft.com/office/drawing/2014/main" id="{CDE8EBB8-D0F8-6F1E-B12A-12F2EDD07BBE}"/>
              </a:ext>
            </a:extLst>
          </p:cNvPr>
          <p:cNvSpPr txBox="1"/>
          <p:nvPr/>
        </p:nvSpPr>
        <p:spPr>
          <a:xfrm>
            <a:off x="838198" y="5540504"/>
            <a:ext cx="5760000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b="1" dirty="0"/>
              <a:t>Complete Lesson 1 Activity 2a</a:t>
            </a:r>
          </a:p>
        </p:txBody>
      </p:sp>
      <p:pic>
        <p:nvPicPr>
          <p:cNvPr id="5" name="Picture 4" descr="Website designer, young woman on sofa using laptop">
            <a:extLst>
              <a:ext uri="{FF2B5EF4-FFF2-40B4-BE49-F238E27FC236}">
                <a16:creationId xmlns:a16="http://schemas.microsoft.com/office/drawing/2014/main" id="{11095B17-EF27-3020-45BE-60FB7FDE2B7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67688" y="1912531"/>
            <a:ext cx="3150000" cy="4089634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FC526BE9-1DE7-6F06-4CC5-79FBAF2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3"/>
          <p:cNvSpPr txBox="1">
            <a:spLocks noGrp="1"/>
          </p:cNvSpPr>
          <p:nvPr>
            <p:ph type="title"/>
          </p:nvPr>
        </p:nvSpPr>
        <p:spPr>
          <a:xfrm>
            <a:off x="838200" y="43361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Getting the product to the customer</a:t>
            </a:r>
            <a:endParaRPr dirty="0"/>
          </a:p>
        </p:txBody>
      </p:sp>
      <p:sp>
        <p:nvSpPr>
          <p:cNvPr id="290" name="Text Placeholde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6356348"/>
            <a:ext cx="6156000" cy="365130"/>
          </a:xfrm>
          <a:prstGeom prst="rect">
            <a:avLst/>
          </a:prstGeom>
          <a:noFill/>
        </p:spPr>
        <p:txBody>
          <a:bodyPr lIns="45718" tIns="45718" rIns="45718" bIns="45718" anchor="ctr"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5" name="Textbox1">
            <a:extLst>
              <a:ext uri="{FF2B5EF4-FFF2-40B4-BE49-F238E27FC236}">
                <a16:creationId xmlns:a16="http://schemas.microsoft.com/office/drawing/2014/main" id="{9FCC6E71-A693-B831-FCCE-F8A29383EB92}"/>
              </a:ext>
            </a:extLst>
          </p:cNvPr>
          <p:cNvSpPr txBox="1"/>
          <p:nvPr/>
        </p:nvSpPr>
        <p:spPr>
          <a:xfrm>
            <a:off x="865759" y="1905913"/>
            <a:ext cx="6555780" cy="255858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Designing and producing new products is important. However, it is just as important for  businesses to get the right products and services to the customer on time.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Completing all these activities in the most efficient way is essential to business success.  </a:t>
            </a:r>
          </a:p>
        </p:txBody>
      </p:sp>
      <p:sp>
        <p:nvSpPr>
          <p:cNvPr id="10" name="Textbox2">
            <a:extLst>
              <a:ext uri="{FF2B5EF4-FFF2-40B4-BE49-F238E27FC236}">
                <a16:creationId xmlns:a16="http://schemas.microsoft.com/office/drawing/2014/main" id="{75D75C74-E16C-ACDA-AC32-293DA150A342}"/>
              </a:ext>
            </a:extLst>
          </p:cNvPr>
          <p:cNvSpPr txBox="1"/>
          <p:nvPr/>
        </p:nvSpPr>
        <p:spPr>
          <a:xfrm>
            <a:off x="865759" y="5107684"/>
            <a:ext cx="5760000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1 Activity 2b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Product (bag) being used by customer, man walking with bag">
            <a:extLst>
              <a:ext uri="{FF2B5EF4-FFF2-40B4-BE49-F238E27FC236}">
                <a16:creationId xmlns:a16="http://schemas.microsoft.com/office/drawing/2014/main" id="{DCDDC69F-519D-EEA2-151D-DC4FCBD768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9659" y="1754967"/>
            <a:ext cx="2826849" cy="424080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8349A71B-79D3-9E0B-6709-24F771B9E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3B08A407-8DC3-0672-9543-1CB4B80C13B5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3</a:t>
            </a:r>
          </a:p>
        </p:txBody>
      </p:sp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Business success – analysis challenge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9520DC7-1676-2EB4-512F-1BE732446FF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Discussion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D851E13-DD9A-4177-B6CC-071978E7713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5007" y="2676325"/>
            <a:ext cx="3507476" cy="3500639"/>
          </a:xfrm>
        </p:spPr>
        <p:txBody>
          <a:bodyPr>
            <a:normAutofit fontScale="92500"/>
          </a:bodyPr>
          <a:lstStyle/>
          <a:p>
            <a:pPr marL="0" indent="0" fontAlgn="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Working in pairs, consider how each of the following categories might contribute to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LoopStudio’s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success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fontAlgn="t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business; </a:t>
            </a:r>
          </a:p>
          <a:p>
            <a:pPr fontAlgn="t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design; </a:t>
            </a:r>
          </a:p>
          <a:p>
            <a:pPr fontAlgn="t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production;</a:t>
            </a:r>
          </a:p>
          <a:p>
            <a:pPr fontAlgn="t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technical. </a:t>
            </a:r>
          </a:p>
        </p:txBody>
      </p:sp>
      <p:sp>
        <p:nvSpPr>
          <p:cNvPr id="299" name="Tex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6" y="6356348"/>
            <a:ext cx="6264000" cy="36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lnSpc>
                <a:spcPct val="108000"/>
              </a:lnSpc>
              <a:spcBef>
                <a:spcPts val="1000"/>
              </a:spcBef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pic>
        <p:nvPicPr>
          <p:cNvPr id="3" name="Picture 2" descr="Tools used in design/production of textile bag/sewing">
            <a:extLst>
              <a:ext uri="{FF2B5EF4-FFF2-40B4-BE49-F238E27FC236}">
                <a16:creationId xmlns:a16="http://schemas.microsoft.com/office/drawing/2014/main" id="{7B1F63DC-59DA-6FB3-F456-265C26F458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1293" y="1773474"/>
            <a:ext cx="3454343" cy="4403490"/>
          </a:xfrm>
          <a:prstGeom prst="rect">
            <a:avLst/>
          </a:prstGeom>
          <a:ln>
            <a:solidFill>
              <a:srgbClr val="1E6458"/>
            </a:solidFill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itle 1"/>
          <p:cNvSpPr txBox="1">
            <a:spLocks noGrp="1"/>
          </p:cNvSpPr>
          <p:nvPr>
            <p:ph type="title"/>
          </p:nvPr>
        </p:nvSpPr>
        <p:spPr>
          <a:xfrm>
            <a:off x="838200" y="32935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Case study – decision-based dilemmas</a:t>
            </a:r>
            <a:endParaRPr dirty="0"/>
          </a:p>
        </p:txBody>
      </p:sp>
      <p:sp>
        <p:nvSpPr>
          <p:cNvPr id="13" name="Textbox1">
            <a:extLst>
              <a:ext uri="{FF2B5EF4-FFF2-40B4-BE49-F238E27FC236}">
                <a16:creationId xmlns:a16="http://schemas.microsoft.com/office/drawing/2014/main" id="{441A6736-8451-73D4-D5B5-83BF3B97FF88}"/>
              </a:ext>
            </a:extLst>
          </p:cNvPr>
          <p:cNvSpPr txBox="1"/>
          <p:nvPr/>
        </p:nvSpPr>
        <p:spPr>
          <a:xfrm>
            <a:off x="883916" y="1905913"/>
            <a:ext cx="5124600" cy="306006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LoopStudio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has received a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cash injection to help develop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business.  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Demand for their products has steadily increased.  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Decisions must be made in the best interests of the brand.</a:t>
            </a:r>
          </a:p>
        </p:txBody>
      </p:sp>
      <p:sp>
        <p:nvSpPr>
          <p:cNvPr id="23" name="Textbox2">
            <a:extLst>
              <a:ext uri="{FF2B5EF4-FFF2-40B4-BE49-F238E27FC236}">
                <a16:creationId xmlns:a16="http://schemas.microsoft.com/office/drawing/2014/main" id="{3924383C-CE5B-8826-015E-D3BF7D6444F7}"/>
              </a:ext>
            </a:extLst>
          </p:cNvPr>
          <p:cNvSpPr txBox="1"/>
          <p:nvPr/>
        </p:nvSpPr>
        <p:spPr>
          <a:xfrm>
            <a:off x="883916" y="5312936"/>
            <a:ext cx="5257800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1 Activity 3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Business colleagues using laptops and calculator">
            <a:extLst>
              <a:ext uri="{FF2B5EF4-FFF2-40B4-BE49-F238E27FC236}">
                <a16:creationId xmlns:a16="http://schemas.microsoft.com/office/drawing/2014/main" id="{DCAE8AAE-94BB-D102-958B-79BEFA88AE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9766" y="1776447"/>
            <a:ext cx="5124600" cy="341640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DB2C5D-44D7-7726-7A48-372040F2B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6" y="6356348"/>
            <a:ext cx="6336000" cy="36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lnSpc>
                <a:spcPct val="108000"/>
              </a:lnSpc>
              <a:spcBef>
                <a:spcPts val="1000"/>
              </a:spcBef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F5562627-8789-9A48-8A63-6AFC9A035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3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0525E-A900-7FF0-ACCF-A41106D9A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B0E68166-0D16-ECD7-3BDD-85830E83AEF8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Plenary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28" name="Title 1">
            <a:extLst>
              <a:ext uri="{FF2B5EF4-FFF2-40B4-BE49-F238E27FC236}">
                <a16:creationId xmlns:a16="http://schemas.microsoft.com/office/drawing/2014/main" id="{4A3D8F9B-B259-E189-1A17-0E06AE554D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613073" cy="19081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Exam practice – ‘Name/Give’</a:t>
            </a:r>
            <a:endParaRPr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3C3C9E6E-54AE-4C0A-8F34-BBF375FEA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00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5" name="Textbox1">
            <a:extLst>
              <a:ext uri="{FF2B5EF4-FFF2-40B4-BE49-F238E27FC236}">
                <a16:creationId xmlns:a16="http://schemas.microsoft.com/office/drawing/2014/main" id="{70E33B28-F87D-B94C-F058-821B11E73B42}"/>
              </a:ext>
            </a:extLst>
          </p:cNvPr>
          <p:cNvSpPr txBox="1"/>
          <p:nvPr/>
        </p:nvSpPr>
        <p:spPr>
          <a:xfrm>
            <a:off x="838200" y="2121860"/>
            <a:ext cx="6449683" cy="2313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lnSpc>
                <a:spcPct val="108000"/>
              </a:lnSpc>
              <a:spcBef>
                <a:spcPts val="1000"/>
              </a:spcBef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514350" indent="-514350">
              <a:buClr>
                <a:srgbClr val="2B8D7D"/>
              </a:buClr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Name </a:t>
            </a:r>
            <a:r>
              <a:rPr lang="en-GB" sz="2400" b="1" dirty="0">
                <a:solidFill>
                  <a:schemeClr val="tx1"/>
                </a:solidFill>
              </a:rPr>
              <a:t>two</a:t>
            </a:r>
            <a:r>
              <a:rPr lang="en-GB" sz="2400" dirty="0">
                <a:solidFill>
                  <a:schemeClr val="tx1"/>
                </a:solidFill>
              </a:rPr>
              <a:t> activity categories that take </a:t>
            </a:r>
            <a:br>
              <a:rPr lang="en-GB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place within creative businesses. (2 marks)</a:t>
            </a:r>
          </a:p>
          <a:p>
            <a:pPr marL="514350" indent="-514350">
              <a:buClr>
                <a:srgbClr val="2B8D7D"/>
              </a:buClr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</a:rPr>
              <a:t>Give </a:t>
            </a:r>
            <a:r>
              <a:rPr lang="en-GB" sz="2400" b="1" dirty="0">
                <a:solidFill>
                  <a:schemeClr val="tx1"/>
                </a:solidFill>
              </a:rPr>
              <a:t>two</a:t>
            </a:r>
            <a:r>
              <a:rPr lang="en-GB" sz="2400" dirty="0">
                <a:solidFill>
                  <a:schemeClr val="tx1"/>
                </a:solidFill>
              </a:rPr>
              <a:t> examples of technical activities. (2 marks)</a:t>
            </a:r>
          </a:p>
          <a:p>
            <a:endParaRPr lang="en-GB" sz="2400" dirty="0"/>
          </a:p>
        </p:txBody>
      </p:sp>
      <p:sp>
        <p:nvSpPr>
          <p:cNvPr id="8" name="Textbox2">
            <a:extLst>
              <a:ext uri="{FF2B5EF4-FFF2-40B4-BE49-F238E27FC236}">
                <a16:creationId xmlns:a16="http://schemas.microsoft.com/office/drawing/2014/main" id="{57CDFFDE-84AC-7889-CDAF-0F01460A6F05}"/>
              </a:ext>
            </a:extLst>
          </p:cNvPr>
          <p:cNvSpPr txBox="1"/>
          <p:nvPr/>
        </p:nvSpPr>
        <p:spPr>
          <a:xfrm>
            <a:off x="838200" y="4934231"/>
            <a:ext cx="5760000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1 Plenary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3FFD833D-AA4A-CACF-A4D5-DD8828C2C8C7}"/>
              </a:ext>
            </a:extLst>
          </p:cNvPr>
          <p:cNvSpPr txBox="1">
            <a:spLocks/>
          </p:cNvSpPr>
          <p:nvPr/>
        </p:nvSpPr>
        <p:spPr>
          <a:xfrm>
            <a:off x="8105627" y="2208209"/>
            <a:ext cx="2911512" cy="620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b="1" dirty="0"/>
              <a:t>Remember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E74D7EC5-8A4D-B741-2ED6-DDB1358888B1}"/>
              </a:ext>
            </a:extLst>
          </p:cNvPr>
          <p:cNvSpPr txBox="1">
            <a:spLocks/>
          </p:cNvSpPr>
          <p:nvPr/>
        </p:nvSpPr>
        <p:spPr>
          <a:xfrm>
            <a:off x="8038200" y="2828725"/>
            <a:ext cx="3796683" cy="3500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30400" indent="-230400" hangingPunct="1">
              <a:buFont typeface="Arial" panose="020B0604020202020204" pitchFamily="34" charset="0"/>
              <a:buChar char="•"/>
            </a:pPr>
            <a:r>
              <a:rPr lang="en-GB" dirty="0"/>
              <a:t>Simply identify or name information.</a:t>
            </a:r>
          </a:p>
          <a:p>
            <a:pPr marL="230400" indent="-230400" hangingPunct="1">
              <a:buFont typeface="Arial" panose="020B0604020202020204" pitchFamily="34" charset="0"/>
              <a:buChar char="•"/>
            </a:pPr>
            <a:r>
              <a:rPr lang="en-GB" dirty="0"/>
              <a:t>Keep your answer short.</a:t>
            </a:r>
          </a:p>
          <a:p>
            <a:pPr marL="230400" indent="-230400" hangingPunct="1">
              <a:buFont typeface="Arial" panose="020B0604020202020204" pitchFamily="34" charset="0"/>
              <a:buChar char="•"/>
            </a:pPr>
            <a:r>
              <a:rPr lang="en-GB" dirty="0"/>
              <a:t>No explanation is needed.</a:t>
            </a:r>
          </a:p>
          <a:p>
            <a:pPr marL="230400" indent="-230400" hangingPunct="1">
              <a:buFont typeface="Arial" panose="020B0604020202020204" pitchFamily="34" charset="0"/>
              <a:buChar char="•"/>
            </a:pPr>
            <a:r>
              <a:rPr lang="en-GB" dirty="0"/>
              <a:t>Each correct activity gains 1 mark.</a:t>
            </a:r>
          </a:p>
        </p:txBody>
      </p:sp>
    </p:spTree>
    <p:extLst>
      <p:ext uri="{BB962C8B-B14F-4D97-AF65-F5344CB8AC3E}">
        <p14:creationId xmlns:p14="http://schemas.microsoft.com/office/powerpoint/2010/main" val="114198719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 this lesson, we have:</a:t>
            </a:r>
          </a:p>
        </p:txBody>
      </p:sp>
      <p:sp>
        <p:nvSpPr>
          <p:cNvPr id="326" name="Tex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6372000" cy="3651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  <p:sp>
        <p:nvSpPr>
          <p:cNvPr id="5" name="Google Shape;129;p16">
            <a:extLst>
              <a:ext uri="{FF2B5EF4-FFF2-40B4-BE49-F238E27FC236}">
                <a16:creationId xmlns:a16="http://schemas.microsoft.com/office/drawing/2014/main" id="{4C72041A-3E1E-25FB-A682-F88BCC335540}"/>
              </a:ext>
            </a:extLst>
          </p:cNvPr>
          <p:cNvSpPr txBox="1"/>
          <p:nvPr/>
        </p:nvSpPr>
        <p:spPr>
          <a:xfrm>
            <a:off x="838200" y="1825625"/>
            <a:ext cx="6152909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 lnSpcReduction="10000"/>
          </a:bodyPr>
          <a:lstStyle/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defined the creative economy;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distinguished between creative and </a:t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non-creative industries;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identified business, design, production and technical activities;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analysed activities within a creative business;</a:t>
            </a:r>
          </a:p>
          <a:p>
            <a:pPr marL="230400" lvl="7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used evidence to justify business decisions; </a:t>
            </a:r>
          </a:p>
          <a:p>
            <a:pPr marL="230400" indent="-230400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assessed the benefits and relationships between the different industries and activities.</a:t>
            </a:r>
            <a:endParaRPr sz="2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AC0A0-828D-4CAE-8458-15654C0FBC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30349" y="2005009"/>
            <a:ext cx="3823451" cy="41719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44000" tIns="144000" rIns="144000" bIns="144000" anchor="t">
            <a:noAutofit/>
          </a:bodyPr>
          <a:lstStyle/>
          <a:p>
            <a:r>
              <a:rPr lang="en-GB" sz="1400" u="sng" dirty="0"/>
              <a:t>Skills</a:t>
            </a:r>
            <a:endParaRPr lang="en-GB" sz="1400" dirty="0"/>
          </a:p>
          <a:p>
            <a:r>
              <a:rPr lang="en-GB" sz="1400" dirty="0"/>
              <a:t>CS2: Generating ideas</a:t>
            </a:r>
          </a:p>
          <a:p>
            <a:r>
              <a:rPr lang="en-GB" sz="1400" dirty="0"/>
              <a:t>CS4: Developing ideas</a:t>
            </a:r>
          </a:p>
          <a:p>
            <a:r>
              <a:rPr lang="en-GB" sz="1400" u="sng" dirty="0"/>
              <a:t>General competencies</a:t>
            </a:r>
            <a:endParaRPr lang="en-GB" sz="1400" dirty="0"/>
          </a:p>
          <a:p>
            <a:r>
              <a:rPr lang="en-GB" sz="1400" dirty="0"/>
              <a:t>English:</a:t>
            </a:r>
          </a:p>
          <a:p>
            <a:r>
              <a:rPr lang="en-GB" sz="1400" dirty="0"/>
              <a:t>E2: Present information and ideas</a:t>
            </a:r>
          </a:p>
          <a:p>
            <a:r>
              <a:rPr lang="en-GB" sz="1400" dirty="0"/>
              <a:t>E4: Summarise information/ideas</a:t>
            </a:r>
          </a:p>
          <a:p>
            <a:r>
              <a:rPr lang="en-GB" sz="1400" dirty="0"/>
              <a:t>E5: Synthesise information</a:t>
            </a:r>
          </a:p>
          <a:p>
            <a:r>
              <a:rPr lang="en-GB" sz="1400" dirty="0"/>
              <a:t>E6: Take part in/leading discussions</a:t>
            </a:r>
          </a:p>
          <a:p>
            <a:r>
              <a:rPr lang="en-GB" sz="1400" dirty="0"/>
              <a:t>Digital:</a:t>
            </a:r>
          </a:p>
          <a:p>
            <a:r>
              <a:rPr lang="en-GB" sz="1400" dirty="0"/>
              <a:t>D3: Communicate and collaborate</a:t>
            </a:r>
            <a:endParaRPr sz="1400" b="0" dirty="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EF68F78-DE6A-0314-A092-3E9E9EA2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Plenary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Rounded Rectangle 5" descr="Consolidation">
            <a:extLst>
              <a:ext uri="{FF2B5EF4-FFF2-40B4-BE49-F238E27FC236}">
                <a16:creationId xmlns:a16="http://schemas.microsoft.com/office/drawing/2014/main" id="{5C917CEA-6875-E9C4-03B1-ED0E720E9E78}"/>
              </a:ext>
            </a:extLst>
          </p:cNvPr>
          <p:cNvGrpSpPr/>
          <p:nvPr/>
        </p:nvGrpSpPr>
        <p:grpSpPr>
          <a:xfrm>
            <a:off x="9973928" y="162683"/>
            <a:ext cx="2078555" cy="365133"/>
            <a:chOff x="0" y="-1"/>
            <a:chExt cx="2078553" cy="365132"/>
          </a:xfrm>
        </p:grpSpPr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1C2657A5-8D9C-2B3F-CF06-7EAC12E32F6F}"/>
                </a:ext>
              </a:extLst>
            </p:cNvPr>
            <p:cNvSpPr/>
            <p:nvPr/>
          </p:nvSpPr>
          <p:spPr>
            <a:xfrm>
              <a:off x="-1" y="-2"/>
              <a:ext cx="2078554" cy="365133"/>
            </a:xfrm>
            <a:prstGeom prst="roundRect">
              <a:avLst>
                <a:gd name="adj" fmla="val 16667"/>
              </a:avLst>
            </a:prstGeom>
            <a:solidFill>
              <a:srgbClr val="8E53E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8" name="Consolidation">
              <a:extLst>
                <a:ext uri="{FF2B5EF4-FFF2-40B4-BE49-F238E27FC236}">
                  <a16:creationId xmlns:a16="http://schemas.microsoft.com/office/drawing/2014/main" id="{2DE777D4-B0E2-298F-819F-885DABCCA18D}"/>
                </a:ext>
              </a:extLst>
            </p:cNvPr>
            <p:cNvSpPr txBox="1"/>
            <p:nvPr/>
          </p:nvSpPr>
          <p:spPr>
            <a:xfrm>
              <a:off x="62102" y="17823"/>
              <a:ext cx="1952907" cy="294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rPr dirty="0"/>
                <a:t>Consolidation</a:t>
              </a:r>
            </a:p>
          </p:txBody>
        </p:sp>
      </p:grpSp>
      <p:sp>
        <p:nvSpPr>
          <p:cNvPr id="331" name="Title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Creative economy detective</a:t>
            </a: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B7A610-C0D8-606A-DA56-6D421B0A7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8" y="1655797"/>
            <a:ext cx="7112001" cy="3706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This is your opportunity to investigate further the creative and non-creative industries you have identified in this lesson.</a:t>
            </a:r>
          </a:p>
          <a:p>
            <a:pPr marL="0" indent="0">
              <a:buNone/>
            </a:pPr>
            <a:r>
              <a:rPr lang="en-GB" dirty="0"/>
              <a:t>Remember to:</a:t>
            </a:r>
          </a:p>
          <a:p>
            <a:pPr>
              <a:buClr>
                <a:srgbClr val="2B8D7D"/>
              </a:buClr>
            </a:pPr>
            <a:r>
              <a:rPr lang="en-GB" dirty="0"/>
              <a:t>consider hidden contributors;</a:t>
            </a:r>
          </a:p>
          <a:p>
            <a:pPr>
              <a:buClr>
                <a:srgbClr val="2B8D7D"/>
              </a:buClr>
            </a:pPr>
            <a:r>
              <a:rPr lang="en-GB" dirty="0"/>
              <a:t>use topic-specific terminology;</a:t>
            </a:r>
          </a:p>
          <a:p>
            <a:pPr>
              <a:buClr>
                <a:srgbClr val="2B8D7D"/>
              </a:buClr>
            </a:pPr>
            <a:r>
              <a:rPr lang="en-GB" dirty="0"/>
              <a:t>provide evidence.</a:t>
            </a:r>
          </a:p>
        </p:txBody>
      </p:sp>
      <p:sp>
        <p:nvSpPr>
          <p:cNvPr id="6" name="Textbox2">
            <a:extLst>
              <a:ext uri="{FF2B5EF4-FFF2-40B4-BE49-F238E27FC236}">
                <a16:creationId xmlns:a16="http://schemas.microsoft.com/office/drawing/2014/main" id="{8BE8B48C-FAC5-6183-6FE4-B259EE6855E7}"/>
              </a:ext>
            </a:extLst>
          </p:cNvPr>
          <p:cNvSpPr txBox="1"/>
          <p:nvPr/>
        </p:nvSpPr>
        <p:spPr>
          <a:xfrm>
            <a:off x="838199" y="5416367"/>
            <a:ext cx="7112001" cy="830993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Complete Lesson 1 consolidation activity </a:t>
            </a:r>
            <a:br>
              <a:rPr lang="en-GB" sz="2400" b="1" dirty="0">
                <a:latin typeface="Arial"/>
                <a:cs typeface="Arial"/>
              </a:rPr>
            </a:br>
            <a:r>
              <a:rPr lang="en-GB" sz="2400" b="1" dirty="0">
                <a:latin typeface="Arial"/>
                <a:cs typeface="Arial"/>
              </a:rPr>
              <a:t>independently in your own time</a:t>
            </a:r>
            <a:endParaRPr lang="en-GB" sz="2400" dirty="0">
              <a:latin typeface="Arial"/>
              <a:cs typeface="Arial"/>
            </a:endParaRPr>
          </a:p>
        </p:txBody>
      </p:sp>
      <p:pic>
        <p:nvPicPr>
          <p:cNvPr id="4" name="Picture 3" descr="Image denoting 'detective' - close up using magnifying glass on pile of books">
            <a:extLst>
              <a:ext uri="{FF2B5EF4-FFF2-40B4-BE49-F238E27FC236}">
                <a16:creationId xmlns:a16="http://schemas.microsoft.com/office/drawing/2014/main" id="{A617C8C5-BC0F-C418-701C-AA4F343E24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55000" y="1825625"/>
            <a:ext cx="2998800" cy="3670403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332" name="Text Placeholder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6444000" cy="36513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1: Industries in the creative economy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9F225-2D41-0A8E-3BB9-5FF646FBB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5">
            <a:extLst>
              <a:ext uri="{FF2B5EF4-FFF2-40B4-BE49-F238E27FC236}">
                <a16:creationId xmlns:a16="http://schemas.microsoft.com/office/drawing/2014/main" id="{9E38A709-279D-7CC5-1F0E-00F8155A2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Craft</a:t>
            </a:r>
            <a:r>
              <a:rPr dirty="0"/>
              <a:t> and Design</a:t>
            </a:r>
          </a:p>
        </p:txBody>
      </p:sp>
      <p:sp>
        <p:nvSpPr>
          <p:cNvPr id="230" name="Text Placeholder 4">
            <a:extLst>
              <a:ext uri="{FF2B5EF4-FFF2-40B4-BE49-F238E27FC236}">
                <a16:creationId xmlns:a16="http://schemas.microsoft.com/office/drawing/2014/main" id="{4232CF85-E900-B7F6-7B6B-98F2065E600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32509" y="5523605"/>
            <a:ext cx="11665527" cy="5832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>
            <a:lvl1pPr defTabSz="868680">
              <a:spcBef>
                <a:spcPts val="900"/>
              </a:spcBef>
              <a:defRPr sz="2000"/>
            </a:lvl1pPr>
          </a:lstStyle>
          <a:p>
            <a:r>
              <a:rPr lang="en-GB" dirty="0"/>
              <a:t>Lesson 2: Characteristics of organisations within the creative economy</a:t>
            </a:r>
          </a:p>
        </p:txBody>
      </p:sp>
      <p:sp>
        <p:nvSpPr>
          <p:cNvPr id="227" name="Text Placeholder 3">
            <a:extLst>
              <a:ext uri="{FF2B5EF4-FFF2-40B4-BE49-F238E27FC236}">
                <a16:creationId xmlns:a16="http://schemas.microsoft.com/office/drawing/2014/main" id="{6FE624AE-1B34-E6B7-4736-F101C604C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>
            <a:lvl1pPr algn="r">
              <a:defRPr sz="1800" b="1">
                <a:solidFill>
                  <a:srgbClr val="167765"/>
                </a:solidFill>
              </a:defRPr>
            </a:lvl1pPr>
          </a:lstStyle>
          <a:p>
            <a:r>
              <a:rPr dirty="0"/>
              <a:t>Route: </a:t>
            </a:r>
            <a:r>
              <a:rPr lang="en-GB" dirty="0"/>
              <a:t>Creative</a:t>
            </a:r>
            <a:r>
              <a:rPr dirty="0"/>
              <a:t> and Design</a:t>
            </a:r>
          </a:p>
        </p:txBody>
      </p:sp>
      <p:sp>
        <p:nvSpPr>
          <p:cNvPr id="229" name="Subtitle 6">
            <a:extLst>
              <a:ext uri="{FF2B5EF4-FFF2-40B4-BE49-F238E27FC236}">
                <a16:creationId xmlns:a16="http://schemas.microsoft.com/office/drawing/2014/main" id="{8EB9DA97-157F-E312-BB79-2CFE64DCF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8878" y="4822730"/>
            <a:ext cx="10925072" cy="583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85000" lnSpcReduction="10000"/>
          </a:bodyPr>
          <a:lstStyle>
            <a:lvl1pPr algn="ctr">
              <a:lnSpc>
                <a:spcPct val="108000"/>
              </a:lnSpc>
              <a:spcBef>
                <a:spcPts val="1000"/>
              </a:spcBef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Topic: </a:t>
            </a:r>
            <a:r>
              <a:rPr lang="en-GB" dirty="0"/>
              <a:t>Creative economy – industries, organisations and monetisation models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21316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6C777-EB4C-EDDB-2C54-AD01FE6F4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06BC597D-D6FC-002C-6276-AFF9060AE9E3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8" name="Title 14">
            <a:extLst>
              <a:ext uri="{FF2B5EF4-FFF2-40B4-BE49-F238E27FC236}">
                <a16:creationId xmlns:a16="http://schemas.microsoft.com/office/drawing/2014/main" id="{1BB954C6-E94A-4F50-F2DB-72043CA210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Knowledge retrieval</a:t>
            </a:r>
            <a:endParaRPr dirty="0"/>
          </a:p>
        </p:txBody>
      </p:sp>
      <p:sp>
        <p:nvSpPr>
          <p:cNvPr id="239" name="Text Placeholder 12">
            <a:extLst>
              <a:ext uri="{FF2B5EF4-FFF2-40B4-BE49-F238E27FC236}">
                <a16:creationId xmlns:a16="http://schemas.microsoft.com/office/drawing/2014/main" id="{E445AB3A-8C32-4911-45B6-C2CE13697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</p:spPr>
        <p:txBody>
          <a:bodyPr lIns="45718" tIns="45718" rIns="45718" bIns="45718" anchor="ctr">
            <a:normAutofit/>
          </a:bodyPr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2: Characteristics of organisations within the creative economy</a:t>
            </a:r>
          </a:p>
        </p:txBody>
      </p:sp>
      <p:grpSp>
        <p:nvGrpSpPr>
          <p:cNvPr id="6" name="Group 5" descr="Think: how do organisations differ from each other?">
            <a:extLst>
              <a:ext uri="{FF2B5EF4-FFF2-40B4-BE49-F238E27FC236}">
                <a16:creationId xmlns:a16="http://schemas.microsoft.com/office/drawing/2014/main" id="{35B50E8D-DEAC-D295-F9BD-1DE700395AA4}"/>
              </a:ext>
            </a:extLst>
          </p:cNvPr>
          <p:cNvGrpSpPr/>
          <p:nvPr/>
        </p:nvGrpSpPr>
        <p:grpSpPr>
          <a:xfrm>
            <a:off x="838200" y="1701628"/>
            <a:ext cx="10515599" cy="4352399"/>
            <a:chOff x="1158239" y="2411042"/>
            <a:chExt cx="8719073" cy="201065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852A9C-2A8A-7710-520D-F45D01751DA7}"/>
                </a:ext>
              </a:extLst>
            </p:cNvPr>
            <p:cNvSpPr/>
            <p:nvPr/>
          </p:nvSpPr>
          <p:spPr>
            <a:xfrm>
              <a:off x="1158239" y="2411042"/>
              <a:ext cx="8719073" cy="2010659"/>
            </a:xfrm>
            <a:prstGeom prst="rect">
              <a:avLst/>
            </a:prstGeom>
            <a:solidFill>
              <a:srgbClr val="CEF0EA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endParaRPr lang="en-GB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F59A6BE-ED7D-7E59-5165-D468EDBA4388}"/>
                </a:ext>
              </a:extLst>
            </p:cNvPr>
            <p:cNvSpPr txBox="1"/>
            <p:nvPr/>
          </p:nvSpPr>
          <p:spPr>
            <a:xfrm>
              <a:off x="1357004" y="2823192"/>
              <a:ext cx="5245391" cy="6455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>
                <a:lnSpc>
                  <a:spcPct val="108000"/>
                </a:lnSpc>
                <a:spcAft>
                  <a:spcPts val="800"/>
                </a:spcAft>
              </a:pPr>
              <a:r>
                <a:rPr lang="en-GB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THINK</a:t>
              </a:r>
            </a:p>
            <a:p>
              <a:pPr>
                <a:lnSpc>
                  <a:spcPct val="108000"/>
                </a:lnSpc>
                <a:spcAft>
                  <a:spcPts val="800"/>
                </a:spcAft>
              </a:pPr>
              <a:endParaRPr lang="en-GB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8000"/>
                </a:lnSpc>
                <a:spcAft>
                  <a:spcPts val="800"/>
                </a:spcAft>
              </a:pPr>
              <a:r>
                <a:rPr lang="en-GB" sz="2400" dirty="0">
                  <a:latin typeface="Arial" panose="020B0604020202020204" pitchFamily="34" charset="0"/>
                  <a:cs typeface="Arial" panose="020B0604020202020204" pitchFamily="34" charset="0"/>
                </a:rPr>
                <a:t>How do organisations differ from each other?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E361D24-A14F-3279-3204-941C7878E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47709" y="2425735"/>
            <a:ext cx="3151118" cy="3162058"/>
            <a:chOff x="7647709" y="2425735"/>
            <a:chExt cx="3151118" cy="316205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C7068CD-F9FE-57DE-A47B-A229C7E4C77F}"/>
                </a:ext>
              </a:extLst>
            </p:cNvPr>
            <p:cNvSpPr/>
            <p:nvPr/>
          </p:nvSpPr>
          <p:spPr>
            <a:xfrm>
              <a:off x="7647709" y="2425735"/>
              <a:ext cx="3151118" cy="3151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CFEF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F9F486A-88FA-02AC-99D0-AD039414C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47709" y="2436675"/>
              <a:ext cx="3151118" cy="3151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57251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/>
          <p:cNvSpPr txBox="1">
            <a:spLocks noGrp="1"/>
          </p:cNvSpPr>
          <p:nvPr>
            <p:ph type="title"/>
          </p:nvPr>
        </p:nvSpPr>
        <p:spPr>
          <a:xfrm>
            <a:off x="838200" y="39607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In this lesson, we will:</a:t>
            </a:r>
          </a:p>
        </p:txBody>
      </p:sp>
      <p:sp>
        <p:nvSpPr>
          <p:cNvPr id="236" name="Google Shape;129;p16"/>
          <p:cNvSpPr txBox="1"/>
          <p:nvPr/>
        </p:nvSpPr>
        <p:spPr>
          <a:xfrm>
            <a:off x="838199" y="2005009"/>
            <a:ext cx="5908966" cy="340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pPr marL="230400" indent="-230400" fontAlgn="t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identify characteristics of different organisations in the creative economy;</a:t>
            </a:r>
          </a:p>
          <a:p>
            <a:pPr marL="230400" indent="-230400" fontAlgn="t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explain differences between small- and medium-sized enterprises (SMEs), limited companies, charities, corporations and not-for-profits;</a:t>
            </a:r>
          </a:p>
          <a:p>
            <a:pPr marL="230400" indent="-230400" fontAlgn="t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apply characteristics of organisations to a real creative business.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A474573-DCD0-6BFA-A91D-A2B4C189AE6E}"/>
              </a:ext>
            </a:extLst>
          </p:cNvPr>
          <p:cNvSpPr txBox="1">
            <a:spLocks/>
          </p:cNvSpPr>
          <p:nvPr/>
        </p:nvSpPr>
        <p:spPr>
          <a:xfrm>
            <a:off x="7530349" y="2005009"/>
            <a:ext cx="3823451" cy="4171954"/>
          </a:xfrm>
          <a:prstGeom prst="rect">
            <a:avLst/>
          </a:prstGeom>
          <a:solidFill>
            <a:srgbClr val="FFFFFF"/>
          </a:solidFill>
          <a:ln w="28575">
            <a:solidFill>
              <a:srgbClr val="88A2FF"/>
            </a:solidFill>
            <a:round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44000" tIns="144000" rIns="144000" bIns="144000" anchor="t">
            <a:no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1400" u="sng"/>
              <a:t>Skills</a:t>
            </a:r>
            <a:endParaRPr lang="en-GB" sz="1400"/>
          </a:p>
          <a:p>
            <a:pPr hangingPunct="1"/>
            <a:r>
              <a:rPr lang="en-GB" sz="1400"/>
              <a:t>CS2: Generating ideas</a:t>
            </a:r>
          </a:p>
          <a:p>
            <a:pPr hangingPunct="1"/>
            <a:r>
              <a:rPr lang="en-GB" sz="1400"/>
              <a:t>CS4: Developing ideas</a:t>
            </a:r>
          </a:p>
          <a:p>
            <a:pPr hangingPunct="1"/>
            <a:r>
              <a:rPr lang="en-GB" sz="1400" u="sng"/>
              <a:t>General competencies</a:t>
            </a:r>
            <a:endParaRPr lang="en-GB" sz="1400"/>
          </a:p>
          <a:p>
            <a:pPr hangingPunct="1"/>
            <a:r>
              <a:rPr lang="en-GB" sz="1400"/>
              <a:t>English:</a:t>
            </a:r>
          </a:p>
          <a:p>
            <a:pPr hangingPunct="1"/>
            <a:r>
              <a:rPr lang="en-GB" sz="1400"/>
              <a:t>E2: Present information and ideas</a:t>
            </a:r>
          </a:p>
          <a:p>
            <a:pPr hangingPunct="1"/>
            <a:r>
              <a:rPr lang="en-GB" sz="1400"/>
              <a:t>E4: Summarise information/ideas</a:t>
            </a:r>
          </a:p>
          <a:p>
            <a:pPr hangingPunct="1"/>
            <a:r>
              <a:rPr lang="en-GB" sz="1400"/>
              <a:t>E5: Synthesise information</a:t>
            </a:r>
          </a:p>
          <a:p>
            <a:pPr hangingPunct="1"/>
            <a:r>
              <a:rPr lang="en-GB" sz="1400"/>
              <a:t>E6: Take part in/leading discussions</a:t>
            </a:r>
          </a:p>
          <a:p>
            <a:pPr hangingPunct="1"/>
            <a:r>
              <a:rPr lang="en-GB" sz="1400"/>
              <a:t>Digital:</a:t>
            </a:r>
          </a:p>
          <a:p>
            <a:pPr hangingPunct="1"/>
            <a:r>
              <a:rPr lang="en-GB" sz="1400"/>
              <a:t>D3: Communicate and collaborate</a:t>
            </a:r>
            <a:endParaRPr lang="en-GB" sz="1400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B0EB543-1A81-05A2-0640-6B2CC622C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6874F67-24FC-DCFC-F4D1-E914326B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71558-4DD5-5CD2-7FD4-857E51EE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4">
            <a:extLst>
              <a:ext uri="{FF2B5EF4-FFF2-40B4-BE49-F238E27FC236}">
                <a16:creationId xmlns:a16="http://schemas.microsoft.com/office/drawing/2014/main" id="{82A95839-55DC-CE6A-7ABD-59E6B7C3F4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Organisations in the creative economy</a:t>
            </a:r>
            <a:endParaRPr dirty="0"/>
          </a:p>
        </p:txBody>
      </p:sp>
      <p:sp>
        <p:nvSpPr>
          <p:cNvPr id="262" name="Google Shape;129;p16">
            <a:extLst>
              <a:ext uri="{FF2B5EF4-FFF2-40B4-BE49-F238E27FC236}">
                <a16:creationId xmlns:a16="http://schemas.microsoft.com/office/drawing/2014/main" id="{F4140786-9DDE-0077-E7F0-8CD46B5B28EC}"/>
              </a:ext>
            </a:extLst>
          </p:cNvPr>
          <p:cNvSpPr txBox="1"/>
          <p:nvPr/>
        </p:nvSpPr>
        <p:spPr>
          <a:xfrm>
            <a:off x="838200" y="1650624"/>
            <a:ext cx="6455663" cy="458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Organisations include: 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corporations;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limited companies (Ltd);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small and medium-sized enterprises (SMEs);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not-for-profits;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rgbClr val="1E6458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charities. 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Understanding the characteristics of these organisations helps us to compare how they operate and how they contribute to the creative economy using their creativity as an economic resource.</a:t>
            </a:r>
          </a:p>
        </p:txBody>
      </p:sp>
      <p:pic>
        <p:nvPicPr>
          <p:cNvPr id="4" name="Picture 3" descr="Image representing the importance of creativity - 'Creativity' stamp">
            <a:extLst>
              <a:ext uri="{FF2B5EF4-FFF2-40B4-BE49-F238E27FC236}">
                <a16:creationId xmlns:a16="http://schemas.microsoft.com/office/drawing/2014/main" id="{1D8AE76C-C72B-536B-9CB7-7317F34FDA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864" y="2349994"/>
            <a:ext cx="4248000" cy="293112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052715D-C8A2-F36A-DA7A-1775C90D2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9994EFCE-E79C-1F32-022B-E1DE86285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097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7A053E9A-4187-3C70-6877-C6CC6EEABDEF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  <p:sp>
        <p:nvSpPr>
          <p:cNvPr id="245" name="Title 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Case study: Fire &amp; Form Ltd</a:t>
            </a:r>
            <a:endParaRPr dirty="0"/>
          </a:p>
        </p:txBody>
      </p:sp>
      <p:sp>
        <p:nvSpPr>
          <p:cNvPr id="247" name="Textbox1"/>
          <p:cNvSpPr txBox="1"/>
          <p:nvPr/>
        </p:nvSpPr>
        <p:spPr>
          <a:xfrm>
            <a:off x="838200" y="1685991"/>
            <a:ext cx="5257800" cy="3740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230400" indent="-230400">
              <a:lnSpc>
                <a:spcPct val="108000"/>
              </a:lnSpc>
              <a:spcBef>
                <a:spcPts val="1000"/>
              </a:spcBef>
              <a:buClr>
                <a:srgbClr val="1E6458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Fire &amp; Form Ltd is a pottery and ceramics enterprise. </a:t>
            </a:r>
          </a:p>
          <a:p>
            <a:pPr marL="230400" indent="-230400">
              <a:lnSpc>
                <a:spcPct val="108000"/>
              </a:lnSpc>
              <a:spcBef>
                <a:spcPts val="1000"/>
              </a:spcBef>
              <a:buClr>
                <a:srgbClr val="1E6458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It has around 15 employees who perform multiple activities and are adept at change.</a:t>
            </a:r>
          </a:p>
          <a:p>
            <a:pPr marL="230400" indent="-230400">
              <a:lnSpc>
                <a:spcPct val="108000"/>
              </a:lnSpc>
              <a:spcBef>
                <a:spcPts val="1000"/>
              </a:spcBef>
              <a:buClr>
                <a:srgbClr val="1E6458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It operates out of an industrial unit. </a:t>
            </a:r>
          </a:p>
          <a:p>
            <a:pPr marL="230400" indent="-230400">
              <a:lnSpc>
                <a:spcPct val="108000"/>
              </a:lnSpc>
              <a:spcBef>
                <a:spcPts val="1000"/>
              </a:spcBef>
              <a:buClr>
                <a:srgbClr val="1E6458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It has an online store and sells to the public, as well as taking commissions from other businesses.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B0C4EF-19A9-368C-3377-CE43C59F8DFD}"/>
              </a:ext>
            </a:extLst>
          </p:cNvPr>
          <p:cNvSpPr txBox="1"/>
          <p:nvPr/>
        </p:nvSpPr>
        <p:spPr>
          <a:xfrm>
            <a:off x="838200" y="5641049"/>
            <a:ext cx="8585200" cy="436523"/>
          </a:xfrm>
          <a:prstGeom prst="rect">
            <a:avLst/>
          </a:prstGeom>
          <a:solidFill>
            <a:srgbClr val="CEF0E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anchor="ctr">
            <a:spAutoFit/>
          </a:bodyPr>
          <a:lstStyle/>
          <a:p>
            <a:pPr algn="ctr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What clues suggest Fire &amp; Form Ltd is a small enterprise?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E8D64ED5-F476-EF30-93C1-41EDE4969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pic>
        <p:nvPicPr>
          <p:cNvPr id="12" name="Picture 11" descr="Small business's ceramic workshop, potter wearing gloves picking up ceramic bowl">
            <a:extLst>
              <a:ext uri="{FF2B5EF4-FFF2-40B4-BE49-F238E27FC236}">
                <a16:creationId xmlns:a16="http://schemas.microsoft.com/office/drawing/2014/main" id="{E92FB098-1DE7-26CF-3F4A-9FCF0B0FCF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42100" y="1685991"/>
            <a:ext cx="4559300" cy="3719392"/>
          </a:xfrm>
          <a:prstGeom prst="rect">
            <a:avLst/>
          </a:prstGeom>
          <a:ln>
            <a:solidFill>
              <a:srgbClr val="1E6458"/>
            </a:solidFill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Main purposes of creative organisations</a:t>
            </a:r>
            <a:endParaRPr dirty="0"/>
          </a:p>
        </p:txBody>
      </p:sp>
      <p:grpSp>
        <p:nvGrpSpPr>
          <p:cNvPr id="2" name="Group 1" descr="Diagram showing main purposes of creative organisations with examples.&#10;Make profit: limited companies/corporations/SMEs (e.g. a design studio).&#10;Support industries: sector skills bodies (e.g. UK fashion and textiles UKFT).&#10;Support creativity: creative bodies (e.g. Crafts Council).&#10;Benefit public: charities (e.g. Heritage Crafts).">
            <a:extLst>
              <a:ext uri="{FF2B5EF4-FFF2-40B4-BE49-F238E27FC236}">
                <a16:creationId xmlns:a16="http://schemas.microsoft.com/office/drawing/2014/main" id="{20CC2B0E-7601-59C1-4999-5EAC2B0BCDCB}"/>
              </a:ext>
            </a:extLst>
          </p:cNvPr>
          <p:cNvGrpSpPr/>
          <p:nvPr/>
        </p:nvGrpSpPr>
        <p:grpSpPr>
          <a:xfrm>
            <a:off x="2792392" y="2160848"/>
            <a:ext cx="2359497" cy="765040"/>
            <a:chOff x="4002062" y="2684732"/>
            <a:chExt cx="2359497" cy="700732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0E515687-1B13-F81D-6A6F-9FCB4F88A378}"/>
                </a:ext>
              </a:extLst>
            </p:cNvPr>
            <p:cNvSpPr/>
            <p:nvPr/>
          </p:nvSpPr>
          <p:spPr>
            <a:xfrm>
              <a:off x="4002062" y="2684732"/>
              <a:ext cx="2359497" cy="7007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181643-6ADC-4B57-9DD8-4CC8D5CDCA3F}"/>
                </a:ext>
              </a:extLst>
            </p:cNvPr>
            <p:cNvSpPr txBox="1"/>
            <p:nvPr/>
          </p:nvSpPr>
          <p:spPr>
            <a:xfrm>
              <a:off x="4087527" y="2822089"/>
              <a:ext cx="2172706" cy="338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Make profit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9F0A3F6-A362-BC61-DE71-27037909DD0E}"/>
              </a:ext>
            </a:extLst>
          </p:cNvPr>
          <p:cNvSpPr txBox="1"/>
          <p:nvPr/>
        </p:nvSpPr>
        <p:spPr>
          <a:xfrm>
            <a:off x="1004336" y="5691733"/>
            <a:ext cx="10408439" cy="430883"/>
          </a:xfrm>
          <a:prstGeom prst="rect">
            <a:avLst/>
          </a:prstGeom>
          <a:solidFill>
            <a:srgbClr val="CEF0E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Can two organisations in the same creative sector have different purposes?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CFC94D-B788-4FAB-17B6-9D527C0A8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84724" y="2192580"/>
            <a:ext cx="2359497" cy="701575"/>
            <a:chOff x="4002062" y="2684732"/>
            <a:chExt cx="2359497" cy="701575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84F87BF-7C90-2881-4412-D6E0B43CE50E}"/>
                </a:ext>
              </a:extLst>
            </p:cNvPr>
            <p:cNvSpPr/>
            <p:nvPr/>
          </p:nvSpPr>
          <p:spPr>
            <a:xfrm>
              <a:off x="4002062" y="2684732"/>
              <a:ext cx="2359497" cy="7007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84230A-ACD2-49F6-496B-750D586F9F54}"/>
                </a:ext>
              </a:extLst>
            </p:cNvPr>
            <p:cNvSpPr txBox="1"/>
            <p:nvPr/>
          </p:nvSpPr>
          <p:spPr>
            <a:xfrm>
              <a:off x="4188853" y="2739980"/>
              <a:ext cx="2172706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Limited companies/</a:t>
              </a:r>
            </a:p>
            <a:p>
              <a: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corporations/SMEs </a:t>
              </a:r>
              <a:b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(e.g. a design studio)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15A391C-0AA6-CA76-F10A-438758225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84724" y="3016121"/>
            <a:ext cx="2343636" cy="700732"/>
            <a:chOff x="5459931" y="3714569"/>
            <a:chExt cx="2343636" cy="70073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AB21882E-5ECC-7369-595C-796133A5FB17}"/>
                </a:ext>
              </a:extLst>
            </p:cNvPr>
            <p:cNvSpPr/>
            <p:nvPr/>
          </p:nvSpPr>
          <p:spPr>
            <a:xfrm>
              <a:off x="5459931" y="3714569"/>
              <a:ext cx="2343636" cy="700732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58CC53-A4EB-CD72-4F1C-539184F591AA}"/>
                </a:ext>
              </a:extLst>
            </p:cNvPr>
            <p:cNvSpPr txBox="1"/>
            <p:nvPr/>
          </p:nvSpPr>
          <p:spPr>
            <a:xfrm>
              <a:off x="5630861" y="3766773"/>
              <a:ext cx="1675787" cy="64632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Sector skills bodies (e.g. UK Fashion and Textiles – UKFT)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E0452C-D1EF-6F94-DE84-8794364D3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68861" y="3837461"/>
            <a:ext cx="2359498" cy="700732"/>
            <a:chOff x="8878991" y="3714569"/>
            <a:chExt cx="2626260" cy="70073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6ED89E9A-0F60-BBF5-1763-2AB173666279}"/>
                </a:ext>
              </a:extLst>
            </p:cNvPr>
            <p:cNvSpPr/>
            <p:nvPr/>
          </p:nvSpPr>
          <p:spPr>
            <a:xfrm>
              <a:off x="8878991" y="3714569"/>
              <a:ext cx="2626260" cy="700732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30F1C74-C1E0-5DE7-8915-1C77F09948AF}"/>
                </a:ext>
              </a:extLst>
            </p:cNvPr>
            <p:cNvSpPr txBox="1"/>
            <p:nvPr/>
          </p:nvSpPr>
          <p:spPr>
            <a:xfrm>
              <a:off x="9086901" y="3834104"/>
              <a:ext cx="1796873" cy="46166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Creative bodies </a:t>
              </a:r>
              <a:b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(e.g. Crafts Council)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31B6B4-75F2-A70C-8465-36A86B939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68862" y="4657728"/>
            <a:ext cx="2359497" cy="702000"/>
            <a:chOff x="8878991" y="5252104"/>
            <a:chExt cx="2626260" cy="702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A18ECC32-537B-D78E-389F-B0405517E23C}"/>
                </a:ext>
              </a:extLst>
            </p:cNvPr>
            <p:cNvSpPr/>
            <p:nvPr/>
          </p:nvSpPr>
          <p:spPr>
            <a:xfrm>
              <a:off x="8878991" y="5252104"/>
              <a:ext cx="2626260" cy="702000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EDD683-C142-E7F8-EFEF-F4445739E3FF}"/>
                </a:ext>
              </a:extLst>
            </p:cNvPr>
            <p:cNvSpPr txBox="1"/>
            <p:nvPr/>
          </p:nvSpPr>
          <p:spPr>
            <a:xfrm>
              <a:off x="9069246" y="5329109"/>
              <a:ext cx="2030079" cy="46166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Charities </a:t>
              </a:r>
              <a:b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(e.g. Heritage Crafts)</a:t>
              </a:r>
            </a:p>
          </p:txBody>
        </p:sp>
      </p:grp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0034EB74-EE46-AB27-69E7-442EC61FA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23451" y="1569165"/>
            <a:ext cx="1897380" cy="4086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>
                <a:solidFill>
                  <a:schemeClr val="bg1"/>
                </a:solidFill>
              </a:rPr>
              <a:t>MAIN PURPOSE</a:t>
            </a:r>
            <a:endParaRPr kumimoji="0" lang="en-US" sz="18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C174F781-EF72-4111-CDF1-1C899C1ED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9290" y="1563033"/>
            <a:ext cx="1897380" cy="408618"/>
          </a:xfrm>
          <a:prstGeom prst="roundRect">
            <a:avLst/>
          </a:prstGeom>
          <a:solidFill>
            <a:srgbClr val="C4659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>
                <a:solidFill>
                  <a:schemeClr val="bg1"/>
                </a:solidFill>
              </a:rPr>
              <a:t>EXAMPLES</a:t>
            </a:r>
            <a:endParaRPr kumimoji="0" lang="en-US" sz="18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8122BAC-CDBB-6636-08D5-CD69884E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0816322-26A3-AEAC-380B-A8C89F74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92392" y="3030849"/>
            <a:ext cx="2343636" cy="700732"/>
            <a:chOff x="5459931" y="3714569"/>
            <a:chExt cx="2343636" cy="70073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64F8E5D-0BB4-592F-DF42-87AB03F4EA8F}"/>
                </a:ext>
              </a:extLst>
            </p:cNvPr>
            <p:cNvSpPr/>
            <p:nvPr/>
          </p:nvSpPr>
          <p:spPr>
            <a:xfrm>
              <a:off x="5459931" y="3714569"/>
              <a:ext cx="2343636" cy="700732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CC3F5B6-F763-83A5-5B52-6F01444F897B}"/>
                </a:ext>
              </a:extLst>
            </p:cNvPr>
            <p:cNvSpPr txBox="1"/>
            <p:nvPr/>
          </p:nvSpPr>
          <p:spPr>
            <a:xfrm>
              <a:off x="5618965" y="3856268"/>
              <a:ext cx="2025568" cy="36932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 industries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F6C555-7FFF-F5A4-67D6-28B23A794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00322" y="3837461"/>
            <a:ext cx="2359498" cy="700732"/>
            <a:chOff x="8878991" y="3714569"/>
            <a:chExt cx="2626260" cy="70073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43D6867-FEBF-EA83-2DDD-D215616C3D37}"/>
                </a:ext>
              </a:extLst>
            </p:cNvPr>
            <p:cNvSpPr/>
            <p:nvPr/>
          </p:nvSpPr>
          <p:spPr>
            <a:xfrm>
              <a:off x="8878991" y="3714569"/>
              <a:ext cx="2626260" cy="700732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51C47F-9F78-F69B-7D5D-6445B7B065A1}"/>
                </a:ext>
              </a:extLst>
            </p:cNvPr>
            <p:cNvSpPr txBox="1"/>
            <p:nvPr/>
          </p:nvSpPr>
          <p:spPr>
            <a:xfrm>
              <a:off x="9086901" y="3896534"/>
              <a:ext cx="2228094" cy="36932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 creativity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BCBE2A-2F1D-F392-96CF-CAF6A8A27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84461" y="4639987"/>
            <a:ext cx="2359497" cy="702000"/>
            <a:chOff x="8878991" y="5252104"/>
            <a:chExt cx="2626260" cy="702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7B7596D7-3650-9DA9-0FAF-358CC8D1AAB8}"/>
                </a:ext>
              </a:extLst>
            </p:cNvPr>
            <p:cNvSpPr/>
            <p:nvPr/>
          </p:nvSpPr>
          <p:spPr>
            <a:xfrm>
              <a:off x="8878991" y="5252104"/>
              <a:ext cx="2626260" cy="702000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C22975-53D6-F3E4-63A4-F32FD531F8E8}"/>
                </a:ext>
              </a:extLst>
            </p:cNvPr>
            <p:cNvSpPr txBox="1"/>
            <p:nvPr/>
          </p:nvSpPr>
          <p:spPr>
            <a:xfrm>
              <a:off x="9086900" y="5418440"/>
              <a:ext cx="2030079" cy="36932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Benefit public</a:t>
              </a:r>
            </a:p>
          </p:txBody>
        </p:sp>
      </p:grp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009972E2-F109-364D-09F5-E6BE2BC2F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C46CC488-203D-D59A-095A-2DFB56824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" idx="3"/>
            <a:endCxn id="25" idx="1"/>
          </p:cNvCxnSpPr>
          <p:nvPr/>
        </p:nvCxnSpPr>
        <p:spPr>
          <a:xfrm flipV="1">
            <a:off x="5151889" y="2542946"/>
            <a:ext cx="2232835" cy="422"/>
          </a:xfrm>
          <a:prstGeom prst="straightConnector1">
            <a:avLst/>
          </a:prstGeom>
          <a:noFill/>
          <a:ln w="57150" cap="flat">
            <a:solidFill>
              <a:schemeClr val="accent2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93881E32-B99B-FC33-0913-9DF7D61F5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136026" y="3381312"/>
            <a:ext cx="2232835" cy="422"/>
          </a:xfrm>
          <a:prstGeom prst="straightConnector1">
            <a:avLst/>
          </a:prstGeom>
          <a:noFill/>
          <a:ln w="57150" cap="flat">
            <a:solidFill>
              <a:schemeClr val="accent2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2418D47F-DF26-BF17-BF8F-EF3D78A84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151889" y="4181595"/>
            <a:ext cx="2232835" cy="422"/>
          </a:xfrm>
          <a:prstGeom prst="straightConnector1">
            <a:avLst/>
          </a:prstGeom>
          <a:noFill/>
          <a:ln w="57150" cap="flat">
            <a:solidFill>
              <a:schemeClr val="accent2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84BB6267-925A-4228-8DD4-D45D83141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5151889" y="4994595"/>
            <a:ext cx="2232835" cy="422"/>
          </a:xfrm>
          <a:prstGeom prst="straightConnector1">
            <a:avLst/>
          </a:prstGeom>
          <a:noFill/>
          <a:ln w="57150" cap="flat">
            <a:solidFill>
              <a:schemeClr val="accent2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73493AFF-F9E0-A0A4-8602-6DB45153F46E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267" name="Title 14"/>
          <p:cNvSpPr txBox="1">
            <a:spLocks noGrp="1"/>
          </p:cNvSpPr>
          <p:nvPr>
            <p:ph type="title"/>
          </p:nvPr>
        </p:nvSpPr>
        <p:spPr>
          <a:xfrm>
            <a:off x="838198" y="34524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Characteristics of organisations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D21DA5-7210-0D70-BE57-B1FE3B64291B}"/>
              </a:ext>
            </a:extLst>
          </p:cNvPr>
          <p:cNvSpPr txBox="1"/>
          <p:nvPr/>
        </p:nvSpPr>
        <p:spPr>
          <a:xfrm>
            <a:off x="838198" y="1869602"/>
            <a:ext cx="6587838" cy="35030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Characteristics help to describe, identify and compare organisations</a:t>
            </a:r>
            <a:r>
              <a:rPr lang="en-US" sz="2200" kern="10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 </a:t>
            </a:r>
            <a:endParaRPr lang="en-US" sz="2200" kern="100" dirty="0">
              <a:solidFill>
                <a:srgbClr val="0D0D0D"/>
              </a:solidFill>
              <a:effectLst/>
              <a:uFill>
                <a:solidFill>
                  <a:srgbClr val="0D0D0D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200" kern="10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These characteristics help us to understand: </a:t>
            </a:r>
          </a:p>
          <a:p>
            <a:pPr marL="573300" lvl="1" indent="-3429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how an </a:t>
            </a:r>
            <a:r>
              <a:rPr lang="en-GB" sz="2200" kern="100" noProof="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organisation</a:t>
            </a:r>
            <a:r>
              <a:rPr lang="en-US" sz="2200" kern="10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operates</a:t>
            </a:r>
            <a:r>
              <a:rPr lang="en-US" sz="2200" kern="1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573300" lvl="1" indent="-3429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who it serves;</a:t>
            </a:r>
          </a:p>
          <a:p>
            <a:pPr marL="573300" lvl="1" indent="-3429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sz="2200" kern="100" dirty="0">
                <a:solidFill>
                  <a:srgbClr val="0D0D0D"/>
                </a:solidFill>
                <a:effectLst/>
                <a:uFill>
                  <a:solidFill>
                    <a:srgbClr val="0D0D0D"/>
                  </a:solidFill>
                </a:u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how it generates income. </a:t>
            </a:r>
            <a:endParaRPr lang="en-US" sz="2200" kern="100" dirty="0">
              <a:solidFill>
                <a:srgbClr val="0D0D0D"/>
              </a:solidFill>
              <a:uFill>
                <a:solidFill>
                  <a:srgbClr val="0D0D0D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200" kern="1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Arial"/>
                <a:ea typeface="Arial Unicode MS"/>
                <a:cs typeface="Arial Unicode MS"/>
              </a:rPr>
              <a:t>One of the easiest ways to classify an </a:t>
            </a:r>
            <a:r>
              <a:rPr lang="en-GB" sz="2200" kern="100" noProof="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Arial"/>
                <a:ea typeface="Arial Unicode MS"/>
                <a:cs typeface="Arial Unicode MS"/>
              </a:rPr>
              <a:t>organisation</a:t>
            </a:r>
            <a:r>
              <a:rPr lang="en-US" sz="2200" kern="1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Arial"/>
                <a:ea typeface="Arial Unicode MS"/>
                <a:cs typeface="Arial Unicode MS"/>
              </a:rPr>
              <a:t> is by its size.</a:t>
            </a:r>
            <a:endParaRPr lang="en-US" sz="2200" kern="100" dirty="0">
              <a:solidFill>
                <a:srgbClr val="0D0D0D"/>
              </a:solidFill>
              <a:uFill>
                <a:solidFill>
                  <a:srgbClr val="0D0D0D"/>
                </a:solidFill>
              </a:uFill>
              <a:latin typeface="Arial" panose="020B0604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" name="Textbox2">
            <a:extLst>
              <a:ext uri="{FF2B5EF4-FFF2-40B4-BE49-F238E27FC236}">
                <a16:creationId xmlns:a16="http://schemas.microsoft.com/office/drawing/2014/main" id="{558E084E-A3DA-2796-E535-B5229882742A}"/>
              </a:ext>
            </a:extLst>
          </p:cNvPr>
          <p:cNvSpPr txBox="1"/>
          <p:nvPr/>
        </p:nvSpPr>
        <p:spPr>
          <a:xfrm>
            <a:off x="838198" y="5633649"/>
            <a:ext cx="5760000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2 Activity 2a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Employees working together (small business), brainstorming session">
            <a:extLst>
              <a:ext uri="{FF2B5EF4-FFF2-40B4-BE49-F238E27FC236}">
                <a16:creationId xmlns:a16="http://schemas.microsoft.com/office/drawing/2014/main" id="{57018885-4EC0-5706-50C6-DD0B9D879E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9015" y="1670811"/>
            <a:ext cx="3024000" cy="3967584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2CF2509-1EEF-F6ED-383D-D4993FE02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69FD9-AEF4-122E-3B62-2B0B361CB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itle 14">
            <a:extLst>
              <a:ext uri="{FF2B5EF4-FFF2-40B4-BE49-F238E27FC236}">
                <a16:creationId xmlns:a16="http://schemas.microsoft.com/office/drawing/2014/main" id="{6058AFFA-387B-CCF6-E849-784E5AC25A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Sector </a:t>
            </a:r>
            <a:r>
              <a:rPr lang="en-GB" dirty="0"/>
              <a:t>skills bodies </a:t>
            </a:r>
            <a:endParaRPr dirty="0"/>
          </a:p>
        </p:txBody>
      </p:sp>
      <p:sp>
        <p:nvSpPr>
          <p:cNvPr id="274" name="Google Shape;129;p16">
            <a:extLst>
              <a:ext uri="{FF2B5EF4-FFF2-40B4-BE49-F238E27FC236}">
                <a16:creationId xmlns:a16="http://schemas.microsoft.com/office/drawing/2014/main" id="{C7BFF5A5-72BB-A739-B03D-658CCB8478FC}"/>
              </a:ext>
            </a:extLst>
          </p:cNvPr>
          <p:cNvSpPr txBox="1"/>
          <p:nvPr/>
        </p:nvSpPr>
        <p:spPr>
          <a:xfrm>
            <a:off x="838198" y="1587500"/>
            <a:ext cx="6527801" cy="178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200" dirty="0"/>
              <a:t>Sector </a:t>
            </a:r>
            <a:r>
              <a:rPr lang="en-GB" sz="2200" dirty="0"/>
              <a:t>s</a:t>
            </a:r>
            <a:r>
              <a:rPr sz="2200" dirty="0"/>
              <a:t>kills bodies like </a:t>
            </a:r>
            <a:r>
              <a:rPr lang="en-GB" sz="2200" dirty="0"/>
              <a:t>the </a:t>
            </a:r>
            <a:r>
              <a:rPr lang="en-GB" sz="2200" dirty="0">
                <a:sym typeface="Arial"/>
              </a:rPr>
              <a:t>Goldsmiths’ Foundation (</a:t>
            </a:r>
            <a:r>
              <a:rPr lang="en-US" sz="2200" u="sng" dirty="0">
                <a:solidFill>
                  <a:srgbClr val="262626"/>
                </a:solidFill>
                <a:latin typeface="Arial"/>
                <a:sym typeface="Arial"/>
                <a:hlinkClick r:id="rId3"/>
              </a:rPr>
              <a:t>www.thegoldsmiths.co.uk</a:t>
            </a:r>
            <a:r>
              <a:rPr lang="en-GB" sz="2200">
                <a:sym typeface="Arial"/>
              </a:rPr>
              <a:t>) </a:t>
            </a:r>
            <a:r>
              <a:rPr lang="en-GB" sz="2200" dirty="0">
                <a:sym typeface="Arial"/>
              </a:rPr>
              <a:t>support skills development within goldsmithing, silversmithing and jewellery, as well as wider creative industries.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90A542-2F41-D358-BD46-55F7918A2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1200" dirty="0"/>
              <a:t>Lesson 2: The characteristics of different types of organisations operating within the creative economy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7948F52A-71CA-003F-F2EB-2AC284F18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graphicFrame>
        <p:nvGraphicFramePr>
          <p:cNvPr id="2" name="Table 1" descr="Column 1 is headed Characteristics, column 2 is headed Explanation.&#10;Row 1 Not-for-profit: not commerically driven&#10;Row 2 Industry experts: led by key sector figures&#10;Row 3 Develop standards: set occupational standards&#10;Row 4 Improve workforce: reduce skills gap&#10;Row 5 Support industry: improve sector performance">
            <a:extLst>
              <a:ext uri="{FF2B5EF4-FFF2-40B4-BE49-F238E27FC236}">
                <a16:creationId xmlns:a16="http://schemas.microsoft.com/office/drawing/2014/main" id="{2EF9FB81-2968-C9B1-86EE-469EA2DD4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609547"/>
              </p:ext>
            </p:extLst>
          </p:nvPr>
        </p:nvGraphicFramePr>
        <p:xfrm>
          <a:off x="863598" y="3368964"/>
          <a:ext cx="6296892" cy="280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00746">
                  <a:extLst>
                    <a:ext uri="{9D8B030D-6E8A-4147-A177-3AD203B41FA5}">
                      <a16:colId xmlns:a16="http://schemas.microsoft.com/office/drawing/2014/main" val="2932750203"/>
                    </a:ext>
                  </a:extLst>
                </a:gridCol>
                <a:gridCol w="3796146">
                  <a:extLst>
                    <a:ext uri="{9D8B030D-6E8A-4147-A177-3AD203B41FA5}">
                      <a16:colId xmlns:a16="http://schemas.microsoft.com/office/drawing/2014/main" val="3582879531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</a:p>
                  </a:txBody>
                  <a:tcPr anchor="ctr">
                    <a:solidFill>
                      <a:srgbClr val="2B8D7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Explanation</a:t>
                      </a:r>
                    </a:p>
                  </a:txBody>
                  <a:tcPr anchor="ctr">
                    <a:solidFill>
                      <a:srgbClr val="2B8D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2514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Not-for-profit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commercially driven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12279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Industry experts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by key sector figures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4864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standards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 occupational standards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4812235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workforce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 skills gap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853646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industry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sector performance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1710247"/>
                  </a:ext>
                </a:extLst>
              </a:tr>
            </a:tbl>
          </a:graphicData>
        </a:graphic>
      </p:graphicFrame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67DBD61-7222-A4F3-71D3-BCE8BE561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5E8A8F7C-A40A-3BC7-F0BB-36275EB4DF38}"/>
              </a:ext>
            </a:extLst>
          </p:cNvPr>
          <p:cNvSpPr txBox="1">
            <a:spLocks/>
          </p:cNvSpPr>
          <p:nvPr/>
        </p:nvSpPr>
        <p:spPr>
          <a:xfrm>
            <a:off x="8175007" y="2055809"/>
            <a:ext cx="2689732" cy="620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GB" b="1"/>
              <a:t>Discussion</a:t>
            </a:r>
            <a:endParaRPr lang="en-GB" b="1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9096FA9-8D0F-55BE-95B8-4F8D32A77D4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5007" y="2892829"/>
            <a:ext cx="3318493" cy="328413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How might membership of a sector skills body help Fire &amp; Form Ltd?</a:t>
            </a:r>
          </a:p>
        </p:txBody>
      </p:sp>
    </p:spTree>
    <p:extLst>
      <p:ext uri="{BB962C8B-B14F-4D97-AF65-F5344CB8AC3E}">
        <p14:creationId xmlns:p14="http://schemas.microsoft.com/office/powerpoint/2010/main" val="230515127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Creative bodies</a:t>
            </a:r>
            <a:endParaRPr dirty="0"/>
          </a:p>
        </p:txBody>
      </p:sp>
      <p:sp>
        <p:nvSpPr>
          <p:cNvPr id="258" name="Google Shape;129;p16"/>
          <p:cNvSpPr txBox="1"/>
          <p:nvPr/>
        </p:nvSpPr>
        <p:spPr>
          <a:xfrm>
            <a:off x="838200" y="1539510"/>
            <a:ext cx="10759068" cy="974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Creative bodies, such as the Crafts Council and Creative UK, develop and support creativity in individuals and businesses. </a:t>
            </a:r>
          </a:p>
        </p:txBody>
      </p:sp>
      <p:graphicFrame>
        <p:nvGraphicFramePr>
          <p:cNvPr id="5" name="Table 4" descr="Column 1 is headed Activities, column 2 is headed Impact.&#10;Row 1 Support creative practioners: professional growth&#10;Row 2 Provide funding opportunities: investment in projects&#10;Row 3 Offer sector representation: champion its members&#10;Row 4 Develop and support creativity: business development">
            <a:extLst>
              <a:ext uri="{FF2B5EF4-FFF2-40B4-BE49-F238E27FC236}">
                <a16:creationId xmlns:a16="http://schemas.microsoft.com/office/drawing/2014/main" id="{F3143781-DB2F-F8E4-091D-8ED74B6EE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814601"/>
              </p:ext>
            </p:extLst>
          </p:nvPr>
        </p:nvGraphicFramePr>
        <p:xfrm>
          <a:off x="2044895" y="2507237"/>
          <a:ext cx="8102210" cy="252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1105">
                  <a:extLst>
                    <a:ext uri="{9D8B030D-6E8A-4147-A177-3AD203B41FA5}">
                      <a16:colId xmlns:a16="http://schemas.microsoft.com/office/drawing/2014/main" val="4042319278"/>
                    </a:ext>
                  </a:extLst>
                </a:gridCol>
                <a:gridCol w="4051105">
                  <a:extLst>
                    <a:ext uri="{9D8B030D-6E8A-4147-A177-3AD203B41FA5}">
                      <a16:colId xmlns:a16="http://schemas.microsoft.com/office/drawing/2014/main" val="377660302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 </a:t>
                      </a:r>
                    </a:p>
                  </a:txBody>
                  <a:tcPr anchor="ctr">
                    <a:solidFill>
                      <a:srgbClr val="2B8D7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</a:p>
                  </a:txBody>
                  <a:tcPr anchor="ctr">
                    <a:solidFill>
                      <a:srgbClr val="2B8D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70649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 creative practitioners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Professional growth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230879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 funding opportunities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Investment in projects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822985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Offer sector representation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Champions its members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891894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 and support creativity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782648"/>
                  </a:ext>
                </a:extLst>
              </a:tr>
            </a:tbl>
          </a:graphicData>
        </a:graphic>
      </p:graphicFrame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6736673F-E3E2-E259-A9F3-B3208D11A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9" name="Textbox2">
            <a:extLst>
              <a:ext uri="{FF2B5EF4-FFF2-40B4-BE49-F238E27FC236}">
                <a16:creationId xmlns:a16="http://schemas.microsoft.com/office/drawing/2014/main" id="{E52FD47C-2603-B70F-8D0B-1A2E7F8F9368}"/>
              </a:ext>
            </a:extLst>
          </p:cNvPr>
          <p:cNvSpPr txBox="1"/>
          <p:nvPr/>
        </p:nvSpPr>
        <p:spPr>
          <a:xfrm>
            <a:off x="3216000" y="5554719"/>
            <a:ext cx="5760000" cy="461661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2 Activity 2b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585E50C-C32C-2175-48E6-FBAE71C63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Micro</a:t>
            </a:r>
            <a:r>
              <a:rPr lang="en-GB" dirty="0"/>
              <a:t>-</a:t>
            </a:r>
            <a:r>
              <a:rPr dirty="0"/>
              <a:t>, </a:t>
            </a:r>
            <a:r>
              <a:rPr lang="en-GB" dirty="0"/>
              <a:t>small- and medium-sized enterprises</a:t>
            </a:r>
            <a:endParaRPr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700EB6-0B06-72E6-3A1F-8A97F6C614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199" y="1825624"/>
            <a:ext cx="6629401" cy="453072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Organisations are categorised according to </a:t>
            </a:r>
            <a:br>
              <a:rPr lang="en-GB" dirty="0"/>
            </a:br>
            <a:r>
              <a:rPr lang="en-GB" dirty="0"/>
              <a:t>staff numbers:</a:t>
            </a:r>
          </a:p>
          <a:p>
            <a:pPr lvl="1">
              <a:lnSpc>
                <a:spcPct val="128000"/>
              </a:lnSpc>
              <a:spcBef>
                <a:spcPts val="0"/>
              </a:spcBef>
              <a:spcAft>
                <a:spcPts val="800"/>
              </a:spcAft>
              <a:buSzPct val="90000"/>
              <a:buFont typeface="Courier New" panose="02070309020205020404" pitchFamily="49" charset="0"/>
              <a:buChar char="o"/>
            </a:pPr>
            <a:r>
              <a:rPr lang="en-GB" b="1" dirty="0"/>
              <a:t>Micro-enterprise: </a:t>
            </a:r>
            <a:r>
              <a:rPr lang="en-GB" dirty="0"/>
              <a:t>1 to 9 employees</a:t>
            </a:r>
          </a:p>
          <a:p>
            <a:pPr lvl="1">
              <a:lnSpc>
                <a:spcPct val="128000"/>
              </a:lnSpc>
              <a:spcBef>
                <a:spcPts val="0"/>
              </a:spcBef>
              <a:spcAft>
                <a:spcPts val="800"/>
              </a:spcAft>
              <a:buSzPct val="90000"/>
              <a:buFont typeface="Courier New" panose="02070309020205020404" pitchFamily="49" charset="0"/>
              <a:buChar char="o"/>
            </a:pPr>
            <a:r>
              <a:rPr lang="en-GB" b="1" dirty="0"/>
              <a:t>Small-enterprise: </a:t>
            </a:r>
            <a:r>
              <a:rPr lang="en-GB" dirty="0"/>
              <a:t>10 to 49 employees</a:t>
            </a:r>
          </a:p>
          <a:p>
            <a:pPr lvl="1">
              <a:lnSpc>
                <a:spcPct val="128000"/>
              </a:lnSpc>
              <a:spcBef>
                <a:spcPts val="0"/>
              </a:spcBef>
              <a:spcAft>
                <a:spcPts val="800"/>
              </a:spcAft>
              <a:buSzPct val="90000"/>
              <a:buFont typeface="Courier New" panose="02070309020205020404" pitchFamily="49" charset="0"/>
              <a:buChar char="o"/>
            </a:pPr>
            <a:r>
              <a:rPr lang="en-GB" b="1" dirty="0"/>
              <a:t>Medium-enterprise: </a:t>
            </a:r>
            <a:r>
              <a:rPr lang="en-GB" dirty="0"/>
              <a:t>20 to 249 employees</a:t>
            </a:r>
          </a:p>
          <a:p>
            <a:pPr>
              <a:lnSpc>
                <a:spcPct val="12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These enterprises make up many of the creative businesses in the UK.</a:t>
            </a:r>
          </a:p>
          <a:p>
            <a:pPr>
              <a:lnSpc>
                <a:spcPct val="12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Small-and medium-sized enterprises (SMEs) are often flexible, innovative and customer focused.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FF3507-B93E-69FC-F7DF-D952D2C6696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Discussion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5CD665-7AF8-7EF0-C872-CDC3A22E355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75007" y="2892829"/>
            <a:ext cx="3407394" cy="3133898"/>
          </a:xfrm>
        </p:spPr>
        <p:txBody>
          <a:bodyPr>
            <a:normAutofit/>
          </a:bodyPr>
          <a:lstStyle/>
          <a:p>
            <a:pPr marL="0" indent="0" defTabSz="804672">
              <a:spcBef>
                <a:spcPts val="800"/>
              </a:spcBef>
              <a:buClr>
                <a:srgbClr val="262626"/>
              </a:buClr>
              <a:buNone/>
              <a:defRPr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Why might SME staff perform multiple tasks?</a:t>
            </a:r>
          </a:p>
          <a:p>
            <a:pPr marL="0" indent="0" defTabSz="804672">
              <a:spcBef>
                <a:spcPts val="800"/>
              </a:spcBef>
              <a:buClr>
                <a:srgbClr val="262626"/>
              </a:buClr>
              <a:buNone/>
              <a:defRPr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GB" sz="2200" dirty="0"/>
          </a:p>
          <a:p>
            <a:pPr marL="0" indent="0" defTabSz="804672">
              <a:spcBef>
                <a:spcPts val="800"/>
              </a:spcBef>
              <a:buClr>
                <a:srgbClr val="262626"/>
              </a:buClr>
              <a:buNone/>
              <a:defRPr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GB" sz="2200" b="1" dirty="0"/>
          </a:p>
          <a:p>
            <a:pPr marL="0" indent="0" defTabSz="804672">
              <a:spcBef>
                <a:spcPts val="800"/>
              </a:spcBef>
              <a:buClr>
                <a:srgbClr val="262626"/>
              </a:buClr>
              <a:buNone/>
              <a:defRPr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GB" sz="2200" b="1" dirty="0"/>
          </a:p>
          <a:p>
            <a:pPr marL="0" indent="0" defTabSz="804672">
              <a:spcBef>
                <a:spcPts val="800"/>
              </a:spcBef>
              <a:buClr>
                <a:srgbClr val="262626"/>
              </a:buClr>
              <a:buNone/>
              <a:defRPr sz="21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b="1" dirty="0"/>
              <a:t>Complete Lesson 2 </a:t>
            </a:r>
            <a:br>
              <a:rPr lang="en-GB" sz="2200" b="1" dirty="0"/>
            </a:br>
            <a:r>
              <a:rPr lang="en-GB" sz="2200" b="1" dirty="0"/>
              <a:t>Activity 2c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EF39EA29-0928-EF79-9638-3636C838F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70A842E2-DA50-EA42-A530-CC1762B02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Corporations</a:t>
            </a:r>
          </a:p>
        </p:txBody>
      </p:sp>
      <p:sp>
        <p:nvSpPr>
          <p:cNvPr id="317" name="Google Shape;129;p16"/>
          <p:cNvSpPr txBox="1"/>
          <p:nvPr/>
        </p:nvSpPr>
        <p:spPr>
          <a:xfrm>
            <a:off x="835920" y="1690687"/>
            <a:ext cx="6377680" cy="4665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t">
            <a:noAutofit/>
          </a:bodyPr>
          <a:lstStyle/>
          <a:p>
            <a:pPr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Corporations are </a:t>
            </a:r>
            <a:r>
              <a:rPr sz="2000" dirty="0"/>
              <a:t>large </a:t>
            </a:r>
            <a:r>
              <a:rPr lang="en-GB" sz="2000" noProof="0" dirty="0"/>
              <a:t>organisation</a:t>
            </a:r>
            <a:r>
              <a:rPr lang="en-GB" sz="2000" dirty="0"/>
              <a:t>s</a:t>
            </a:r>
            <a:r>
              <a:rPr sz="2000" dirty="0"/>
              <a:t> that operate </a:t>
            </a:r>
            <a:br>
              <a:rPr lang="en-GB" sz="2000" dirty="0"/>
            </a:br>
            <a:r>
              <a:rPr sz="2000" dirty="0"/>
              <a:t>as separate legal </a:t>
            </a:r>
            <a:r>
              <a:rPr lang="en-GB" sz="2000" dirty="0"/>
              <a:t>entities – </a:t>
            </a:r>
            <a:r>
              <a:rPr lang="en-GB" sz="2000" dirty="0">
                <a:sym typeface="Arial"/>
              </a:rPr>
              <a:t>the business</a:t>
            </a:r>
            <a:r>
              <a:rPr lang="en-GB" sz="2000" b="1" dirty="0">
                <a:sym typeface="Arial"/>
              </a:rPr>
              <a:t> </a:t>
            </a:r>
            <a:r>
              <a:rPr lang="en-GB" sz="2000" dirty="0">
                <a:sym typeface="Arial"/>
              </a:rPr>
              <a:t>exists independently from the people who own it.</a:t>
            </a:r>
          </a:p>
          <a:p>
            <a:pPr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>
                <a:sym typeface="Arial"/>
              </a:rPr>
              <a:t>What distinguishes a corporation?</a:t>
            </a:r>
            <a:endParaRPr lang="en-GB" sz="2000" dirty="0"/>
          </a:p>
          <a:p>
            <a:pPr marL="230400" indent="-230400"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Shareholder ownership</a:t>
            </a:r>
            <a:endParaRPr sz="2000" dirty="0"/>
          </a:p>
          <a:p>
            <a:pPr marL="230400" indent="-230400"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Significant</a:t>
            </a:r>
            <a:r>
              <a:rPr sz="2000" dirty="0"/>
              <a:t> financial resources</a:t>
            </a:r>
            <a:endParaRPr lang="en-GB" sz="2000" dirty="0"/>
          </a:p>
          <a:p>
            <a:pPr marL="230400" indent="-230400"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Substantial turnover</a:t>
            </a:r>
            <a:r>
              <a:rPr sz="2000" dirty="0"/>
              <a:t> </a:t>
            </a:r>
            <a:endParaRPr lang="en-GB" sz="2000" dirty="0"/>
          </a:p>
          <a:p>
            <a:pPr marL="230400" indent="-230400"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Access to </a:t>
            </a:r>
            <a:r>
              <a:rPr sz="2000" dirty="0"/>
              <a:t>international markets </a:t>
            </a:r>
          </a:p>
          <a:p>
            <a:pPr marL="230400" indent="-230400"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buFontTx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Large workforces</a:t>
            </a:r>
          </a:p>
          <a:p>
            <a:pPr marL="230400" indent="-230400" defTabSz="850391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SzPct val="100000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000" dirty="0"/>
              <a:t>Structured decision</a:t>
            </a:r>
            <a:r>
              <a:rPr sz="2000" dirty="0"/>
              <a:t>-making </a:t>
            </a:r>
            <a:r>
              <a:rPr lang="en-GB" sz="2000" dirty="0"/>
              <a:t>via multi-level management and specialist departments</a:t>
            </a:r>
            <a:endParaRPr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68327-55E5-CC97-F990-05CC50DB0C21}"/>
              </a:ext>
            </a:extLst>
          </p:cNvPr>
          <p:cNvSpPr txBox="1"/>
          <p:nvPr/>
        </p:nvSpPr>
        <p:spPr>
          <a:xfrm>
            <a:off x="7747000" y="4936580"/>
            <a:ext cx="3886200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200" b="0" dirty="0"/>
              <a:t>How might having access to significant financial resources benefit a business?</a:t>
            </a:r>
            <a:endParaRPr lang="en-GB" dirty="0"/>
          </a:p>
        </p:txBody>
      </p:sp>
      <p:pic>
        <p:nvPicPr>
          <p:cNvPr id="11" name="Picture 10" descr="Inside corporate building">
            <a:extLst>
              <a:ext uri="{FF2B5EF4-FFF2-40B4-BE49-F238E27FC236}">
                <a16:creationId xmlns:a16="http://schemas.microsoft.com/office/drawing/2014/main" id="{90E50CFB-2AF4-4CAD-EA9F-DC23552587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7000" y="2438102"/>
            <a:ext cx="3471717" cy="2316994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3C9E6C8-5B49-3A42-F2B0-B149C163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dirty="0"/>
              <a:t>Lesson 2: Characteristics of organisations within the creative economy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C949CE37-91DA-A41D-D999-D5A65E9F2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itle 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Limited </a:t>
            </a:r>
            <a:r>
              <a:rPr lang="en-GB" dirty="0"/>
              <a:t>companies</a:t>
            </a:r>
            <a:endParaRPr dirty="0"/>
          </a:p>
        </p:txBody>
      </p:sp>
      <p:sp>
        <p:nvSpPr>
          <p:cNvPr id="300" name="Google Shape;129;p16"/>
          <p:cNvSpPr txBox="1"/>
          <p:nvPr/>
        </p:nvSpPr>
        <p:spPr>
          <a:xfrm>
            <a:off x="838200" y="1640499"/>
            <a:ext cx="6718937" cy="4274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Limited </a:t>
            </a:r>
            <a:r>
              <a:rPr lang="en-GB" dirty="0"/>
              <a:t>companies (Ltd) can be large or small private organisations. </a:t>
            </a:r>
          </a:p>
          <a:p>
            <a:pPr marL="230400" indent="-230400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They have limited liability, meaning o</a:t>
            </a:r>
            <a:r>
              <a:rPr lang="en-GB" sz="2400" dirty="0">
                <a:sym typeface="Arial"/>
              </a:rPr>
              <a:t>wners risk only what they invest or guarantee.</a:t>
            </a:r>
          </a:p>
          <a:p>
            <a:pPr marL="230400" indent="-230400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They m</a:t>
            </a:r>
            <a:r>
              <a:rPr lang="en-GB" sz="2400" dirty="0">
                <a:sym typeface="Arial"/>
              </a:rPr>
              <a:t>ust pay corporation tax and file annual accounts.</a:t>
            </a:r>
          </a:p>
          <a:p>
            <a:pPr marL="230400" indent="-230400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They rely on directors</a:t>
            </a:r>
            <a:r>
              <a:rPr dirty="0"/>
              <a:t> </a:t>
            </a:r>
            <a:r>
              <a:rPr lang="en-GB" dirty="0"/>
              <a:t>to </a:t>
            </a:r>
            <a:r>
              <a:rPr dirty="0"/>
              <a:t>manage operations</a:t>
            </a:r>
            <a:r>
              <a:rPr lang="en-GB" dirty="0"/>
              <a:t>.</a:t>
            </a:r>
          </a:p>
          <a:p>
            <a:pPr marL="230400" indent="-230400">
              <a:lnSpc>
                <a:spcPct val="11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They sell goods or services for profit.</a:t>
            </a:r>
            <a:endParaRPr lang="en-GB" b="1" dirty="0"/>
          </a:p>
          <a:p>
            <a:pPr marL="774700" indent="-635000">
              <a:lnSpc>
                <a:spcPct val="118000"/>
              </a:lnSpc>
              <a:spcAft>
                <a:spcPts val="800"/>
              </a:spcAft>
              <a:buSzPct val="100000"/>
              <a:buFont typeface="Times Roman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 dirty="0"/>
          </a:p>
        </p:txBody>
      </p:sp>
      <p:pic>
        <p:nvPicPr>
          <p:cNvPr id="11" name="Picture 10" descr="Illustration of two hands holding a contract">
            <a:extLst>
              <a:ext uri="{FF2B5EF4-FFF2-40B4-BE49-F238E27FC236}">
                <a16:creationId xmlns:a16="http://schemas.microsoft.com/office/drawing/2014/main" id="{0D44D664-4663-D305-4E6F-FA974E6803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6739" y="2164428"/>
            <a:ext cx="3614400" cy="240960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33DDB8D-9B34-CF3A-1CE9-348D29D01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8D4E2B1-EE10-0F39-C34A-E8A839546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E6DD-3213-C59B-A102-B66FA547E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itle 14">
            <a:extLst>
              <a:ext uri="{FF2B5EF4-FFF2-40B4-BE49-F238E27FC236}">
                <a16:creationId xmlns:a16="http://schemas.microsoft.com/office/drawing/2014/main" id="{E35CD20F-D135-8BF5-B4ED-9A3E735ED6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Not-for-profit organisations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B2C3A7-9879-6951-28C2-8632B62FE47B}"/>
              </a:ext>
            </a:extLst>
          </p:cNvPr>
          <p:cNvSpPr txBox="1"/>
          <p:nvPr/>
        </p:nvSpPr>
        <p:spPr>
          <a:xfrm>
            <a:off x="838200" y="1602373"/>
            <a:ext cx="6324600" cy="48905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230400" marR="0" indent="-230400" algn="l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rgbClr val="2B8D7D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Not-for-profit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operate to achieve </a:t>
            </a:r>
            <a:r>
              <a:rPr kumimoji="0" 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social, educational, cultural and community outreach 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objectives rather than to generate profit for owners or shareholders.</a:t>
            </a:r>
          </a:p>
          <a:p>
            <a:pPr marL="230400" marR="0" indent="-230400" algn="l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>
                <a:srgbClr val="2B8D7D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Surplus finance is reinvested according to its corporate social responsibilities (CSR).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operational drivers do not financially benefit the board of trustees or any private individual.</a:t>
            </a:r>
            <a:endParaRPr kumimoji="0" lang="en-US" sz="24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Not-for-profits are not eligible for charity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tax relief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13" name="Content Placeholder 15">
            <a:extLst>
              <a:ext uri="{FF2B5EF4-FFF2-40B4-BE49-F238E27FC236}">
                <a16:creationId xmlns:a16="http://schemas.microsoft.com/office/drawing/2014/main" id="{9155899E-1CAC-A610-7E17-BB364FAA9B29}"/>
              </a:ext>
            </a:extLst>
          </p:cNvPr>
          <p:cNvSpPr/>
          <p:nvPr/>
        </p:nvSpPr>
        <p:spPr>
          <a:xfrm>
            <a:off x="7717346" y="4871619"/>
            <a:ext cx="3754170" cy="1301297"/>
          </a:xfrm>
          <a:prstGeom prst="rect">
            <a:avLst/>
          </a:prstGeom>
          <a:solidFill>
            <a:srgbClr val="CFEFE9"/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What happens to any surplus income generated by a not-for-profit organisation?</a:t>
            </a:r>
            <a:endParaRPr sz="2200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010FCBB-831D-FD5B-7A2A-9D65BD85B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pic>
        <p:nvPicPr>
          <p:cNvPr id="12" name="Picture 11" descr="Image representing 'community' (not-for-profit organisations), group of people in park, community project">
            <a:extLst>
              <a:ext uri="{FF2B5EF4-FFF2-40B4-BE49-F238E27FC236}">
                <a16:creationId xmlns:a16="http://schemas.microsoft.com/office/drawing/2014/main" id="{D3C9C4B4-8A47-215C-881F-95DCC2C392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16716" y="2477521"/>
            <a:ext cx="3754800" cy="2210666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D8E28CFB-0544-85E7-9A58-FF15780F9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</p:spTree>
    <p:extLst>
      <p:ext uri="{BB962C8B-B14F-4D97-AF65-F5344CB8AC3E}">
        <p14:creationId xmlns:p14="http://schemas.microsoft.com/office/powerpoint/2010/main" val="424223881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itle 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Charities</a:t>
            </a:r>
            <a:endParaRPr/>
          </a:p>
        </p:txBody>
      </p:sp>
      <p:sp>
        <p:nvSpPr>
          <p:cNvPr id="286" name="Google Shape;129;p16"/>
          <p:cNvSpPr txBox="1"/>
          <p:nvPr/>
        </p:nvSpPr>
        <p:spPr>
          <a:xfrm>
            <a:off x="895504" y="1469212"/>
            <a:ext cx="10989570" cy="5195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Autofit/>
          </a:bodyPr>
          <a:lstStyle/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Within the creative economy, charities are established for public benefit using:</a:t>
            </a:r>
          </a:p>
          <a:p>
            <a:pPr marL="832500" lvl="2" indent="-3429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arts education; </a:t>
            </a:r>
          </a:p>
          <a:p>
            <a:pPr marL="832500" lvl="2" indent="-3429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heritage crafts; </a:t>
            </a:r>
          </a:p>
          <a:p>
            <a:pPr marL="832500" lvl="2" indent="-3429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public access to creative activities. </a:t>
            </a:r>
          </a:p>
          <a:p>
            <a:pPr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They are eligible for charity tax relief.</a:t>
            </a:r>
          </a:p>
          <a:p>
            <a:pPr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They are subject to charity law and legislation.</a:t>
            </a:r>
          </a:p>
          <a:p>
            <a:pPr marL="230400" lvl="3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They can generate income but must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it to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support their charitable aims.</a:t>
            </a:r>
          </a:p>
          <a:p>
            <a:pPr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They develop craft skills outside of mainstream education.</a:t>
            </a:r>
            <a:endParaRPr lang="en-GB" sz="2400" dirty="0"/>
          </a:p>
        </p:txBody>
      </p:sp>
      <p:pic>
        <p:nvPicPr>
          <p:cNvPr id="11" name="Picture 10" descr="Image representing 'public benefit' (charities) - heart in hands vector illustration ">
            <a:extLst>
              <a:ext uri="{FF2B5EF4-FFF2-40B4-BE49-F238E27FC236}">
                <a16:creationId xmlns:a16="http://schemas.microsoft.com/office/drawing/2014/main" id="{AEC30840-910D-B677-8277-E20A84EF18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9127" y="2326540"/>
            <a:ext cx="3762000" cy="2741933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1613C1B-8484-3DA5-7D81-686EAB8DD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B102E09-282A-CCF2-6ECC-16BEE2B60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8016EE3C-BD5C-1089-E78D-1AE35ED8EC92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Plenary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28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446818" cy="19081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Exam practice – ‘Explain’</a:t>
            </a:r>
            <a:endParaRPr dirty="0"/>
          </a:p>
        </p:txBody>
      </p:sp>
      <p:sp>
        <p:nvSpPr>
          <p:cNvPr id="329" name="Text Placeholder 4"/>
          <p:cNvSpPr>
            <a:spLocks noGrp="1"/>
          </p:cNvSpPr>
          <p:nvPr>
            <p:ph type="body" sz="half" idx="1"/>
          </p:nvPr>
        </p:nvSpPr>
        <p:spPr>
          <a:xfrm>
            <a:off x="838200" y="2676325"/>
            <a:ext cx="6400802" cy="286549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sz="2400" dirty="0">
                <a:solidFill>
                  <a:schemeClr val="tx1"/>
                </a:solidFill>
              </a:rPr>
              <a:t>Explain </a:t>
            </a:r>
            <a:r>
              <a:rPr lang="en-GB" sz="2400" b="1" dirty="0">
                <a:solidFill>
                  <a:schemeClr val="tx1"/>
                </a:solidFill>
              </a:rPr>
              <a:t>two</a:t>
            </a:r>
            <a:r>
              <a:rPr lang="en-GB" sz="2400" dirty="0">
                <a:solidFill>
                  <a:schemeClr val="tx1"/>
                </a:solidFill>
              </a:rPr>
              <a:t> characteristics of a not-for profit organisation. (4 marks)</a:t>
            </a:r>
          </a:p>
        </p:txBody>
      </p:sp>
      <p:sp>
        <p:nvSpPr>
          <p:cNvPr id="6" name="Textbox2">
            <a:extLst>
              <a:ext uri="{FF2B5EF4-FFF2-40B4-BE49-F238E27FC236}">
                <a16:creationId xmlns:a16="http://schemas.microsoft.com/office/drawing/2014/main" id="{8C5F3900-D2CB-6C1D-D602-0C15A978D94D}"/>
              </a:ext>
            </a:extLst>
          </p:cNvPr>
          <p:cNvSpPr txBox="1"/>
          <p:nvPr/>
        </p:nvSpPr>
        <p:spPr>
          <a:xfrm>
            <a:off x="838200" y="4882560"/>
            <a:ext cx="5760000" cy="720000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2 Plenary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99494E8-ECE8-03EF-1726-5A76465128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Remember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FDCB898-7FB5-A2C8-288F-9E86EF8396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Identify </a:t>
            </a:r>
            <a:r>
              <a:rPr lang="en-GB" b="1" dirty="0"/>
              <a:t>two</a:t>
            </a:r>
            <a:r>
              <a:rPr lang="en-GB" dirty="0"/>
              <a:t> accurate characteristics – worth 1 mark each.</a:t>
            </a:r>
          </a:p>
          <a:p>
            <a:r>
              <a:rPr lang="en-GB" dirty="0"/>
              <a:t>Explain </a:t>
            </a:r>
            <a:r>
              <a:rPr lang="en-GB" b="1" dirty="0"/>
              <a:t>each</a:t>
            </a:r>
            <a:r>
              <a:rPr lang="en-GB" dirty="0"/>
              <a:t> characteristic clearly – worth 1 mark each.</a:t>
            </a:r>
          </a:p>
          <a:p>
            <a:r>
              <a:rPr lang="en-GB" dirty="0"/>
              <a:t>Use the structure: </a:t>
            </a:r>
            <a:r>
              <a:rPr lang="en-GB" i="1" dirty="0"/>
              <a:t>point</a:t>
            </a:r>
            <a:r>
              <a:rPr lang="en-GB" dirty="0"/>
              <a:t> then </a:t>
            </a:r>
            <a:r>
              <a:rPr lang="en-GB" i="1" dirty="0"/>
              <a:t>justification</a:t>
            </a:r>
            <a:r>
              <a:rPr lang="en-GB" dirty="0"/>
              <a:t>.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993CC85-3E79-7355-2016-64B430032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EA5D2-FEA5-2B9E-8EC1-16D443DC5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>
            <a:extLst>
              <a:ext uri="{FF2B5EF4-FFF2-40B4-BE49-F238E27FC236}">
                <a16:creationId xmlns:a16="http://schemas.microsoft.com/office/drawing/2014/main" id="{90851F48-9271-2F1D-0E35-A474667778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9607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In this lesson, we </a:t>
            </a:r>
            <a:r>
              <a:rPr lang="en-GB" dirty="0"/>
              <a:t>have</a:t>
            </a:r>
            <a:r>
              <a:rPr dirty="0"/>
              <a:t>:</a:t>
            </a:r>
          </a:p>
        </p:txBody>
      </p:sp>
      <p:sp>
        <p:nvSpPr>
          <p:cNvPr id="236" name="Google Shape;129;p16">
            <a:extLst>
              <a:ext uri="{FF2B5EF4-FFF2-40B4-BE49-F238E27FC236}">
                <a16:creationId xmlns:a16="http://schemas.microsoft.com/office/drawing/2014/main" id="{C17D71B2-E815-CF0B-04B5-10AD5ECDEE11}"/>
              </a:ext>
            </a:extLst>
          </p:cNvPr>
          <p:cNvSpPr txBox="1"/>
          <p:nvPr/>
        </p:nvSpPr>
        <p:spPr>
          <a:xfrm>
            <a:off x="838198" y="2005009"/>
            <a:ext cx="6342091" cy="340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pPr marL="230400" indent="-230400" fontAlgn="t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identified characteristics of different organisations in the creative economy;</a:t>
            </a:r>
          </a:p>
          <a:p>
            <a:pPr marL="230400" indent="-230400" fontAlgn="t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explained differences between small- and medium-sized enterprises (SMEs), limited companies, charities, corporations and not-for-profits;</a:t>
            </a:r>
          </a:p>
          <a:p>
            <a:pPr marL="230400" indent="-230400" fontAlgn="t">
              <a:lnSpc>
                <a:spcPct val="108000"/>
              </a:lnSpc>
              <a:spcBef>
                <a:spcPts val="800"/>
              </a:spcBef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applied characteristics of organisations to a real creative business.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8DD48E4-359C-7C80-2684-5D64484641CF}"/>
              </a:ext>
            </a:extLst>
          </p:cNvPr>
          <p:cNvSpPr txBox="1">
            <a:spLocks/>
          </p:cNvSpPr>
          <p:nvPr/>
        </p:nvSpPr>
        <p:spPr>
          <a:xfrm>
            <a:off x="7530349" y="2005009"/>
            <a:ext cx="3823451" cy="4171954"/>
          </a:xfrm>
          <a:prstGeom prst="rect">
            <a:avLst/>
          </a:prstGeom>
          <a:solidFill>
            <a:srgbClr val="FFFFFF"/>
          </a:solidFill>
          <a:ln w="28575">
            <a:solidFill>
              <a:srgbClr val="88A2FF"/>
            </a:solidFill>
            <a:round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44000" tIns="144000" rIns="144000" bIns="144000" anchor="t">
            <a:no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1400" u="sng"/>
              <a:t>Skills</a:t>
            </a:r>
            <a:endParaRPr lang="en-GB" sz="1400"/>
          </a:p>
          <a:p>
            <a:pPr hangingPunct="1"/>
            <a:r>
              <a:rPr lang="en-GB" sz="1400"/>
              <a:t>CS2: Generating ideas</a:t>
            </a:r>
          </a:p>
          <a:p>
            <a:pPr hangingPunct="1"/>
            <a:r>
              <a:rPr lang="en-GB" sz="1400"/>
              <a:t>CS4: Developing ideas</a:t>
            </a:r>
          </a:p>
          <a:p>
            <a:pPr hangingPunct="1"/>
            <a:r>
              <a:rPr lang="en-GB" sz="1400" u="sng"/>
              <a:t>General competencies</a:t>
            </a:r>
            <a:endParaRPr lang="en-GB" sz="1400"/>
          </a:p>
          <a:p>
            <a:pPr hangingPunct="1"/>
            <a:r>
              <a:rPr lang="en-GB" sz="1400"/>
              <a:t>English:</a:t>
            </a:r>
          </a:p>
          <a:p>
            <a:pPr hangingPunct="1"/>
            <a:r>
              <a:rPr lang="en-GB" sz="1400"/>
              <a:t>E2: Present information and ideas</a:t>
            </a:r>
          </a:p>
          <a:p>
            <a:pPr hangingPunct="1"/>
            <a:r>
              <a:rPr lang="en-GB" sz="1400"/>
              <a:t>E4: Summarise information/ideas</a:t>
            </a:r>
          </a:p>
          <a:p>
            <a:pPr hangingPunct="1"/>
            <a:r>
              <a:rPr lang="en-GB" sz="1400"/>
              <a:t>E5: Synthesise information</a:t>
            </a:r>
          </a:p>
          <a:p>
            <a:pPr hangingPunct="1"/>
            <a:r>
              <a:rPr lang="en-GB" sz="1400"/>
              <a:t>E6: Take part in/leading discussions</a:t>
            </a:r>
          </a:p>
          <a:p>
            <a:pPr hangingPunct="1"/>
            <a:r>
              <a:rPr lang="en-GB" sz="1400"/>
              <a:t>Digital:</a:t>
            </a:r>
          </a:p>
          <a:p>
            <a:pPr hangingPunct="1"/>
            <a:r>
              <a:rPr lang="en-GB" sz="1400"/>
              <a:t>D3: Communicate and collaborate</a:t>
            </a:r>
            <a:endParaRPr lang="en-GB" sz="1400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12DE439-A9BB-2CC7-D006-46F9D0620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D24E9F98-443B-B9C8-4DFB-F08202826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Plenary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10520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ounded Rectangle 5" descr="Consolidation">
            <a:extLst>
              <a:ext uri="{FF2B5EF4-FFF2-40B4-BE49-F238E27FC236}">
                <a16:creationId xmlns:a16="http://schemas.microsoft.com/office/drawing/2014/main" id="{8309E4CD-10CB-7003-66B9-17838F86D1A6}"/>
              </a:ext>
            </a:extLst>
          </p:cNvPr>
          <p:cNvGrpSpPr/>
          <p:nvPr/>
        </p:nvGrpSpPr>
        <p:grpSpPr>
          <a:xfrm>
            <a:off x="9973928" y="162683"/>
            <a:ext cx="2078555" cy="365133"/>
            <a:chOff x="0" y="-1"/>
            <a:chExt cx="2078553" cy="365132"/>
          </a:xfrm>
        </p:grpSpPr>
        <p:sp>
          <p:nvSpPr>
            <p:cNvPr id="5" name="Rounded Rectangle">
              <a:extLst>
                <a:ext uri="{FF2B5EF4-FFF2-40B4-BE49-F238E27FC236}">
                  <a16:creationId xmlns:a16="http://schemas.microsoft.com/office/drawing/2014/main" id="{0EB1941A-FCBE-D17C-8D25-F0927599F1A1}"/>
                </a:ext>
              </a:extLst>
            </p:cNvPr>
            <p:cNvSpPr/>
            <p:nvPr/>
          </p:nvSpPr>
          <p:spPr>
            <a:xfrm>
              <a:off x="-1" y="-2"/>
              <a:ext cx="2078554" cy="365133"/>
            </a:xfrm>
            <a:prstGeom prst="roundRect">
              <a:avLst>
                <a:gd name="adj" fmla="val 16667"/>
              </a:avLst>
            </a:prstGeom>
            <a:solidFill>
              <a:srgbClr val="8E53E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6" name="Consolidation">
              <a:extLst>
                <a:ext uri="{FF2B5EF4-FFF2-40B4-BE49-F238E27FC236}">
                  <a16:creationId xmlns:a16="http://schemas.microsoft.com/office/drawing/2014/main" id="{635C9BB0-4456-C5ED-E692-B98907008D1A}"/>
                </a:ext>
              </a:extLst>
            </p:cNvPr>
            <p:cNvSpPr txBox="1"/>
            <p:nvPr/>
          </p:nvSpPr>
          <p:spPr>
            <a:xfrm>
              <a:off x="62102" y="17823"/>
              <a:ext cx="1952907" cy="294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rPr dirty="0"/>
                <a:t>Consolidation</a:t>
              </a:r>
            </a:p>
          </p:txBody>
        </p:sp>
      </p:grpSp>
      <p:sp>
        <p:nvSpPr>
          <p:cNvPr id="338" name="Title 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Organisation detective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A9E9F-1340-331C-C8A7-D70A059FC472}"/>
              </a:ext>
            </a:extLst>
          </p:cNvPr>
          <p:cNvSpPr txBox="1"/>
          <p:nvPr/>
        </p:nvSpPr>
        <p:spPr>
          <a:xfrm>
            <a:off x="838200" y="1499752"/>
            <a:ext cx="10515600" cy="36327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 business magazine has published a short profile on three different organisations.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Identify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the most likely type of organisation.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one characteristic that helped you identify it, and why that characteristic is important.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Evaluate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which organisation is likely to have the greatest impact on its local community. Explain your answer.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Decide: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 local council wants to fund a year-long creative outreach programme. Which organisation should receive the funding?</a:t>
            </a:r>
          </a:p>
        </p:txBody>
      </p:sp>
      <p:sp>
        <p:nvSpPr>
          <p:cNvPr id="4" name="Textbox1">
            <a:extLst>
              <a:ext uri="{FF2B5EF4-FFF2-40B4-BE49-F238E27FC236}">
                <a16:creationId xmlns:a16="http://schemas.microsoft.com/office/drawing/2014/main" id="{1E943037-FD3D-4A35-1BBB-A16AF4B1FBB0}"/>
              </a:ext>
            </a:extLst>
          </p:cNvPr>
          <p:cNvSpPr txBox="1"/>
          <p:nvPr/>
        </p:nvSpPr>
        <p:spPr>
          <a:xfrm>
            <a:off x="1741187" y="5132537"/>
            <a:ext cx="8482313" cy="830993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Complete Lesson 2 consolidation activity independently in your own time</a:t>
            </a:r>
            <a:endParaRPr lang="en-GB" sz="2400" dirty="0">
              <a:latin typeface="Arial"/>
              <a:cs typeface="Arial"/>
            </a:endParaRP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F9D0AB23-24A9-26D7-4E33-246A77A87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7272000" cy="36513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2: Characteristics of organisations within the creative economy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0F647-4A28-50C7-808E-FEDA6143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5">
            <a:extLst>
              <a:ext uri="{FF2B5EF4-FFF2-40B4-BE49-F238E27FC236}">
                <a16:creationId xmlns:a16="http://schemas.microsoft.com/office/drawing/2014/main" id="{46CDCE8D-A6CC-A662-CAE8-872EF05BA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Craft</a:t>
            </a:r>
            <a:r>
              <a:rPr dirty="0"/>
              <a:t> and Design</a:t>
            </a:r>
          </a:p>
        </p:txBody>
      </p:sp>
      <p:sp>
        <p:nvSpPr>
          <p:cNvPr id="230" name="Text Placeholder 4">
            <a:extLst>
              <a:ext uri="{FF2B5EF4-FFF2-40B4-BE49-F238E27FC236}">
                <a16:creationId xmlns:a16="http://schemas.microsoft.com/office/drawing/2014/main" id="{2FD725D3-06E4-6E2B-4B46-E38B588F96A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748878" y="5523605"/>
            <a:ext cx="11016507" cy="58321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>
            <a:lvl1pPr defTabSz="868680">
              <a:spcBef>
                <a:spcPts val="900"/>
              </a:spcBef>
              <a:defRPr sz="2000"/>
            </a:lvl1pPr>
          </a:lstStyle>
          <a:p>
            <a:r>
              <a:rPr lang="en-GB" dirty="0"/>
              <a:t>Lesson 3: How creative products and services make money</a:t>
            </a:r>
          </a:p>
        </p:txBody>
      </p:sp>
      <p:sp>
        <p:nvSpPr>
          <p:cNvPr id="227" name="Text Placeholder 3">
            <a:extLst>
              <a:ext uri="{FF2B5EF4-FFF2-40B4-BE49-F238E27FC236}">
                <a16:creationId xmlns:a16="http://schemas.microsoft.com/office/drawing/2014/main" id="{AB7F5299-BADF-566B-D43C-1673061E2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>
            <a:lvl1pPr algn="r">
              <a:defRPr sz="1800" b="1">
                <a:solidFill>
                  <a:srgbClr val="167765"/>
                </a:solidFill>
              </a:defRPr>
            </a:lvl1pPr>
          </a:lstStyle>
          <a:p>
            <a:r>
              <a:rPr dirty="0"/>
              <a:t>Route: </a:t>
            </a:r>
            <a:r>
              <a:rPr lang="en-GB" dirty="0"/>
              <a:t>Creative</a:t>
            </a:r>
            <a:r>
              <a:rPr dirty="0"/>
              <a:t> and Design</a:t>
            </a:r>
          </a:p>
        </p:txBody>
      </p:sp>
      <p:sp>
        <p:nvSpPr>
          <p:cNvPr id="229" name="Subtitle 6">
            <a:extLst>
              <a:ext uri="{FF2B5EF4-FFF2-40B4-BE49-F238E27FC236}">
                <a16:creationId xmlns:a16="http://schemas.microsoft.com/office/drawing/2014/main" id="{8148A008-C202-6AB4-5F31-5371F792C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48878" y="4822730"/>
            <a:ext cx="10925072" cy="583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85000" lnSpcReduction="10000"/>
          </a:bodyPr>
          <a:lstStyle>
            <a:lvl1pPr algn="ctr">
              <a:lnSpc>
                <a:spcPct val="108000"/>
              </a:lnSpc>
              <a:spcBef>
                <a:spcPts val="1000"/>
              </a:spcBef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Topic: </a:t>
            </a:r>
            <a:r>
              <a:rPr lang="en-GB" dirty="0"/>
              <a:t>Creative economy – industries, organisations and monetisation models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385253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EDCD90CE-4F09-5B5A-1924-FC7FD9DFFA7C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9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Making </a:t>
            </a:r>
            <a:r>
              <a:rPr lang="en-GB" dirty="0"/>
              <a:t>money</a:t>
            </a:r>
            <a:endParaRPr dirty="0"/>
          </a:p>
        </p:txBody>
      </p:sp>
      <p:sp>
        <p:nvSpPr>
          <p:cNvPr id="240" name="Text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38200" y="6356348"/>
            <a:ext cx="5760000" cy="3651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/>
          </a:bodyPr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dirty="0"/>
              <a:t>Lesson</a:t>
            </a:r>
            <a:r>
              <a:rPr lang="en-GB" dirty="0"/>
              <a:t> 3: How creative products and services make money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4A3AB6-3592-2B80-6EC7-D85E1205DE61}"/>
              </a:ext>
            </a:extLst>
          </p:cNvPr>
          <p:cNvGrpSpPr/>
          <p:nvPr/>
        </p:nvGrpSpPr>
        <p:grpSpPr>
          <a:xfrm>
            <a:off x="871993" y="1628776"/>
            <a:ext cx="10515600" cy="4352400"/>
            <a:chOff x="873773" y="1557486"/>
            <a:chExt cx="10033659" cy="3692421"/>
          </a:xfrm>
        </p:grpSpPr>
        <p:sp>
          <p:nvSpPr>
            <p:cNvPr id="3" name="Content Placeholder 15">
              <a:extLst>
                <a:ext uri="{FF2B5EF4-FFF2-40B4-BE49-F238E27FC236}">
                  <a16:creationId xmlns:a16="http://schemas.microsoft.com/office/drawing/2014/main" id="{3FB46B41-A701-9541-3DA7-00EB80217FED}"/>
                </a:ext>
              </a:extLst>
            </p:cNvPr>
            <p:cNvSpPr/>
            <p:nvPr/>
          </p:nvSpPr>
          <p:spPr>
            <a:xfrm>
              <a:off x="873773" y="1557486"/>
              <a:ext cx="10033659" cy="3692421"/>
            </a:xfrm>
            <a:prstGeom prst="rect">
              <a:avLst/>
            </a:prstGeom>
            <a:solidFill>
              <a:srgbClr val="CFEFE9"/>
            </a:solidFill>
            <a:ln w="12700">
              <a:miter lim="400000"/>
            </a:ln>
          </p:spPr>
          <p:txBody>
            <a:bodyPr lIns="45718" tIns="45718" rIns="45718" bIns="45718"/>
            <a:lstStyle/>
            <a:p>
              <a:pPr>
                <a:lnSpc>
                  <a:spcPct val="108000"/>
                </a:lnSpc>
                <a:spcBef>
                  <a:spcPts val="1000"/>
                </a:spcBef>
                <a:defRPr sz="24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</p:txBody>
        </p:sp>
        <p:sp>
          <p:nvSpPr>
            <p:cNvPr id="4" name="Google Shape;129;p16" descr="THINK &#13;&#10;What does ‘monetise’ mean?&#13;&#10;Name one way a creative practitioner or organisation makes money.&#13;&#10;What is revenue?&#13;&#10;What is profit?&#13;&#10;Why might a customer buy bespoke jewellery rather than mass-produced jewellery?">
              <a:extLst>
                <a:ext uri="{FF2B5EF4-FFF2-40B4-BE49-F238E27FC236}">
                  <a16:creationId xmlns:a16="http://schemas.microsoft.com/office/drawing/2014/main" id="{370B1F76-D07A-5C5F-AEE8-B48EEB1DA84C}"/>
                </a:ext>
              </a:extLst>
            </p:cNvPr>
            <p:cNvSpPr txBox="1"/>
            <p:nvPr/>
          </p:nvSpPr>
          <p:spPr>
            <a:xfrm>
              <a:off x="1168713" y="1736500"/>
              <a:ext cx="6399717" cy="294221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699" tIns="45699" rIns="45699" bIns="45699">
              <a:normAutofit fontScale="25000" lnSpcReduction="20000"/>
            </a:bodyPr>
            <a:lstStyle>
              <a:lvl1pPr>
                <a:lnSpc>
                  <a:spcPct val="108000"/>
                </a:lnSpc>
                <a:spcBef>
                  <a:spcPts val="1000"/>
                </a:spcBef>
                <a:defRPr sz="2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GB" sz="8800" dirty="0">
                  <a:latin typeface="Arial" panose="020B0604020202020204" pitchFamily="34" charset="0"/>
                  <a:cs typeface="Arial" panose="020B0604020202020204" pitchFamily="34" charset="0"/>
                </a:rPr>
                <a:t>THINK </a:t>
              </a:r>
            </a:p>
            <a:p>
              <a:pPr marL="230400" indent="-230400"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2B8D7D"/>
                </a:buClr>
                <a:buFont typeface="Arial" panose="020B0604020202020204" pitchFamily="34" charset="0"/>
                <a:buChar char="•"/>
              </a:pPr>
              <a:r>
                <a:rPr lang="en-GB" sz="8800" b="0" dirty="0">
                  <a:latin typeface="Arial" panose="020B0604020202020204" pitchFamily="34" charset="0"/>
                  <a:cs typeface="Arial" panose="020B0604020202020204" pitchFamily="34" charset="0"/>
                </a:rPr>
                <a:t>What does ‘monetise’ mean?</a:t>
              </a:r>
            </a:p>
            <a:p>
              <a:pPr marL="230400" indent="-230400"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2B8D7D"/>
                </a:buClr>
                <a:buFont typeface="Arial" panose="020B0604020202020204" pitchFamily="34" charset="0"/>
                <a:buChar char="•"/>
              </a:pPr>
              <a:r>
                <a:rPr lang="en-GB" sz="8800" b="0" dirty="0">
                  <a:latin typeface="Arial" panose="020B0604020202020204" pitchFamily="34" charset="0"/>
                  <a:cs typeface="Arial" panose="020B0604020202020204" pitchFamily="34" charset="0"/>
                </a:rPr>
                <a:t>Name one way a creative practitioner or organisation makes money.</a:t>
              </a:r>
            </a:p>
            <a:p>
              <a:pPr marL="230400" indent="-230400"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2B8D7D"/>
                </a:buClr>
                <a:buFont typeface="Arial" panose="020B0604020202020204" pitchFamily="34" charset="0"/>
                <a:buChar char="•"/>
              </a:pPr>
              <a:r>
                <a:rPr lang="en-GB" sz="8800" b="0" dirty="0">
                  <a:latin typeface="Arial" panose="020B0604020202020204" pitchFamily="34" charset="0"/>
                  <a:cs typeface="Arial" panose="020B0604020202020204" pitchFamily="34" charset="0"/>
                </a:rPr>
                <a:t>What is revenue?</a:t>
              </a:r>
            </a:p>
            <a:p>
              <a:pPr marL="230400" indent="-230400"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2B8D7D"/>
                </a:buClr>
                <a:buFont typeface="Arial" panose="020B0604020202020204" pitchFamily="34" charset="0"/>
                <a:buChar char="•"/>
              </a:pPr>
              <a:r>
                <a:rPr lang="en-GB" sz="8800" b="0" dirty="0">
                  <a:latin typeface="Arial" panose="020B0604020202020204" pitchFamily="34" charset="0"/>
                  <a:cs typeface="Arial" panose="020B0604020202020204" pitchFamily="34" charset="0"/>
                </a:rPr>
                <a:t>What is profit?</a:t>
              </a:r>
            </a:p>
            <a:p>
              <a:pPr marL="230400" indent="-230400"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2B8D7D"/>
                </a:buClr>
                <a:buFont typeface="Arial" panose="020B0604020202020204" pitchFamily="34" charset="0"/>
                <a:buChar char="•"/>
              </a:pPr>
              <a:r>
                <a:rPr lang="en-GB" sz="8800" b="0" dirty="0">
                  <a:latin typeface="Arial" panose="020B0604020202020204" pitchFamily="34" charset="0"/>
                  <a:cs typeface="Arial" panose="020B0604020202020204" pitchFamily="34" charset="0"/>
                </a:rPr>
                <a:t>Why might a customer buy bespoke jewellery rather than mass-produced jewellery?</a:t>
              </a:r>
            </a:p>
            <a:p>
              <a:pPr fontAlgn="t">
                <a:lnSpc>
                  <a:spcPct val="128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GB" sz="1050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1FAF9D9-BD07-30B7-C151-C2C9BB7C0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47709" y="2425735"/>
            <a:ext cx="3151118" cy="3162058"/>
            <a:chOff x="7647709" y="2425735"/>
            <a:chExt cx="3151118" cy="316205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2D24D9D-4BF4-9972-60CF-7E91F6F7E880}"/>
                </a:ext>
              </a:extLst>
            </p:cNvPr>
            <p:cNvSpPr/>
            <p:nvPr/>
          </p:nvSpPr>
          <p:spPr>
            <a:xfrm>
              <a:off x="7647709" y="2425735"/>
              <a:ext cx="3151118" cy="3151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CFEF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72D26B-E339-C688-5A5C-AD95E9F22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47709" y="2436675"/>
              <a:ext cx="3151118" cy="3151118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6DA2C-B0B8-42B4-5288-48BC4892B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>
            <a:extLst>
              <a:ext uri="{FF2B5EF4-FFF2-40B4-BE49-F238E27FC236}">
                <a16:creationId xmlns:a16="http://schemas.microsoft.com/office/drawing/2014/main" id="{310028C9-7A42-A56E-6173-7F38ADF8BB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 this lesson, we will:</a:t>
            </a:r>
          </a:p>
        </p:txBody>
      </p:sp>
      <p:sp>
        <p:nvSpPr>
          <p:cNvPr id="2" name="Textbox1">
            <a:extLst>
              <a:ext uri="{FF2B5EF4-FFF2-40B4-BE49-F238E27FC236}">
                <a16:creationId xmlns:a16="http://schemas.microsoft.com/office/drawing/2014/main" id="{B998B973-6A92-927B-1024-F9FBB0F830B0}"/>
              </a:ext>
            </a:extLst>
          </p:cNvPr>
          <p:cNvSpPr txBox="1"/>
          <p:nvPr/>
        </p:nvSpPr>
        <p:spPr>
          <a:xfrm>
            <a:off x="838200" y="1673683"/>
            <a:ext cx="6324600" cy="4503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recall and explain how the three main monetisation models generate income:</a:t>
            </a:r>
          </a:p>
          <a:p>
            <a:pPr marL="769725" lvl="1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commissioned</a:t>
            </a:r>
          </a:p>
          <a:p>
            <a:pPr marL="769725" lvl="1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self-generated</a:t>
            </a:r>
          </a:p>
          <a:p>
            <a:pPr marL="769725" lvl="1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subscription;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assess the benefits and challenges of each model in relation to:</a:t>
            </a:r>
          </a:p>
          <a:p>
            <a:pPr marL="768150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tabLst>
                <a:tab pos="171450" algn="ctr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creative control</a:t>
            </a:r>
          </a:p>
          <a:p>
            <a:pPr marL="768150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tabLst>
                <a:tab pos="171450" algn="ctr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financial stability</a:t>
            </a:r>
          </a:p>
          <a:p>
            <a:pPr marL="768150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tabLst>
                <a:tab pos="171450" algn="ctr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risk;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 the suitability of different monetisation models for a creative business.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1031ABC-A83D-3D72-7408-95356D92B759}"/>
              </a:ext>
            </a:extLst>
          </p:cNvPr>
          <p:cNvSpPr txBox="1">
            <a:spLocks/>
          </p:cNvSpPr>
          <p:nvPr/>
        </p:nvSpPr>
        <p:spPr>
          <a:xfrm>
            <a:off x="7530349" y="1690688"/>
            <a:ext cx="3823451" cy="4486275"/>
          </a:xfrm>
          <a:prstGeom prst="rect">
            <a:avLst/>
          </a:prstGeom>
          <a:solidFill>
            <a:srgbClr val="FFFFFF"/>
          </a:solidFill>
          <a:ln w="28575">
            <a:solidFill>
              <a:srgbClr val="88A2FF"/>
            </a:solidFill>
            <a:round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44000" tIns="144000" rIns="144000" bIns="144000" anchor="t">
            <a:no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1400" u="sng" dirty="0"/>
              <a:t>Skills</a:t>
            </a:r>
            <a:endParaRPr lang="en-GB" sz="1400" dirty="0"/>
          </a:p>
          <a:p>
            <a:pPr hangingPunct="1"/>
            <a:r>
              <a:rPr lang="en-GB" sz="1400" dirty="0"/>
              <a:t>CS2: Generating ideas</a:t>
            </a:r>
          </a:p>
          <a:p>
            <a:pPr hangingPunct="1"/>
            <a:r>
              <a:rPr lang="en-GB" sz="1400" dirty="0"/>
              <a:t>CS4: Developing ideas</a:t>
            </a:r>
          </a:p>
          <a:p>
            <a:pPr hangingPunct="1"/>
            <a:r>
              <a:rPr lang="en-GB" sz="1400" u="sng" dirty="0"/>
              <a:t>General competencies</a:t>
            </a:r>
            <a:endParaRPr lang="en-GB" sz="1400" dirty="0"/>
          </a:p>
          <a:p>
            <a:pPr hangingPunct="1"/>
            <a:r>
              <a:rPr lang="en-GB" sz="1400" dirty="0"/>
              <a:t>English:</a:t>
            </a:r>
          </a:p>
          <a:p>
            <a:pPr hangingPunct="1"/>
            <a:r>
              <a:rPr lang="en-GB" sz="1400" dirty="0"/>
              <a:t>E2: Present information and ideas</a:t>
            </a:r>
          </a:p>
          <a:p>
            <a:pPr hangingPunct="1"/>
            <a:r>
              <a:rPr lang="en-GB" sz="1400" dirty="0"/>
              <a:t>E4: Summarise information/ideas</a:t>
            </a:r>
          </a:p>
          <a:p>
            <a:pPr hangingPunct="1"/>
            <a:r>
              <a:rPr lang="en-GB" sz="1400" dirty="0"/>
              <a:t>E5: Synthesise information</a:t>
            </a:r>
          </a:p>
          <a:p>
            <a:pPr hangingPunct="1"/>
            <a:r>
              <a:rPr lang="en-GB" sz="1400" dirty="0"/>
              <a:t>E6: Take part in/leading discussions</a:t>
            </a:r>
          </a:p>
          <a:p>
            <a:pPr hangingPunct="1"/>
            <a:r>
              <a:rPr lang="en-GB" sz="1400" dirty="0"/>
              <a:t>Digital:</a:t>
            </a:r>
          </a:p>
          <a:p>
            <a:pPr hangingPunct="1"/>
            <a:r>
              <a:rPr lang="en-GB" sz="1400" dirty="0"/>
              <a:t>D3: Communicate and collaborate</a:t>
            </a:r>
          </a:p>
          <a:p>
            <a:pPr hangingPunct="1"/>
            <a:r>
              <a:rPr lang="en-GB" sz="1400" dirty="0"/>
              <a:t>D4: Process and analyse numerical data</a:t>
            </a:r>
          </a:p>
          <a:p>
            <a:pPr hangingPunct="1"/>
            <a:endParaRPr lang="en-GB" sz="140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BAE1ECA5-BB96-5768-FACE-2E7EF872B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576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3: How creative products and services make money</a:t>
            </a:r>
            <a:endParaRPr lang="en-GB" dirty="0"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9EA86B56-F416-5CAC-577C-FEF585A59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8200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50411-AD64-9FB1-DDF6-1D41C73D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tle 14">
            <a:extLst>
              <a:ext uri="{FF2B5EF4-FFF2-40B4-BE49-F238E27FC236}">
                <a16:creationId xmlns:a16="http://schemas.microsoft.com/office/drawing/2014/main" id="{E7AB384C-73B7-0A3F-C7D1-ABC70310F9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Case study: Argent &amp; Co.</a:t>
            </a:r>
            <a:endParaRPr dirty="0"/>
          </a:p>
        </p:txBody>
      </p:sp>
      <p:sp>
        <p:nvSpPr>
          <p:cNvPr id="4" name="Google Shape;129;p16">
            <a:extLst>
              <a:ext uri="{FF2B5EF4-FFF2-40B4-BE49-F238E27FC236}">
                <a16:creationId xmlns:a16="http://schemas.microsoft.com/office/drawing/2014/main" id="{A6202A00-368B-EECA-99D6-2E1B9BDBAE0A}"/>
              </a:ext>
            </a:extLst>
          </p:cNvPr>
          <p:cNvSpPr txBox="1"/>
          <p:nvPr/>
        </p:nvSpPr>
        <p:spPr>
          <a:xfrm>
            <a:off x="838200" y="1496559"/>
            <a:ext cx="10515600" cy="1135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t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100" dirty="0">
                <a:latin typeface="Arial"/>
                <a:cs typeface="Arial"/>
              </a:rPr>
              <a:t>Argent &amp; Co. is a small independent UK jewellery business. It creates sustainable, handcrafted jewellery (necklaces, rings, earrings and bracelets) using recycled materials. It offers ready-to-buy collections and bespoke commissions.</a:t>
            </a:r>
          </a:p>
        </p:txBody>
      </p:sp>
      <p:sp>
        <p:nvSpPr>
          <p:cNvPr id="5" name="Google Shape;129;p16">
            <a:extLst>
              <a:ext uri="{FF2B5EF4-FFF2-40B4-BE49-F238E27FC236}">
                <a16:creationId xmlns:a16="http://schemas.microsoft.com/office/drawing/2014/main" id="{EE0B83FF-21F3-FB87-FA8F-30F60153E265}"/>
              </a:ext>
            </a:extLst>
          </p:cNvPr>
          <p:cNvSpPr txBox="1"/>
          <p:nvPr/>
        </p:nvSpPr>
        <p:spPr>
          <a:xfrm>
            <a:off x="838201" y="2822122"/>
            <a:ext cx="6435436" cy="3520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t">
            <a:no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100" b="1" dirty="0">
                <a:latin typeface="Arial"/>
                <a:cs typeface="Arial"/>
              </a:rPr>
              <a:t>Product key features</a:t>
            </a:r>
            <a:endParaRPr lang="en-GB" sz="2100" dirty="0">
              <a:latin typeface="Arial"/>
              <a:cs typeface="Arial"/>
            </a:endParaRP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/>
              <a:buChar char="•"/>
            </a:pPr>
            <a:r>
              <a:rPr lang="en-GB" sz="2100" dirty="0">
                <a:latin typeface="Arial"/>
                <a:cs typeface="Arial"/>
              </a:rPr>
              <a:t>Handcrafted by skilled makers.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/>
              <a:buChar char="•"/>
              <a:tabLst>
                <a:tab pos="615950" algn="ctr"/>
              </a:tabLst>
            </a:pPr>
            <a:r>
              <a:rPr lang="en-GB" sz="2100" dirty="0">
                <a:latin typeface="Arial"/>
                <a:cs typeface="Arial"/>
              </a:rPr>
              <a:t>Made entirely from recycled silver.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/>
              <a:buChar char="•"/>
              <a:tabLst>
                <a:tab pos="615950" algn="ctr"/>
              </a:tabLst>
            </a:pPr>
            <a:r>
              <a:rPr lang="en-GB" sz="2100" dirty="0">
                <a:latin typeface="Arial"/>
                <a:cs typeface="Arial"/>
              </a:rPr>
              <a:t>Undertakes commissioned jewellery projects.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/>
              <a:buChar char="•"/>
              <a:tabLst>
                <a:tab pos="615950" algn="ctr"/>
              </a:tabLst>
            </a:pPr>
            <a:r>
              <a:rPr lang="en-GB" sz="2100" dirty="0">
                <a:latin typeface="Arial"/>
                <a:cs typeface="Arial"/>
              </a:rPr>
              <a:t>Sells directly to customers through its own website and craft fairs.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/>
              <a:buChar char="•"/>
              <a:tabLst>
                <a:tab pos="615950" algn="ctr"/>
              </a:tabLst>
            </a:pPr>
            <a:r>
              <a:rPr lang="en-GB" sz="2100" dirty="0">
                <a:latin typeface="Arial"/>
                <a:cs typeface="Arial"/>
              </a:rPr>
              <a:t>Offers a monthly subscription service. </a:t>
            </a:r>
          </a:p>
          <a:p>
            <a:pPr marL="230400" indent="-230400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/>
              <a:buChar char="•"/>
              <a:tabLst>
                <a:tab pos="615950" algn="ctr"/>
              </a:tabLst>
            </a:pPr>
            <a:r>
              <a:rPr lang="en-GB" sz="2100" dirty="0">
                <a:latin typeface="Arial"/>
                <a:cs typeface="Arial"/>
              </a:rPr>
              <a:t>Focuses on sustainability and ethical production.</a:t>
            </a:r>
            <a:endParaRPr lang="en-GB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D632300-1784-9F0E-705F-A9ED40DDE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576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3: How creative products and services make money</a:t>
            </a:r>
            <a:endParaRPr lang="en-GB" dirty="0"/>
          </a:p>
        </p:txBody>
      </p:sp>
      <p:pic>
        <p:nvPicPr>
          <p:cNvPr id="9" name="Picture 8" descr="Close up of jeweller in their studio working on ring with a file">
            <a:extLst>
              <a:ext uri="{FF2B5EF4-FFF2-40B4-BE49-F238E27FC236}">
                <a16:creationId xmlns:a16="http://schemas.microsoft.com/office/drawing/2014/main" id="{C967F4A9-A774-15D3-8F3D-96593A7CE7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4199" y="3407625"/>
            <a:ext cx="4176000" cy="2349000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B3AF5E7A-9C9B-A42B-278F-801E143E8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Introduction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910243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51CAA6C1-AD72-667D-004B-B0822DA7AF18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FBC7E-4A92-704D-3075-66065FF57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monetisation models matter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145B3-ECC7-FAD9-15DE-83055324A8C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199" y="1825624"/>
            <a:ext cx="5994401" cy="383992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dirty="0"/>
              <a:t>Every creative organisation must decide:</a:t>
            </a:r>
          </a:p>
          <a:p>
            <a:pPr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how customers will buy their work;</a:t>
            </a:r>
          </a:p>
          <a:p>
            <a:pPr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how income will be generated;</a:t>
            </a:r>
          </a:p>
          <a:p>
            <a:pPr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how often customers will pay for a product or service;</a:t>
            </a:r>
          </a:p>
          <a:p>
            <a:pPr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who owns the creative work;</a:t>
            </a:r>
          </a:p>
          <a:p>
            <a:pPr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dirty="0"/>
              <a:t>how the business can remain financially sustainable.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A518F-AFC2-C0C3-5100-BCDD35A890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/>
              <a:t>Models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BFEEA-B0A0-28D9-301B-F4F7408796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/>
              <a:t>The monetisation models used to help practitioners make these decisions are:</a:t>
            </a:r>
          </a:p>
          <a:p>
            <a:r>
              <a:rPr lang="en-GB" sz="2200" dirty="0"/>
              <a:t>commissioned;</a:t>
            </a:r>
          </a:p>
          <a:p>
            <a:r>
              <a:rPr lang="en-GB" sz="2200" dirty="0"/>
              <a:t>self-generated;</a:t>
            </a:r>
          </a:p>
          <a:p>
            <a:r>
              <a:rPr lang="en-GB" sz="2200" dirty="0"/>
              <a:t>subscription;</a:t>
            </a:r>
          </a:p>
          <a:p>
            <a:r>
              <a:rPr lang="en-GB" sz="2200" dirty="0"/>
              <a:t>combined.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53F3BF0-1A17-23F2-ED6F-4FAE688D8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576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3: How creative products and services make money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21692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Commission</a:t>
            </a:r>
            <a:r>
              <a:rPr lang="en-GB" dirty="0"/>
              <a:t>ed</a:t>
            </a:r>
            <a:r>
              <a:rPr dirty="0"/>
              <a:t> </a:t>
            </a:r>
            <a:r>
              <a:rPr lang="en-GB" dirty="0"/>
              <a:t>model</a:t>
            </a:r>
            <a:endParaRPr dirty="0"/>
          </a:p>
        </p:txBody>
      </p:sp>
      <p:sp>
        <p:nvSpPr>
          <p:cNvPr id="261" name="Google Shape;129;p16"/>
          <p:cNvSpPr txBox="1"/>
          <p:nvPr/>
        </p:nvSpPr>
        <p:spPr>
          <a:xfrm>
            <a:off x="838200" y="1453347"/>
            <a:ext cx="10702636" cy="72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/>
          <a:p>
            <a:pPr fontAlgn="t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This involves a bespoke product, content or service created at the request of a client.</a:t>
            </a:r>
          </a:p>
        </p:txBody>
      </p:sp>
      <p:graphicFrame>
        <p:nvGraphicFramePr>
          <p:cNvPr id="15" name="Table 14" descr="Column 1 is headed Business, column 2 is headed Commissioned product, column 3 is headed Client.&#10;Row 1 Jewellery designer: wedding ring: individual.&#10;Row 2 Graphic designer: company logo: organisation.&#10;Row 3 Photographer: photographs: publisher.&#10;Row 4 Architect: house design: housing charity.">
            <a:extLst>
              <a:ext uri="{FF2B5EF4-FFF2-40B4-BE49-F238E27FC236}">
                <a16:creationId xmlns:a16="http://schemas.microsoft.com/office/drawing/2014/main" id="{0A91E7BC-6C22-2110-D0DB-D9AB8C782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55700"/>
              </p:ext>
            </p:extLst>
          </p:nvPr>
        </p:nvGraphicFramePr>
        <p:xfrm>
          <a:off x="838200" y="2142947"/>
          <a:ext cx="6591300" cy="2965448"/>
        </p:xfrm>
        <a:graphic>
          <a:graphicData uri="http://schemas.openxmlformats.org/drawingml/2006/table">
            <a:tbl>
              <a:tblPr/>
              <a:tblGrid>
                <a:gridCol w="2295846">
                  <a:extLst>
                    <a:ext uri="{9D8B030D-6E8A-4147-A177-3AD203B41FA5}">
                      <a16:colId xmlns:a16="http://schemas.microsoft.com/office/drawing/2014/main" val="1398255166"/>
                    </a:ext>
                  </a:extLst>
                </a:gridCol>
                <a:gridCol w="2147727">
                  <a:extLst>
                    <a:ext uri="{9D8B030D-6E8A-4147-A177-3AD203B41FA5}">
                      <a16:colId xmlns:a16="http://schemas.microsoft.com/office/drawing/2014/main" val="3548566055"/>
                    </a:ext>
                  </a:extLst>
                </a:gridCol>
                <a:gridCol w="2147727">
                  <a:extLst>
                    <a:ext uri="{9D8B030D-6E8A-4147-A177-3AD203B41FA5}">
                      <a16:colId xmlns:a16="http://schemas.microsoft.com/office/drawing/2014/main" val="874690518"/>
                    </a:ext>
                  </a:extLst>
                </a:gridCol>
              </a:tblGrid>
              <a:tr h="3421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8D7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Commissioned 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8D7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8D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243376"/>
                  </a:ext>
                </a:extLst>
              </a:tr>
              <a:tr h="5661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Jewellery designer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Wedding ring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2148"/>
                  </a:ext>
                </a:extLst>
              </a:tr>
              <a:tr h="5661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designer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 logo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665589"/>
                  </a:ext>
                </a:extLst>
              </a:tr>
              <a:tr h="5661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Photographer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Photographs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Publisher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9775405"/>
                  </a:ext>
                </a:extLst>
              </a:tr>
              <a:tr h="5661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Architect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 design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 charity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969073"/>
                  </a:ext>
                </a:extLst>
              </a:tr>
            </a:tbl>
          </a:graphicData>
        </a:graphic>
      </p:graphicFrame>
      <p:sp>
        <p:nvSpPr>
          <p:cNvPr id="7" name="Textbox2">
            <a:extLst>
              <a:ext uri="{FF2B5EF4-FFF2-40B4-BE49-F238E27FC236}">
                <a16:creationId xmlns:a16="http://schemas.microsoft.com/office/drawing/2014/main" id="{A6C8D78D-3EE5-F8EE-7D4B-CA1B64036AA6}"/>
              </a:ext>
            </a:extLst>
          </p:cNvPr>
          <p:cNvSpPr txBox="1"/>
          <p:nvPr/>
        </p:nvSpPr>
        <p:spPr>
          <a:xfrm>
            <a:off x="437400" y="5586209"/>
            <a:ext cx="11317200" cy="430883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200" b="1" dirty="0">
                <a:latin typeface="Arial"/>
                <a:cs typeface="Arial"/>
              </a:rPr>
              <a:t>What benefits and challenges exist when designing specifically for one client?</a:t>
            </a:r>
            <a:endParaRPr lang="en-GB" sz="2200" dirty="0">
              <a:latin typeface="Arial"/>
              <a:cs typeface="Arial"/>
            </a:endParaRPr>
          </a:p>
        </p:txBody>
      </p:sp>
      <p:pic>
        <p:nvPicPr>
          <p:cNvPr id="9" name="Picture 8" descr="Two wedding rings, blurred background">
            <a:extLst>
              <a:ext uri="{FF2B5EF4-FFF2-40B4-BE49-F238E27FC236}">
                <a16:creationId xmlns:a16="http://schemas.microsoft.com/office/drawing/2014/main" id="{36E49084-ED2E-5823-DC99-38D8E5F1FF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43800" y="2339476"/>
            <a:ext cx="3510000" cy="2707327"/>
          </a:xfrm>
          <a:prstGeom prst="rect">
            <a:avLst/>
          </a:prstGeom>
          <a:ln>
            <a:solidFill>
              <a:srgbClr val="1E6458"/>
            </a:solidFill>
          </a:ln>
        </p:spPr>
      </p:pic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BE4E9F96-E261-36B6-9A8D-200536774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A9AA77B5-EAC6-F579-5F64-A6E55542B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576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dirty="0"/>
              <a:t>Lesson 3: How creative products and services make money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Self-generated model</a:t>
            </a:r>
            <a:endParaRPr dirty="0"/>
          </a:p>
        </p:txBody>
      </p:sp>
      <p:sp>
        <p:nvSpPr>
          <p:cNvPr id="264" name="Text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38200" y="6356348"/>
            <a:ext cx="6120000" cy="3651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dirty="0"/>
              <a:t>Lesson 3: How creative products and services make money</a:t>
            </a:r>
          </a:p>
        </p:txBody>
      </p:sp>
      <p:sp>
        <p:nvSpPr>
          <p:cNvPr id="5" name="Google Shape;129;p16">
            <a:extLst>
              <a:ext uri="{FF2B5EF4-FFF2-40B4-BE49-F238E27FC236}">
                <a16:creationId xmlns:a16="http://schemas.microsoft.com/office/drawing/2014/main" id="{FEE0A181-E101-B361-3867-B5639701C303}"/>
              </a:ext>
            </a:extLst>
          </p:cNvPr>
          <p:cNvSpPr txBox="1"/>
          <p:nvPr/>
        </p:nvSpPr>
        <p:spPr>
          <a:xfrm>
            <a:off x="838200" y="1496291"/>
            <a:ext cx="10515600" cy="787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/>
          <a:p>
            <a:pPr fontAlgn="t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This involves income solely generated from the actions of an individual or business.</a:t>
            </a:r>
          </a:p>
        </p:txBody>
      </p:sp>
      <p:graphicFrame>
        <p:nvGraphicFramePr>
          <p:cNvPr id="2" name="Table 1" descr="Column 1 is headed Sources of revenue, column 2 is headed Selling example.&#10;Row 1 Direct-to-customer sales: selling handcrafted ceramics through a company website or Etsy store.&#10;Row 2 Workshops: running a ‘make your own silver ring’ jewellery workshop for paying customers.&#10;Row 3 Intellectual property rights (IPR): licensing an original design to another company for use in its product range.">
            <a:extLst>
              <a:ext uri="{FF2B5EF4-FFF2-40B4-BE49-F238E27FC236}">
                <a16:creationId xmlns:a16="http://schemas.microsoft.com/office/drawing/2014/main" id="{F2666295-F2A3-70A3-979F-DEEEC8538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9853"/>
              </p:ext>
            </p:extLst>
          </p:nvPr>
        </p:nvGraphicFramePr>
        <p:xfrm>
          <a:off x="1401585" y="2284184"/>
          <a:ext cx="9388830" cy="331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9070">
                  <a:extLst>
                    <a:ext uri="{9D8B030D-6E8A-4147-A177-3AD203B41FA5}">
                      <a16:colId xmlns:a16="http://schemas.microsoft.com/office/drawing/2014/main" val="2578819834"/>
                    </a:ext>
                  </a:extLst>
                </a:gridCol>
                <a:gridCol w="6039760">
                  <a:extLst>
                    <a:ext uri="{9D8B030D-6E8A-4147-A177-3AD203B41FA5}">
                      <a16:colId xmlns:a16="http://schemas.microsoft.com/office/drawing/2014/main" val="640444185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Sources of revenue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8D7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Selling 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B8D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417233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Direct-to-customer sales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Selling handcrafted ceramics through a company website or Etsy store.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2037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l"/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Workshops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Running a </a:t>
                      </a:r>
                      <a:r>
                        <a:rPr lang="en-GB" sz="2000" b="0" i="1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Make your own silver ring </a:t>
                      </a:r>
                      <a:r>
                        <a:rPr lang="en-GB" sz="20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jewellery workshop for paying customers.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23949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Intellectual property rights (IPR)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Licensing an original design to another company for use in its product range.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57111"/>
                  </a:ext>
                </a:extLst>
              </a:tr>
            </a:tbl>
          </a:graphicData>
        </a:graphic>
      </p:graphicFrame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B8B06C10-7487-08D6-70C8-A77755FA5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Subscription </a:t>
            </a:r>
            <a:r>
              <a:rPr lang="en-GB" dirty="0"/>
              <a:t>model</a:t>
            </a:r>
            <a:endParaRPr dirty="0"/>
          </a:p>
        </p:txBody>
      </p:sp>
      <p:sp>
        <p:nvSpPr>
          <p:cNvPr id="268" name="Text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38200" y="6356348"/>
            <a:ext cx="6120000" cy="3651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buSzPct val="100000"/>
            </a:pPr>
            <a:r>
              <a:rPr lang="en-GB" dirty="0"/>
              <a:t>Lesson 3: How creative products and services make money</a:t>
            </a:r>
          </a:p>
        </p:txBody>
      </p:sp>
      <p:sp>
        <p:nvSpPr>
          <p:cNvPr id="8" name="Google Shape;129;p16">
            <a:extLst>
              <a:ext uri="{FF2B5EF4-FFF2-40B4-BE49-F238E27FC236}">
                <a16:creationId xmlns:a16="http://schemas.microsoft.com/office/drawing/2014/main" id="{EEE30D5F-0AAF-10B1-F0E2-6D72B053DD21}"/>
              </a:ext>
            </a:extLst>
          </p:cNvPr>
          <p:cNvSpPr txBox="1"/>
          <p:nvPr/>
        </p:nvSpPr>
        <p:spPr>
          <a:xfrm>
            <a:off x="838200" y="1365278"/>
            <a:ext cx="10343603" cy="842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This involves income generated </a:t>
            </a:r>
            <a:r>
              <a:rPr lang="en-GB" sz="2200" dirty="0"/>
              <a:t>through recurring payments from users who agree to receive products or services at regular intervals. </a:t>
            </a:r>
          </a:p>
          <a:p>
            <a:pPr>
              <a:spcBef>
                <a:spcPts val="1000"/>
              </a:spcBef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2200" dirty="0"/>
          </a:p>
        </p:txBody>
      </p:sp>
      <p:grpSp>
        <p:nvGrpSpPr>
          <p:cNvPr id="21" name="Group 20" descr="TV/Film streaming services. Monthly streaming.">
            <a:extLst>
              <a:ext uri="{FF2B5EF4-FFF2-40B4-BE49-F238E27FC236}">
                <a16:creationId xmlns:a16="http://schemas.microsoft.com/office/drawing/2014/main" id="{0477F22E-AFD5-BC35-A65B-9907E78D54BF}"/>
              </a:ext>
            </a:extLst>
          </p:cNvPr>
          <p:cNvGrpSpPr/>
          <p:nvPr/>
        </p:nvGrpSpPr>
        <p:grpSpPr>
          <a:xfrm>
            <a:off x="794201" y="2423366"/>
            <a:ext cx="2135064" cy="2135063"/>
            <a:chOff x="739941" y="2824778"/>
            <a:chExt cx="3059458" cy="305945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9AD81D-AF43-BF69-659B-C2EA0AC7EC6F}"/>
                </a:ext>
              </a:extLst>
            </p:cNvPr>
            <p:cNvSpPr/>
            <p:nvPr/>
          </p:nvSpPr>
          <p:spPr>
            <a:xfrm>
              <a:off x="739941" y="2824778"/>
              <a:ext cx="3059458" cy="3059458"/>
            </a:xfrm>
            <a:prstGeom prst="ellipse">
              <a:avLst/>
            </a:prstGeom>
            <a:solidFill>
              <a:srgbClr val="2B8D7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C9E8C19-A2BC-A0DE-FBA3-B4C08D172219}"/>
                </a:ext>
              </a:extLst>
            </p:cNvPr>
            <p:cNvSpPr txBox="1"/>
            <p:nvPr/>
          </p:nvSpPr>
          <p:spPr>
            <a:xfrm>
              <a:off x="996042" y="3222797"/>
              <a:ext cx="2547256" cy="22933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TV/FILM STREAMING SERVICES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  <a:p>
              <a:pPr marR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en-US" sz="1400" b="1" dirty="0">
                  <a:solidFill>
                    <a:schemeClr val="bg1"/>
                  </a:solidFill>
                </a:rPr>
                <a:t>Monthly </a:t>
              </a:r>
              <a:br>
                <a:rPr lang="en-US" sz="1400" b="1" dirty="0">
                  <a:solidFill>
                    <a:schemeClr val="bg1"/>
                  </a:solidFill>
                </a:rPr>
              </a:br>
              <a:r>
                <a:rPr lang="en-US" sz="1400" b="1" dirty="0">
                  <a:solidFill>
                    <a:schemeClr val="bg1"/>
                  </a:solidFill>
                </a:rPr>
                <a:t>streaming</a:t>
              </a:r>
              <a:endParaRPr kumimoji="0" lang="en-US" sz="105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grpSp>
        <p:nvGrpSpPr>
          <p:cNvPr id="22" name="Group 21" descr="Music streaming. Premium membership.">
            <a:extLst>
              <a:ext uri="{FF2B5EF4-FFF2-40B4-BE49-F238E27FC236}">
                <a16:creationId xmlns:a16="http://schemas.microsoft.com/office/drawing/2014/main" id="{85E4D488-A149-2C32-2CB2-19EB3559DE04}"/>
              </a:ext>
            </a:extLst>
          </p:cNvPr>
          <p:cNvGrpSpPr/>
          <p:nvPr/>
        </p:nvGrpSpPr>
        <p:grpSpPr>
          <a:xfrm>
            <a:off x="2067553" y="4234021"/>
            <a:ext cx="2135064" cy="2135064"/>
            <a:chOff x="4160963" y="2794622"/>
            <a:chExt cx="3059458" cy="3059458"/>
          </a:xfrm>
          <a:solidFill>
            <a:srgbClr val="CEF0EA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4FCAAA9-F59E-026D-149E-8B3719BE9AB0}"/>
                </a:ext>
              </a:extLst>
            </p:cNvPr>
            <p:cNvSpPr/>
            <p:nvPr/>
          </p:nvSpPr>
          <p:spPr>
            <a:xfrm>
              <a:off x="4160963" y="2794622"/>
              <a:ext cx="3059458" cy="3059458"/>
            </a:xfrm>
            <a:prstGeom prst="ellipse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A4AB66-9AEB-EC4A-9DF9-8EA8DFD54A3B}"/>
                </a:ext>
              </a:extLst>
            </p:cNvPr>
            <p:cNvSpPr txBox="1"/>
            <p:nvPr/>
          </p:nvSpPr>
          <p:spPr>
            <a:xfrm>
              <a:off x="4417064" y="3438416"/>
              <a:ext cx="2547256" cy="18523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MUSIC STREAMING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  <a:p>
              <a:pPr marR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en-US" sz="1400" b="1" dirty="0">
                  <a:solidFill>
                    <a:schemeClr val="tx1"/>
                  </a:solidFill>
                </a:rPr>
                <a:t>Premium membership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grpSp>
        <p:nvGrpSpPr>
          <p:cNvPr id="23" name="Group 22" descr="Online learning platform. On-demand creative skills tutorials.">
            <a:extLst>
              <a:ext uri="{FF2B5EF4-FFF2-40B4-BE49-F238E27FC236}">
                <a16:creationId xmlns:a16="http://schemas.microsoft.com/office/drawing/2014/main" id="{612AA220-3B65-CA22-35D4-247D23DC6A7E}"/>
              </a:ext>
            </a:extLst>
          </p:cNvPr>
          <p:cNvGrpSpPr/>
          <p:nvPr/>
        </p:nvGrpSpPr>
        <p:grpSpPr>
          <a:xfrm>
            <a:off x="3352912" y="2379312"/>
            <a:ext cx="2135064" cy="2135061"/>
            <a:chOff x="6744127" y="2897304"/>
            <a:chExt cx="3059458" cy="3059458"/>
          </a:xfrm>
          <a:solidFill>
            <a:srgbClr val="63CFBD"/>
          </a:solidFill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73D722C-7B89-4EE7-99AA-93659171B922}"/>
                </a:ext>
              </a:extLst>
            </p:cNvPr>
            <p:cNvSpPr/>
            <p:nvPr/>
          </p:nvSpPr>
          <p:spPr>
            <a:xfrm>
              <a:off x="6744127" y="2897304"/>
              <a:ext cx="3059458" cy="3059458"/>
            </a:xfrm>
            <a:prstGeom prst="ellipse">
              <a:avLst/>
            </a:prstGeom>
            <a:grpFill/>
            <a:ln w="25400" cap="flat">
              <a:solidFill>
                <a:schemeClr val="bg1">
                  <a:lumMod val="95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E4F801A-111E-B20A-6E83-42BA116421BF}"/>
                </a:ext>
              </a:extLst>
            </p:cNvPr>
            <p:cNvSpPr txBox="1"/>
            <p:nvPr/>
          </p:nvSpPr>
          <p:spPr>
            <a:xfrm>
              <a:off x="7000228" y="3204089"/>
              <a:ext cx="2547256" cy="2602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ONLINE LEARNING PLATFORM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  <a:p>
              <a:pPr marR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en-US" sz="1400" b="1" dirty="0">
                  <a:solidFill>
                    <a:schemeClr val="tx1"/>
                  </a:solidFill>
                </a:rPr>
                <a:t>On-demand creative skills tutorials</a:t>
              </a:r>
              <a:endParaRPr kumimoji="0" lang="en-US" sz="14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FEC6827-F36B-D89B-D2A5-9639EE891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845600" y="2176748"/>
            <a:ext cx="0" cy="411823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35AE7AD0-9738-30F6-DDEF-FCC3E2857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02187" y="2416644"/>
            <a:ext cx="5540517" cy="372555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5400" cap="flat">
            <a:solidFill>
              <a:schemeClr val="bg2">
                <a:lumMod val="60000"/>
                <a:lumOff val="40000"/>
              </a:schemeClr>
            </a:solidFill>
            <a:prstDash val="sys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F2C48F-91D5-E5E8-C950-52F1C39FE7B8}"/>
              </a:ext>
            </a:extLst>
          </p:cNvPr>
          <p:cNvSpPr txBox="1"/>
          <p:nvPr/>
        </p:nvSpPr>
        <p:spPr>
          <a:xfrm>
            <a:off x="6202180" y="2423366"/>
            <a:ext cx="5540518" cy="3485489"/>
          </a:xfrm>
          <a:prstGeom prst="round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indent="-230400" algn="ctr" fontAlgn="t">
              <a:lnSpc>
                <a:spcPct val="108000"/>
              </a:lnSpc>
            </a:pPr>
            <a:r>
              <a:rPr lang="en-GB" sz="2200" b="1" dirty="0">
                <a:solidFill>
                  <a:srgbClr val="1E6458"/>
                </a:solidFill>
                <a:latin typeface="Arial"/>
                <a:cs typeface="Arial"/>
              </a:rPr>
              <a:t>Argent &amp; Co.</a:t>
            </a:r>
          </a:p>
          <a:p>
            <a:pPr indent="-230400" algn="ctr" fontAlgn="t">
              <a:lnSpc>
                <a:spcPct val="108000"/>
              </a:lnSpc>
            </a:pPr>
            <a:r>
              <a:rPr lang="en-GB" sz="2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“The Silver Circle”</a:t>
            </a:r>
            <a:endParaRPr lang="en-US" b="1" dirty="0"/>
          </a:p>
          <a:p>
            <a:pPr marL="190500" indent="-190500" fontAlgn="t">
              <a:lnSpc>
                <a:spcPct val="108000"/>
              </a:lnSpc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pay £20 per month to receive:</a:t>
            </a:r>
          </a:p>
          <a:p>
            <a:pPr marL="230400" lvl="3" indent="-230400">
              <a:lnSpc>
                <a:spcPct val="108000"/>
              </a:lnSpc>
              <a:buFont typeface="Arial,Sans-Serif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early access to new collections;</a:t>
            </a:r>
          </a:p>
          <a:p>
            <a:pPr marL="230400" lvl="3" indent="-230400">
              <a:lnSpc>
                <a:spcPct val="108000"/>
              </a:lnSpc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10–15% member discount</a:t>
            </a:r>
            <a:r>
              <a:rPr lang="en-GB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on purchases;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30400" lvl="3" indent="-230400">
              <a:lnSpc>
                <a:spcPct val="108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free shipping on all orders;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30400" lvl="3" indent="-230400">
              <a:lnSpc>
                <a:spcPct val="108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exclusive members-only jewellery designs;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  <a:p>
            <a:pPr marL="230400" lvl="3" indent="-230400">
              <a:lnSpc>
                <a:spcPct val="108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quarterly jewellery care kit or small silver accessory.</a:t>
            </a:r>
            <a:endParaRPr lang="en-GB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2BB06489-F933-B2FB-C21D-B078F600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554DC-2CD6-2CCC-012E-61AAB7D94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Combined model</a:t>
            </a:r>
          </a:p>
        </p:txBody>
      </p:sp>
      <p:sp>
        <p:nvSpPr>
          <p:cNvPr id="11" name="Google Shape;129;p16">
            <a:extLst>
              <a:ext uri="{FF2B5EF4-FFF2-40B4-BE49-F238E27FC236}">
                <a16:creationId xmlns:a16="http://schemas.microsoft.com/office/drawing/2014/main" id="{DF154774-D7B5-893D-F27D-9BD8EB46C3D2}"/>
              </a:ext>
            </a:extLst>
          </p:cNvPr>
          <p:cNvSpPr txBox="1"/>
          <p:nvPr/>
        </p:nvSpPr>
        <p:spPr>
          <a:xfrm>
            <a:off x="838200" y="1490209"/>
            <a:ext cx="10678297" cy="906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buSzPct val="100000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sz="2200" dirty="0"/>
              <a:t>This involves a </a:t>
            </a:r>
            <a:r>
              <a:rPr sz="2200" dirty="0"/>
              <a:t>creative individual or business</a:t>
            </a:r>
            <a:r>
              <a:rPr lang="en-GB" sz="2200" dirty="0"/>
              <a:t> using </a:t>
            </a:r>
            <a:r>
              <a:rPr sz="2200" dirty="0"/>
              <a:t>two or more monetisation models at the same time to generate income from different sources.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85D61-6C47-CF19-35F6-CF460095EDA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1" y="2396837"/>
            <a:ext cx="5521034" cy="3780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Self-generated</a:t>
            </a:r>
            <a:r>
              <a:rPr lang="en-GB" dirty="0"/>
              <a:t> </a:t>
            </a:r>
            <a:br>
              <a:rPr lang="en-GB" dirty="0"/>
            </a:br>
            <a:r>
              <a:rPr lang="en-GB" sz="1900" dirty="0"/>
              <a:t>(IPR or collection sales)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+</a:t>
            </a:r>
          </a:p>
          <a:p>
            <a:pPr marL="0" indent="0">
              <a:buNone/>
            </a:pPr>
            <a:r>
              <a:rPr lang="en-GB" b="1" dirty="0"/>
              <a:t>Commissioned</a:t>
            </a:r>
            <a:br>
              <a:rPr lang="en-GB" dirty="0"/>
            </a:br>
            <a:r>
              <a:rPr lang="en-GB" sz="1900" dirty="0"/>
              <a:t>(bespoke bracelet)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+</a:t>
            </a:r>
          </a:p>
          <a:p>
            <a:pPr marL="0" indent="0">
              <a:buNone/>
            </a:pPr>
            <a:r>
              <a:rPr lang="en-GB" b="1" dirty="0"/>
              <a:t>Subscription</a:t>
            </a:r>
            <a:br>
              <a:rPr lang="en-GB" dirty="0"/>
            </a:br>
            <a:r>
              <a:rPr lang="en-GB" sz="1900" dirty="0"/>
              <a:t>(Silver Circle monthly membership)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E3B10BA-A10F-4316-FA29-F7D961809EFE}"/>
              </a:ext>
            </a:extLst>
          </p:cNvPr>
          <p:cNvSpPr txBox="1"/>
          <p:nvPr/>
        </p:nvSpPr>
        <p:spPr>
          <a:xfrm>
            <a:off x="3915146" y="3692315"/>
            <a:ext cx="2444089" cy="118916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	</a:t>
            </a:r>
            <a:r>
              <a:rPr kumimoji="0" lang="en-GB" sz="2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Multiple</a:t>
            </a:r>
          </a:p>
          <a:p>
            <a:pPr marL="0" marR="0" indent="0" algn="l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200" b="1" dirty="0"/>
              <a:t>= 	funding</a:t>
            </a:r>
          </a:p>
          <a:p>
            <a:pPr marL="0" marR="0" indent="0" algn="l" defTabSz="914400" rtl="0" fontAlgn="auto" latinLnBrk="0" hangingPunc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	sources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B06B52B-706E-B623-8ECA-41CDAEF08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6270C26-D148-E33F-639B-F4FC4A80E67F}"/>
              </a:ext>
            </a:extLst>
          </p:cNvPr>
          <p:cNvSpPr txBox="1">
            <a:spLocks/>
          </p:cNvSpPr>
          <p:nvPr/>
        </p:nvSpPr>
        <p:spPr>
          <a:xfrm>
            <a:off x="6802582" y="2396836"/>
            <a:ext cx="4835236" cy="352136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Think–Pair–Share</a:t>
            </a:r>
          </a:p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Which combination would be best for Argent &amp; Co?</a:t>
            </a:r>
          </a:p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Self-generated + Commissioned</a:t>
            </a:r>
          </a:p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Self-generated + Subscription</a:t>
            </a:r>
          </a:p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All three models</a:t>
            </a:r>
          </a:p>
          <a:p>
            <a:pPr marL="0" indent="0" fontAlgn="t">
              <a:spcBef>
                <a:spcPts val="0"/>
              </a:spcBef>
              <a:spcAft>
                <a:spcPts val="800"/>
              </a:spcAft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Justify your answer.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CE3B1B8A-C233-B1BE-B706-6008F5644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39" tIns="45719" rIns="91439" bIns="45719">
            <a:no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4095CE-1C2F-D34A-3D5F-085E79F46A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958200" y="5715298"/>
            <a:ext cx="4679619" cy="461665"/>
          </a:xfrm>
          <a:prstGeom prst="rect">
            <a:avLst/>
          </a:prstGeom>
          <a:solidFill>
            <a:srgbClr val="CEF0E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Complete Lesson 3 Activity 1</a:t>
            </a:r>
            <a:endParaRPr lang="en-GB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6248203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DAA4064-1823-73DC-EE97-6F62124CC74F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282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Creative </a:t>
            </a:r>
            <a:r>
              <a:rPr lang="en-GB" dirty="0"/>
              <a:t>control </a:t>
            </a:r>
            <a:endParaRPr dirty="0"/>
          </a:p>
        </p:txBody>
      </p:sp>
      <p:sp>
        <p:nvSpPr>
          <p:cNvPr id="284" name="Google Shape;129;p16"/>
          <p:cNvSpPr txBox="1"/>
          <p:nvPr/>
        </p:nvSpPr>
        <p:spPr>
          <a:xfrm>
            <a:off x="816793" y="1456947"/>
            <a:ext cx="10717775" cy="544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pPr fontAlgn="t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 amount of freedom a creator/business has over its products, designs and ideas.</a:t>
            </a:r>
          </a:p>
        </p:txBody>
      </p:sp>
      <p:grpSp>
        <p:nvGrpSpPr>
          <p:cNvPr id="11" name="Group 10" descr="Diagram of monetisation model showing level of creative control (high, medium and lower) with examples from Argent and Co.&#10;High: model: self-generated; example: Argent and Co launches its own jewellery collection.&#10;Medium: model: subscription; example: subscribers receive membership perks.&#10;Lower: model: commissioned; example: customer requests a bespoke wedding ring.">
            <a:extLst>
              <a:ext uri="{FF2B5EF4-FFF2-40B4-BE49-F238E27FC236}">
                <a16:creationId xmlns:a16="http://schemas.microsoft.com/office/drawing/2014/main" id="{C3B04EEF-FCB7-0303-2B53-C4204F44FDAA}"/>
              </a:ext>
            </a:extLst>
          </p:cNvPr>
          <p:cNvGrpSpPr/>
          <p:nvPr/>
        </p:nvGrpSpPr>
        <p:grpSpPr>
          <a:xfrm>
            <a:off x="1239261" y="2093645"/>
            <a:ext cx="10561420" cy="3850400"/>
            <a:chOff x="865188" y="2110947"/>
            <a:chExt cx="10561420" cy="385040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36AF02D-CDAD-14F0-133C-0B2DDF50BCFF}"/>
                </a:ext>
              </a:extLst>
            </p:cNvPr>
            <p:cNvSpPr txBox="1"/>
            <p:nvPr/>
          </p:nvSpPr>
          <p:spPr>
            <a:xfrm>
              <a:off x="3817795" y="5561242"/>
              <a:ext cx="4032728" cy="400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spc="0" normalizeH="0" baseline="0" dirty="0">
                  <a:ln>
                    <a:noFill/>
                  </a:ln>
                  <a:solidFill>
                    <a:srgbClr val="C0206F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LEVEL OF CREATIVE CONTROL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7174503-BF99-AC06-A108-C3AD25E7A2BF}"/>
                </a:ext>
              </a:extLst>
            </p:cNvPr>
            <p:cNvGrpSpPr/>
            <p:nvPr/>
          </p:nvGrpSpPr>
          <p:grpSpPr>
            <a:xfrm>
              <a:off x="865188" y="2110947"/>
              <a:ext cx="10561420" cy="3346165"/>
              <a:chOff x="840865" y="2668401"/>
              <a:chExt cx="10561420" cy="3346165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80027D4F-D3C1-EAF3-1D7B-FFE7B11EE6D9}"/>
                  </a:ext>
                </a:extLst>
              </p:cNvPr>
              <p:cNvGrpSpPr/>
              <p:nvPr/>
            </p:nvGrpSpPr>
            <p:grpSpPr>
              <a:xfrm>
                <a:off x="3417906" y="2786693"/>
                <a:ext cx="4570026" cy="3227873"/>
                <a:chOff x="3784246" y="2193608"/>
                <a:chExt cx="5764696" cy="4071685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293CA180-644F-61F6-5654-95463F85DBD0}"/>
                    </a:ext>
                  </a:extLst>
                </p:cNvPr>
                <p:cNvGrpSpPr/>
                <p:nvPr/>
              </p:nvGrpSpPr>
              <p:grpSpPr>
                <a:xfrm>
                  <a:off x="3784246" y="3067721"/>
                  <a:ext cx="5764696" cy="2631309"/>
                  <a:chOff x="3784246" y="3067721"/>
                  <a:chExt cx="5764696" cy="2631309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6E7B316E-9CC8-2223-A47D-7D389116B4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84246" y="3067721"/>
                    <a:ext cx="5764696" cy="0"/>
                  </a:xfrm>
                  <a:prstGeom prst="line">
                    <a:avLst/>
                  </a:prstGeom>
                  <a:noFill/>
                  <a:ln w="34925" cap="flat">
                    <a:solidFill>
                      <a:schemeClr val="accent6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oval"/>
                    <a:tailEnd type="oval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0D842C40-28CB-B467-45AD-FFFC13D085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84246" y="4399653"/>
                    <a:ext cx="5764696" cy="0"/>
                  </a:xfrm>
                  <a:prstGeom prst="line">
                    <a:avLst/>
                  </a:prstGeom>
                  <a:noFill/>
                  <a:ln w="34925" cap="flat">
                    <a:solidFill>
                      <a:srgbClr val="00B0F0"/>
                    </a:solidFill>
                    <a:prstDash val="solid"/>
                    <a:round/>
                    <a:headEnd type="oval"/>
                    <a:tailEnd type="oval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FCC4217E-F113-40E8-4EE6-F5FB406C71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784246" y="5699030"/>
                    <a:ext cx="5762984" cy="0"/>
                  </a:xfrm>
                  <a:prstGeom prst="line">
                    <a:avLst/>
                  </a:prstGeom>
                  <a:ln w="34925">
                    <a:solidFill>
                      <a:schemeClr val="bg2">
                        <a:lumMod val="75000"/>
                      </a:schemeClr>
                    </a:solidFill>
                    <a:headEnd type="oval"/>
                    <a:tailEnd type="oval"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0B6AADFF-AB51-A395-D443-F9711748FD54}"/>
                    </a:ext>
                  </a:extLst>
                </p:cNvPr>
                <p:cNvSpPr/>
                <p:nvPr/>
              </p:nvSpPr>
              <p:spPr>
                <a:xfrm>
                  <a:off x="5937240" y="2193608"/>
                  <a:ext cx="1633484" cy="1408176"/>
                </a:xfrm>
                <a:custGeom>
                  <a:avLst/>
                  <a:gdLst>
                    <a:gd name="csX0" fmla="*/ 816742 w 1633484"/>
                    <a:gd name="csY0" fmla="*/ 0 h 1408176"/>
                    <a:gd name="csX1" fmla="*/ 1633484 w 1633484"/>
                    <a:gd name="csY1" fmla="*/ 1408176 h 1408176"/>
                    <a:gd name="csX2" fmla="*/ 0 w 1633484"/>
                    <a:gd name="csY2" fmla="*/ 1408176 h 1408176"/>
                    <a:gd name="csX3" fmla="*/ 816742 w 1633484"/>
                    <a:gd name="csY3" fmla="*/ 0 h 140817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33484" h="1408176">
                      <a:moveTo>
                        <a:pt x="816742" y="0"/>
                      </a:moveTo>
                      <a:lnTo>
                        <a:pt x="1633484" y="1408176"/>
                      </a:lnTo>
                      <a:lnTo>
                        <a:pt x="0" y="1408176"/>
                      </a:lnTo>
                      <a:lnTo>
                        <a:pt x="816742" y="0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endParaRPr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28ED2A48-664D-AC32-90E8-65DA34E678BD}"/>
                    </a:ext>
                  </a:extLst>
                </p:cNvPr>
                <p:cNvSpPr/>
                <p:nvPr/>
              </p:nvSpPr>
              <p:spPr>
                <a:xfrm>
                  <a:off x="5184139" y="3774329"/>
                  <a:ext cx="3139684" cy="1250649"/>
                </a:xfrm>
                <a:custGeom>
                  <a:avLst/>
                  <a:gdLst>
                    <a:gd name="csX0" fmla="*/ 725377 w 3139684"/>
                    <a:gd name="csY0" fmla="*/ 0 h 1250649"/>
                    <a:gd name="csX1" fmla="*/ 2414308 w 3139684"/>
                    <a:gd name="csY1" fmla="*/ 0 h 1250649"/>
                    <a:gd name="csX2" fmla="*/ 3139684 w 3139684"/>
                    <a:gd name="csY2" fmla="*/ 1250649 h 1250649"/>
                    <a:gd name="csX3" fmla="*/ 0 w 3139684"/>
                    <a:gd name="csY3" fmla="*/ 1250649 h 1250649"/>
                    <a:gd name="csX4" fmla="*/ 725377 w 3139684"/>
                    <a:gd name="csY4" fmla="*/ 0 h 125064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3139684" h="1250649">
                      <a:moveTo>
                        <a:pt x="725377" y="0"/>
                      </a:moveTo>
                      <a:lnTo>
                        <a:pt x="2414308" y="0"/>
                      </a:lnTo>
                      <a:lnTo>
                        <a:pt x="3139684" y="1250649"/>
                      </a:lnTo>
                      <a:lnTo>
                        <a:pt x="0" y="1250649"/>
                      </a:lnTo>
                      <a:lnTo>
                        <a:pt x="725377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endParaRPr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3561E5-0AFA-4549-F07E-8847E7CCDB53}"/>
                    </a:ext>
                  </a:extLst>
                </p:cNvPr>
                <p:cNvSpPr/>
                <p:nvPr/>
              </p:nvSpPr>
              <p:spPr>
                <a:xfrm>
                  <a:off x="4537109" y="5197523"/>
                  <a:ext cx="4433742" cy="1067770"/>
                </a:xfrm>
                <a:custGeom>
                  <a:avLst/>
                  <a:gdLst>
                    <a:gd name="csX0" fmla="*/ 619306 w 4433743"/>
                    <a:gd name="csY0" fmla="*/ 0 h 1067769"/>
                    <a:gd name="csX1" fmla="*/ 3814437 w 4433743"/>
                    <a:gd name="csY1" fmla="*/ 0 h 1067769"/>
                    <a:gd name="csX2" fmla="*/ 4433743 w 4433743"/>
                    <a:gd name="csY2" fmla="*/ 1067769 h 1067769"/>
                    <a:gd name="csX3" fmla="*/ 0 w 4433743"/>
                    <a:gd name="csY3" fmla="*/ 1067769 h 1067769"/>
                    <a:gd name="csX4" fmla="*/ 619306 w 4433743"/>
                    <a:gd name="csY4" fmla="*/ 0 h 10677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4433743" h="1067769">
                      <a:moveTo>
                        <a:pt x="619306" y="0"/>
                      </a:moveTo>
                      <a:lnTo>
                        <a:pt x="3814437" y="0"/>
                      </a:lnTo>
                      <a:lnTo>
                        <a:pt x="4433743" y="1067769"/>
                      </a:lnTo>
                      <a:lnTo>
                        <a:pt x="0" y="1067769"/>
                      </a:lnTo>
                      <a:lnTo>
                        <a:pt x="619306" y="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</a:schemeClr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556C18AF-CFEC-C9FA-7727-71F92E828A29}"/>
                    </a:ext>
                  </a:extLst>
                </p:cNvPr>
                <p:cNvSpPr txBox="1"/>
                <p:nvPr/>
              </p:nvSpPr>
              <p:spPr>
                <a:xfrm>
                  <a:off x="5927480" y="5548393"/>
                  <a:ext cx="1643243" cy="5046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ctr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spc="0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Helvetica"/>
                    </a:rPr>
                    <a:t>LOWER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391B724-310A-4598-321D-4703837E104A}"/>
                    </a:ext>
                  </a:extLst>
                </p:cNvPr>
                <p:cNvSpPr txBox="1"/>
                <p:nvPr/>
              </p:nvSpPr>
              <p:spPr>
                <a:xfrm>
                  <a:off x="5927480" y="4200041"/>
                  <a:ext cx="1643243" cy="40010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ctr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spc="0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Helvetica"/>
                    </a:rPr>
                    <a:t>MEDIUM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A2BD11D9-CBFE-8CDF-EE42-61EF4AE92D0C}"/>
                    </a:ext>
                  </a:extLst>
                </p:cNvPr>
                <p:cNvSpPr txBox="1"/>
                <p:nvPr/>
              </p:nvSpPr>
              <p:spPr>
                <a:xfrm>
                  <a:off x="5927480" y="3068665"/>
                  <a:ext cx="1643243" cy="40010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ctr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spc="0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Helvetica"/>
                    </a:rPr>
                    <a:t>HIGH</a:t>
                  </a: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0619238-6D98-54D3-52C7-288D711B30ED}"/>
                  </a:ext>
                </a:extLst>
              </p:cNvPr>
              <p:cNvSpPr txBox="1"/>
              <p:nvPr/>
            </p:nvSpPr>
            <p:spPr>
              <a:xfrm>
                <a:off x="840865" y="2671822"/>
                <a:ext cx="3048000" cy="40010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cap="none" spc="0" normalizeH="0" baseline="0" dirty="0">
                    <a:ln>
                      <a:noFill/>
                    </a:ln>
                    <a:solidFill>
                      <a:srgbClr val="C0206F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MONETISATION MODEL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E1D53F49-B352-8AD4-A106-C6A25C0719AD}"/>
                  </a:ext>
                </a:extLst>
              </p:cNvPr>
              <p:cNvSpPr txBox="1"/>
              <p:nvPr/>
            </p:nvSpPr>
            <p:spPr>
              <a:xfrm>
                <a:off x="863205" y="3268982"/>
                <a:ext cx="3048000" cy="40010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cap="none" spc="0" normalizeH="0" baseline="0" dirty="0">
                    <a:ln>
                      <a:noFill/>
                    </a:ln>
                    <a:solidFill>
                      <a:schemeClr val="accent6">
                        <a:lumMod val="60000"/>
                        <a:lumOff val="40000"/>
                      </a:schemeClr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SELF-GENERATED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E796184-9592-9871-06C3-FFCCC5BF255F}"/>
                  </a:ext>
                </a:extLst>
              </p:cNvPr>
              <p:cNvSpPr txBox="1"/>
              <p:nvPr/>
            </p:nvSpPr>
            <p:spPr>
              <a:xfrm>
                <a:off x="840865" y="4258724"/>
                <a:ext cx="3048000" cy="5539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defTabSz="914400" rtl="0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>
                    <a:solidFill>
                      <a:srgbClr val="00B0F0"/>
                    </a:solidFill>
                  </a:rPr>
                  <a:t>SUBSCRIPTION</a:t>
                </a:r>
                <a:endParaRPr kumimoji="0" lang="en-US" sz="2000" b="1" i="0" u="none" strike="noStrike" cap="none" spc="0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9DDA17A-4CE4-2444-DD57-98E0E93E884C}"/>
                  </a:ext>
                </a:extLst>
              </p:cNvPr>
              <p:cNvSpPr txBox="1"/>
              <p:nvPr/>
            </p:nvSpPr>
            <p:spPr>
              <a:xfrm>
                <a:off x="863205" y="3796862"/>
                <a:ext cx="3048000" cy="40010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cap="none" spc="0" normalizeH="0" baseline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rPr>
                  <a:t>COMBINED</a:t>
                </a:r>
              </a:p>
            </p:txBody>
          </p:sp>
          <p:grpSp>
            <p:nvGrpSpPr>
              <p:cNvPr id="261" name="Group 260">
                <a:extLst>
                  <a:ext uri="{FF2B5EF4-FFF2-40B4-BE49-F238E27FC236}">
                    <a16:creationId xmlns:a16="http://schemas.microsoft.com/office/drawing/2014/main" id="{C58D7395-AEE7-E58C-BBAF-2959411CE5FD}"/>
                  </a:ext>
                </a:extLst>
              </p:cNvPr>
              <p:cNvGrpSpPr/>
              <p:nvPr/>
            </p:nvGrpSpPr>
            <p:grpSpPr>
              <a:xfrm>
                <a:off x="8028144" y="2668401"/>
                <a:ext cx="3374141" cy="3251195"/>
                <a:chOff x="475009" y="2675651"/>
                <a:chExt cx="3374141" cy="3251195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C125BCF-8C1C-50E9-A521-107B5B3032AD}"/>
                    </a:ext>
                  </a:extLst>
                </p:cNvPr>
                <p:cNvSpPr txBox="1"/>
                <p:nvPr/>
              </p:nvSpPr>
              <p:spPr>
                <a:xfrm>
                  <a:off x="475009" y="2675651"/>
                  <a:ext cx="3048000" cy="40010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ctr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spc="0" normalizeH="0" baseline="0" dirty="0">
                      <a:ln>
                        <a:noFill/>
                      </a:ln>
                      <a:solidFill>
                        <a:srgbClr val="C0206F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Helvetica"/>
                    </a:rPr>
                    <a:t>Argent &amp; Co. example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0428869-52C3-AACD-BB82-DF0C81FF4EF2}"/>
                    </a:ext>
                  </a:extLst>
                </p:cNvPr>
                <p:cNvSpPr txBox="1"/>
                <p:nvPr/>
              </p:nvSpPr>
              <p:spPr>
                <a:xfrm>
                  <a:off x="623824" y="5218964"/>
                  <a:ext cx="2802200" cy="707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fontAlgn="t"/>
                  <a:r>
                    <a:rPr lang="en-GB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Customer requests a bespoke wedding ring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F0535E9-A02E-FE99-2FB6-B13B9C1694AF}"/>
                    </a:ext>
                  </a:extLst>
                </p:cNvPr>
                <p:cNvSpPr txBox="1"/>
                <p:nvPr/>
              </p:nvSpPr>
              <p:spPr>
                <a:xfrm>
                  <a:off x="636270" y="3142884"/>
                  <a:ext cx="3212880" cy="707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fontAlgn="t"/>
                  <a:r>
                    <a:rPr lang="en-GB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Argent &amp; Co. launches its own jewellery collection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348B92C-FF97-6EC6-D0D1-3D0A19942AAE}"/>
                    </a:ext>
                  </a:extLst>
                </p:cNvPr>
                <p:cNvSpPr txBox="1"/>
                <p:nvPr/>
              </p:nvSpPr>
              <p:spPr>
                <a:xfrm>
                  <a:off x="623824" y="4188869"/>
                  <a:ext cx="2815241" cy="70788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fontAlgn="t"/>
                  <a:r>
                    <a:rPr lang="en-GB" sz="2000" b="1" dirty="0">
                      <a:solidFill>
                        <a:schemeClr val="bg2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Subscribers receive membership perks</a:t>
                  </a:r>
                  <a:endParaRPr kumimoji="0" lang="en-US" sz="1800" b="1" i="0" u="none" strike="noStrike" cap="none" spc="0" normalizeH="0" baseline="0" dirty="0">
                    <a:ln>
                      <a:noFill/>
                    </a:ln>
                    <a:solidFill>
                      <a:schemeClr val="bg2">
                        <a:lumMod val="50000"/>
                      </a:schemeClr>
                    </a:solidFill>
                    <a:effectLst/>
                    <a:uFillTx/>
                    <a:latin typeface="+mj-lt"/>
                    <a:ea typeface="+mj-ea"/>
                    <a:cs typeface="+mj-cs"/>
                    <a:sym typeface="Helvetica"/>
                  </a:endParaRPr>
                </a:p>
              </p:txBody>
            </p:sp>
          </p:grp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B65AB950-4D62-9EDD-873E-11DBB020F4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77986" y="4001197"/>
                <a:ext cx="1585225" cy="0"/>
              </a:xfrm>
              <a:prstGeom prst="straightConnector1">
                <a:avLst/>
              </a:prstGeom>
              <a:noFill/>
              <a:ln w="57150" cap="flat">
                <a:solidFill>
                  <a:schemeClr val="accent4"/>
                </a:solidFill>
                <a:prstDash val="solid"/>
                <a:round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F5E76C05-4E9D-A8E9-F974-AEEA514A3507}"/>
                  </a:ext>
                </a:extLst>
              </p:cNvPr>
              <p:cNvSpPr txBox="1"/>
              <p:nvPr/>
            </p:nvSpPr>
            <p:spPr>
              <a:xfrm>
                <a:off x="840865" y="5292347"/>
                <a:ext cx="3048000" cy="5539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t">
                <a:spAutoFit/>
              </a:bodyPr>
              <a:lstStyle/>
              <a:p>
                <a:pPr marL="0" marR="0" indent="0" defTabSz="914400" rtl="0" fontAlgn="auto" latinLnBrk="0" hangingPunct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b="1" dirty="0">
                    <a:solidFill>
                      <a:schemeClr val="bg2">
                        <a:lumMod val="75000"/>
                      </a:schemeClr>
                    </a:solidFill>
                  </a:rPr>
                  <a:t>COMMISSIONED</a:t>
                </a:r>
                <a:endParaRPr kumimoji="0" lang="en-US" sz="2000" b="1" i="0" u="none" strike="noStrike" cap="none" spc="0" normalizeH="0" baseline="0" dirty="0">
                  <a:ln>
                    <a:noFill/>
                  </a:ln>
                  <a:solidFill>
                    <a:schemeClr val="bg2">
                      <a:lumMod val="75000"/>
                    </a:schemeClr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endParaRPr>
              </a:p>
            </p:txBody>
          </p:sp>
          <p:sp>
            <p:nvSpPr>
              <p:cNvPr id="258" name="Left Brace 257">
                <a:extLst>
                  <a:ext uri="{FF2B5EF4-FFF2-40B4-BE49-F238E27FC236}">
                    <a16:creationId xmlns:a16="http://schemas.microsoft.com/office/drawing/2014/main" id="{9D8629A2-DB7C-92E6-EA7A-9F8D5859C51F}"/>
                  </a:ext>
                </a:extLst>
              </p:cNvPr>
              <p:cNvSpPr/>
              <p:nvPr/>
            </p:nvSpPr>
            <p:spPr>
              <a:xfrm flipH="1">
                <a:off x="3000665" y="3814273"/>
                <a:ext cx="299254" cy="400101"/>
              </a:xfrm>
              <a:prstGeom prst="leftBrace">
                <a:avLst>
                  <a:gd name="adj1" fmla="val 8333"/>
                  <a:gd name="adj2" fmla="val 43773"/>
                </a:avLst>
              </a:prstGeom>
              <a:noFill/>
              <a:ln w="34925" cap="flat">
                <a:solidFill>
                  <a:schemeClr val="accent4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91439" tIns="45719" rIns="91439" bIns="45719" numCol="1" spcCol="38100" rtlCol="0" anchor="t">
                <a:no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endParaRPr>
              </a:p>
            </p:txBody>
          </p:sp>
        </p:grpSp>
      </p:grpSp>
      <p:grpSp>
        <p:nvGrpSpPr>
          <p:cNvPr id="7" name="Group 6" descr="Complete Lesson 3 Activity 2">
            <a:extLst>
              <a:ext uri="{FF2B5EF4-FFF2-40B4-BE49-F238E27FC236}">
                <a16:creationId xmlns:a16="http://schemas.microsoft.com/office/drawing/2014/main" id="{4008056A-0636-2ED4-48D7-C486236FC953}"/>
              </a:ext>
            </a:extLst>
          </p:cNvPr>
          <p:cNvGrpSpPr/>
          <p:nvPr/>
        </p:nvGrpSpPr>
        <p:grpSpPr>
          <a:xfrm>
            <a:off x="351061" y="5543939"/>
            <a:ext cx="3048000" cy="858557"/>
            <a:chOff x="4293853" y="5611443"/>
            <a:chExt cx="4610850" cy="871282"/>
          </a:xfrm>
        </p:grpSpPr>
        <p:sp>
          <p:nvSpPr>
            <p:cNvPr id="8" name="Content Placeholder 15">
              <a:extLst>
                <a:ext uri="{FF2B5EF4-FFF2-40B4-BE49-F238E27FC236}">
                  <a16:creationId xmlns:a16="http://schemas.microsoft.com/office/drawing/2014/main" id="{120856DF-4987-CEAB-ACF7-DED63B09D5D0}"/>
                </a:ext>
              </a:extLst>
            </p:cNvPr>
            <p:cNvSpPr/>
            <p:nvPr/>
          </p:nvSpPr>
          <p:spPr>
            <a:xfrm>
              <a:off x="4293853" y="5611443"/>
              <a:ext cx="4610850" cy="871282"/>
            </a:xfrm>
            <a:prstGeom prst="rect">
              <a:avLst/>
            </a:prstGeom>
            <a:solidFill>
              <a:srgbClr val="CFEFE9"/>
            </a:solidFill>
            <a:ln w="12700">
              <a:miter lim="400000"/>
            </a:ln>
          </p:spPr>
          <p:txBody>
            <a:bodyPr lIns="45718" tIns="45718" rIns="45718" bIns="45718"/>
            <a:lstStyle/>
            <a:p>
              <a:pPr>
                <a:defRPr sz="24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</p:txBody>
        </p:sp>
        <p:sp>
          <p:nvSpPr>
            <p:cNvPr id="9" name="Read Activity 1 Worksheet…">
              <a:extLst>
                <a:ext uri="{FF2B5EF4-FFF2-40B4-BE49-F238E27FC236}">
                  <a16:creationId xmlns:a16="http://schemas.microsoft.com/office/drawing/2014/main" id="{A8EAC7A3-A604-A6A4-9577-46DBCE931C3A}"/>
                </a:ext>
              </a:extLst>
            </p:cNvPr>
            <p:cNvSpPr txBox="1"/>
            <p:nvPr/>
          </p:nvSpPr>
          <p:spPr>
            <a:xfrm>
              <a:off x="4293853" y="5611443"/>
              <a:ext cx="4610848" cy="8357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anchor="ctr">
              <a:spAutoFit/>
            </a:bodyPr>
            <a:lstStyle/>
            <a:p>
              <a:pPr algn="ctr" fontAlgn="t">
                <a:lnSpc>
                  <a:spcPct val="108000"/>
                </a:lnSpc>
              </a:pPr>
              <a:r>
                <a:rPr lang="en-GB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Complete Lesson 3 Activity 2</a:t>
              </a:r>
            </a:p>
          </p:txBody>
        </p:sp>
      </p:grp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832F78D5-6327-96BE-233E-BAC691D24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Financial stability</a:t>
            </a:r>
            <a:endParaRPr dirty="0"/>
          </a:p>
        </p:txBody>
      </p:sp>
      <p:sp>
        <p:nvSpPr>
          <p:cNvPr id="6" name="Google Shape;129;p16">
            <a:extLst>
              <a:ext uri="{FF2B5EF4-FFF2-40B4-BE49-F238E27FC236}">
                <a16:creationId xmlns:a16="http://schemas.microsoft.com/office/drawing/2014/main" id="{A724BCC1-85FA-94BB-B23E-7C44F5D4FD22}"/>
              </a:ext>
            </a:extLst>
          </p:cNvPr>
          <p:cNvSpPr txBox="1"/>
          <p:nvPr/>
        </p:nvSpPr>
        <p:spPr>
          <a:xfrm>
            <a:off x="838200" y="1482743"/>
            <a:ext cx="11007436" cy="471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pPr fontAlgn="t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This means having predictable, reliable income that helps a business survive and grow.</a:t>
            </a:r>
          </a:p>
          <a:p>
            <a:pPr marL="1120138" lvl="4" indent="-224027" defTabSz="896111">
              <a:lnSpc>
                <a:spcPct val="97200"/>
              </a:lnSpc>
              <a:spcBef>
                <a:spcPts val="900"/>
              </a:spcBef>
              <a:buSzPct val="34000"/>
              <a:buBlip>
                <a:blip r:embed="rId3"/>
              </a:buBlip>
              <a:defRPr sz="23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graphicFrame>
        <p:nvGraphicFramePr>
          <p:cNvPr id="10" name="Chart 9" descr="Graph and table showing revenue of Argent and Co.&#13;&#10;Jewellery sales go from £3,600 in January to £6,200 in December.&#13;&#10;Commissions go from £1,700 in January to £3,200 in December.&#13;&#10;Subscriptions go from £1,400 in January to £1,900 in December.&#13;&#10;">
            <a:extLst>
              <a:ext uri="{FF2B5EF4-FFF2-40B4-BE49-F238E27FC236}">
                <a16:creationId xmlns:a16="http://schemas.microsoft.com/office/drawing/2014/main" id="{08833AB9-134D-DE66-3F25-7D0FBFDEF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9762570"/>
              </p:ext>
            </p:extLst>
          </p:nvPr>
        </p:nvGraphicFramePr>
        <p:xfrm>
          <a:off x="-106437" y="1690689"/>
          <a:ext cx="9144000" cy="4802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" name="Group 15" descr="Discussion&#10;Why might a combined monetisation approach be safer than relying only on jewellery sales?">
            <a:extLst>
              <a:ext uri="{FF2B5EF4-FFF2-40B4-BE49-F238E27FC236}">
                <a16:creationId xmlns:a16="http://schemas.microsoft.com/office/drawing/2014/main" id="{A3587524-0183-F141-AE54-C430D8BDA3A4}"/>
              </a:ext>
            </a:extLst>
          </p:cNvPr>
          <p:cNvGrpSpPr/>
          <p:nvPr/>
        </p:nvGrpSpPr>
        <p:grpSpPr>
          <a:xfrm>
            <a:off x="8631383" y="2192348"/>
            <a:ext cx="3560618" cy="3300114"/>
            <a:chOff x="9250017" y="1999318"/>
            <a:chExt cx="2941983" cy="3112158"/>
          </a:xfrm>
        </p:grpSpPr>
        <p:sp>
          <p:nvSpPr>
            <p:cNvPr id="14" name="Content Placeholder 15">
              <a:extLst>
                <a:ext uri="{FF2B5EF4-FFF2-40B4-BE49-F238E27FC236}">
                  <a16:creationId xmlns:a16="http://schemas.microsoft.com/office/drawing/2014/main" id="{C58A3AC2-AA38-4763-25C4-05CFC793D21A}"/>
                </a:ext>
              </a:extLst>
            </p:cNvPr>
            <p:cNvSpPr/>
            <p:nvPr/>
          </p:nvSpPr>
          <p:spPr>
            <a:xfrm>
              <a:off x="9250017" y="1999318"/>
              <a:ext cx="2941983" cy="3112158"/>
            </a:xfrm>
            <a:prstGeom prst="rect">
              <a:avLst/>
            </a:prstGeom>
            <a:solidFill>
              <a:srgbClr val="CFEFE9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108000"/>
                </a:lnSpc>
                <a:spcBef>
                  <a:spcPts val="1000"/>
                </a:spcBef>
                <a:defRPr sz="24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D3881C-B89F-7F35-7D1F-FCDF750FAADB}"/>
                </a:ext>
              </a:extLst>
            </p:cNvPr>
            <p:cNvSpPr txBox="1"/>
            <p:nvPr/>
          </p:nvSpPr>
          <p:spPr>
            <a:xfrm>
              <a:off x="9407237" y="2263003"/>
              <a:ext cx="2635428" cy="2383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fontAlgn="t">
                <a:lnSpc>
                  <a:spcPct val="108000"/>
                </a:lnSpc>
                <a:spcAft>
                  <a:spcPts val="800"/>
                </a:spcAft>
              </a:pPr>
              <a:r>
                <a:rPr lang="en-GB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Discussion</a:t>
              </a:r>
              <a:endParaRPr lang="en-GB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t">
                <a:lnSpc>
                  <a:spcPct val="108000"/>
                </a:lnSpc>
                <a:spcAft>
                  <a:spcPts val="800"/>
                </a:spcAft>
              </a:pPr>
              <a:r>
                <a:rPr lang="en-GB" sz="2200" dirty="0">
                  <a:latin typeface="Arial" panose="020B0604020202020204" pitchFamily="34" charset="0"/>
                  <a:cs typeface="Arial" panose="020B0604020202020204" pitchFamily="34" charset="0"/>
                </a:rPr>
                <a:t>Why might a combined monetisation approach be safer than relying </a:t>
              </a:r>
              <a:r>
                <a:rPr lang="en-GB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only</a:t>
              </a:r>
              <a:r>
                <a:rPr lang="en-GB" sz="2200" dirty="0">
                  <a:latin typeface="Arial" panose="020B0604020202020204" pitchFamily="34" charset="0"/>
                  <a:cs typeface="Arial" panose="020B0604020202020204" pitchFamily="34" charset="0"/>
                </a:rPr>
                <a:t> on jewellery sales?</a:t>
              </a:r>
            </a:p>
            <a:p>
              <a:pPr marL="0" marR="0" indent="0" algn="l" defTabSz="914400" rtl="0" fontAlgn="auto" latinLnBrk="0" hangingPunct="0">
                <a:lnSpc>
                  <a:spcPct val="108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74A679B2-F3E3-EF0C-5621-3F76F91F8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2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B28B690B-8E90-9F32-3B78-8A96F767F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8970A67A-2BB4-3F39-CEAD-E6BBEC4732F3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3</a:t>
            </a:r>
          </a:p>
        </p:txBody>
      </p:sp>
      <p:sp>
        <p:nvSpPr>
          <p:cNvPr id="244" name="Title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Risk</a:t>
            </a:r>
            <a:endParaRPr dirty="0"/>
          </a:p>
        </p:txBody>
      </p:sp>
      <p:sp>
        <p:nvSpPr>
          <p:cNvPr id="246" name="Textbox1"/>
          <p:cNvSpPr txBox="1"/>
          <p:nvPr/>
        </p:nvSpPr>
        <p:spPr>
          <a:xfrm>
            <a:off x="838200" y="1413928"/>
            <a:ext cx="10515600" cy="897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fontAlgn="t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Risk is the possibility that a business may lose money or fail to achieve its objectives.</a:t>
            </a:r>
          </a:p>
          <a:p>
            <a:pPr marL="320675" indent="-320675">
              <a:lnSpc>
                <a:spcPct val="108000"/>
              </a:lnSpc>
              <a:spcBef>
                <a:spcPts val="1000"/>
              </a:spcBef>
              <a:buSzPct val="100000"/>
              <a:buAutoNum type="arabicPeriod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grpSp>
        <p:nvGrpSpPr>
          <p:cNvPr id="17" name="Group 16" descr="Commissioned&#10;A customer may be unhappy with the final product. Possible outcomes: complaints, reputational damage, loss of future recommendations.">
            <a:extLst>
              <a:ext uri="{FF2B5EF4-FFF2-40B4-BE49-F238E27FC236}">
                <a16:creationId xmlns:a16="http://schemas.microsoft.com/office/drawing/2014/main" id="{5579FC1D-9D42-FA0F-10CB-C4AF0DE588BB}"/>
              </a:ext>
            </a:extLst>
          </p:cNvPr>
          <p:cNvGrpSpPr/>
          <p:nvPr/>
        </p:nvGrpSpPr>
        <p:grpSpPr>
          <a:xfrm>
            <a:off x="617070" y="2045527"/>
            <a:ext cx="5281685" cy="2023915"/>
            <a:chOff x="515470" y="2135284"/>
            <a:chExt cx="5281685" cy="202391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C38E415-7083-4DBA-A457-57E7380DCB2E}"/>
                </a:ext>
              </a:extLst>
            </p:cNvPr>
            <p:cNvSpPr/>
            <p:nvPr/>
          </p:nvSpPr>
          <p:spPr>
            <a:xfrm>
              <a:off x="515470" y="2135284"/>
              <a:ext cx="5281685" cy="1832162"/>
            </a:xfrm>
            <a:prstGeom prst="roundRect">
              <a:avLst/>
            </a:prstGeom>
            <a:solidFill>
              <a:srgbClr val="1E6458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3" name="TextBox 12" descr="COMMISSIONED&#13;&#10;A customer may be unhappy with the final product. Possible outcomes: complaints, reputational damage, loss of future recommendations. &#13;&#10;">
              <a:extLst>
                <a:ext uri="{FF2B5EF4-FFF2-40B4-BE49-F238E27FC236}">
                  <a16:creationId xmlns:a16="http://schemas.microsoft.com/office/drawing/2014/main" id="{BBB31FF8-0208-D2AB-6521-36F62B8CB1F0}"/>
                </a:ext>
              </a:extLst>
            </p:cNvPr>
            <p:cNvSpPr txBox="1"/>
            <p:nvPr/>
          </p:nvSpPr>
          <p:spPr>
            <a:xfrm>
              <a:off x="662294" y="2281766"/>
              <a:ext cx="4929851" cy="18774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COMMISSIONED</a:t>
              </a:r>
            </a:p>
            <a:p>
              <a:r>
                <a:rPr lang="en-GB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A customer may be unhappy with the final product. Possible outcomes: complaints, reputational damage, loss of future recommendations. </a:t>
              </a:r>
            </a:p>
            <a:p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grpSp>
        <p:nvGrpSpPr>
          <p:cNvPr id="18" name="Group 17" descr="Self-generated&#10;The creator may invest time and money developing a new jewellery collection that does not appeal to customers. Possible outcomes: unsold stock, wasted resources.">
            <a:extLst>
              <a:ext uri="{FF2B5EF4-FFF2-40B4-BE49-F238E27FC236}">
                <a16:creationId xmlns:a16="http://schemas.microsoft.com/office/drawing/2014/main" id="{01D0214F-6DB0-2486-F62E-7E21A76CECC9}"/>
              </a:ext>
            </a:extLst>
          </p:cNvPr>
          <p:cNvGrpSpPr/>
          <p:nvPr/>
        </p:nvGrpSpPr>
        <p:grpSpPr>
          <a:xfrm>
            <a:off x="6484471" y="2045527"/>
            <a:ext cx="5281685" cy="2004450"/>
            <a:chOff x="6382871" y="2135284"/>
            <a:chExt cx="5281685" cy="2004450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B10258CE-7A10-31B3-68BE-56A5D9E5141C}"/>
                </a:ext>
              </a:extLst>
            </p:cNvPr>
            <p:cNvSpPr/>
            <p:nvPr/>
          </p:nvSpPr>
          <p:spPr>
            <a:xfrm>
              <a:off x="6382871" y="2135284"/>
              <a:ext cx="5281685" cy="1832162"/>
            </a:xfrm>
            <a:prstGeom prst="roundRect">
              <a:avLst/>
            </a:prstGeom>
            <a:solidFill>
              <a:srgbClr val="2B8D7D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4" name="TextBox 13" descr="SELF-GENERATED&#13;&#10;The creator may invest time and money developing a new jewellery collection that does not appeal to customers. Possible outcomes: unsold stock, wasted resources. &#13;&#10;">
              <a:extLst>
                <a:ext uri="{FF2B5EF4-FFF2-40B4-BE49-F238E27FC236}">
                  <a16:creationId xmlns:a16="http://schemas.microsoft.com/office/drawing/2014/main" id="{37846DED-2EE2-F7BF-53C7-B355A2F53BD6}"/>
                </a:ext>
              </a:extLst>
            </p:cNvPr>
            <p:cNvSpPr txBox="1"/>
            <p:nvPr/>
          </p:nvSpPr>
          <p:spPr>
            <a:xfrm>
              <a:off x="6560459" y="2262301"/>
              <a:ext cx="4969248" cy="18774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SELF-GENERATED</a:t>
              </a:r>
            </a:p>
            <a:p>
              <a:pPr lvl="0" hangingPunct="1">
                <a:defRPr/>
              </a:pPr>
              <a:r>
                <a:rPr lang="en-GB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The creator may invest time and money developing a new jewellery collection that does not appeal to customers. Possible outcomes: unsold stock, wasted resources. </a:t>
              </a:r>
            </a:p>
            <a:p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grpSp>
        <p:nvGrpSpPr>
          <p:cNvPr id="19" name="Group 18" descr="Subscription&#10;Subscribers may feel the monthly benefits are no longer worthwhile and cancel their memberships. Possible outcomes: reduced customer loyalty, loss of consistent and recurring income.">
            <a:extLst>
              <a:ext uri="{FF2B5EF4-FFF2-40B4-BE49-F238E27FC236}">
                <a16:creationId xmlns:a16="http://schemas.microsoft.com/office/drawing/2014/main" id="{06AAC56F-CB03-A0DE-D71C-A9C984D42533}"/>
              </a:ext>
            </a:extLst>
          </p:cNvPr>
          <p:cNvGrpSpPr/>
          <p:nvPr/>
        </p:nvGrpSpPr>
        <p:grpSpPr>
          <a:xfrm>
            <a:off x="617070" y="4176994"/>
            <a:ext cx="5281685" cy="2285818"/>
            <a:chOff x="515470" y="4364134"/>
            <a:chExt cx="5281685" cy="2285818"/>
          </a:xfrm>
          <a:solidFill>
            <a:srgbClr val="63CFBD"/>
          </a:solidFill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E8F21E46-0903-4990-37DE-813EAE112EB2}"/>
                </a:ext>
              </a:extLst>
            </p:cNvPr>
            <p:cNvSpPr/>
            <p:nvPr/>
          </p:nvSpPr>
          <p:spPr>
            <a:xfrm>
              <a:off x="515470" y="4364134"/>
              <a:ext cx="5281685" cy="2052000"/>
            </a:xfrm>
            <a:prstGeom prst="round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5" name="TextBox 14" descr="Subscription&#10;Subscribers may feel the monthly benefits are no longer worthwhile and cancel their memberships.">
              <a:extLst>
                <a:ext uri="{FF2B5EF4-FFF2-40B4-BE49-F238E27FC236}">
                  <a16:creationId xmlns:a16="http://schemas.microsoft.com/office/drawing/2014/main" id="{C23FE213-A679-61C7-A9EF-6A2307156B28}"/>
                </a:ext>
              </a:extLst>
            </p:cNvPr>
            <p:cNvSpPr txBox="1"/>
            <p:nvPr/>
          </p:nvSpPr>
          <p:spPr>
            <a:xfrm>
              <a:off x="662294" y="4464742"/>
              <a:ext cx="4929851" cy="21852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SUBSCRIPTION</a:t>
              </a:r>
            </a:p>
            <a:p>
              <a:pPr lvl="0" hangingPunct="1">
                <a:defRPr/>
              </a:pPr>
              <a:r>
                <a:rPr lang="en-GB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Subscribers may feel the monthly benefits are no longer worthwhile and cancel their memberships. Possible outcomes: reduced customer loyalty, loss of consistent and recurring income.</a:t>
              </a:r>
            </a:p>
            <a:p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grpSp>
        <p:nvGrpSpPr>
          <p:cNvPr id="20" name="Group 19" descr="Combined&#10;Managing multiple revenue streams can increase workload and complexity. Possible outcomes: quality, customer service, impacts on delivery times if not managed correctly.">
            <a:extLst>
              <a:ext uri="{FF2B5EF4-FFF2-40B4-BE49-F238E27FC236}">
                <a16:creationId xmlns:a16="http://schemas.microsoft.com/office/drawing/2014/main" id="{D2393817-DCF3-C125-F825-97AAABAFBBC6}"/>
              </a:ext>
            </a:extLst>
          </p:cNvPr>
          <p:cNvGrpSpPr/>
          <p:nvPr/>
        </p:nvGrpSpPr>
        <p:grpSpPr>
          <a:xfrm>
            <a:off x="6484471" y="4176994"/>
            <a:ext cx="5281685" cy="2233118"/>
            <a:chOff x="6382871" y="4364134"/>
            <a:chExt cx="5281685" cy="2233118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C230E9B-1266-0ABC-96F1-5DE1C9FF2BDC}"/>
                </a:ext>
              </a:extLst>
            </p:cNvPr>
            <p:cNvSpPr/>
            <p:nvPr/>
          </p:nvSpPr>
          <p:spPr>
            <a:xfrm>
              <a:off x="6382871" y="4364134"/>
              <a:ext cx="5281685" cy="2016000"/>
            </a:xfrm>
            <a:prstGeom prst="roundRect">
              <a:avLst/>
            </a:prstGeom>
            <a:solidFill>
              <a:srgbClr val="CEF0EA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  <p:sp>
          <p:nvSpPr>
            <p:cNvPr id="16" name="TextBox 15" descr="COMBINED&#13;&#10;Managing multiple revenue streams can increase workload and complexity. Possible outcomes: quality, customer service, impacts on delivery times if not managed correctly.&#13;&#10;">
              <a:extLst>
                <a:ext uri="{FF2B5EF4-FFF2-40B4-BE49-F238E27FC236}">
                  <a16:creationId xmlns:a16="http://schemas.microsoft.com/office/drawing/2014/main" id="{7317C100-A230-EC0A-F4A1-9DD86704FFAC}"/>
                </a:ext>
              </a:extLst>
            </p:cNvPr>
            <p:cNvSpPr txBox="1"/>
            <p:nvPr/>
          </p:nvSpPr>
          <p:spPr>
            <a:xfrm>
              <a:off x="6560458" y="4412042"/>
              <a:ext cx="4969249" cy="21852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COMBINED</a:t>
              </a:r>
            </a:p>
            <a:p>
              <a:pPr lvl="0" hangingPunct="1">
                <a:defRPr/>
              </a:pPr>
              <a:r>
                <a:rPr lang="en-GB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Managing multiple revenue streams can increase workload and complexity. Possible outcomes: quality, customer service, impacts on delivery times if not managed correctly.</a:t>
              </a:r>
            </a:p>
            <a:p>
              <a:endPara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45A49AA9-4171-3A52-B4DA-A5BAB5577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E66BD-A535-B65B-26D4-C1543F1C2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C1105-12CA-6104-4389-E2D50187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Pitch preparation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A0F02-FF3C-C552-00E5-72EF4AE7049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199" y="1825624"/>
            <a:ext cx="5994401" cy="3839927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GB" dirty="0"/>
              <a:t>For your pitch: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/>
              <a:t>State your recommended option.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/>
              <a:t>Give two or three key reasons to justify your choice.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GB" dirty="0"/>
              <a:t>Explain why it offers the best investment opportunity.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Conclude with a clear recommendation.</a:t>
            </a:r>
          </a:p>
        </p:txBody>
      </p:sp>
      <p:sp>
        <p:nvSpPr>
          <p:cNvPr id="8" name="Textbox1">
            <a:extLst>
              <a:ext uri="{FF2B5EF4-FFF2-40B4-BE49-F238E27FC236}">
                <a16:creationId xmlns:a16="http://schemas.microsoft.com/office/drawing/2014/main" id="{DD6FE9F9-711F-7F10-94A0-713BB7E11C32}"/>
              </a:ext>
            </a:extLst>
          </p:cNvPr>
          <p:cNvSpPr txBox="1"/>
          <p:nvPr/>
        </p:nvSpPr>
        <p:spPr>
          <a:xfrm>
            <a:off x="955399" y="5435151"/>
            <a:ext cx="5760000" cy="460800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3 Activity 3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F6B24F-24AF-E5C0-C875-D06DFB9C4A1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b="1" dirty="0"/>
              <a:t>Remember to: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F6F23-1A68-83DA-F4C6-8006B0CA6F5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GB" sz="2200" dirty="0"/>
              <a:t>give a clear recommendation;</a:t>
            </a:r>
          </a:p>
          <a:p>
            <a:r>
              <a:rPr lang="en-GB" sz="2200" dirty="0"/>
              <a:t>support it with evidence;</a:t>
            </a:r>
          </a:p>
          <a:p>
            <a:r>
              <a:rPr lang="en-GB" sz="2200" dirty="0"/>
              <a:t>justify your choice;</a:t>
            </a:r>
          </a:p>
          <a:p>
            <a:r>
              <a:rPr lang="en-GB" sz="2200" dirty="0"/>
              <a:t>stay focused;</a:t>
            </a:r>
          </a:p>
          <a:p>
            <a:r>
              <a:rPr lang="en-GB" sz="2200" dirty="0"/>
              <a:t>stick to the time limit.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F2162F8-9B98-AA5C-7681-74B2D6ADA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576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/>
              <a:t>Lesson 3: How creative products and services make money</a:t>
            </a:r>
            <a:endParaRPr lang="en-GB" dirty="0"/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F45C149-EDCA-E0B0-EF1F-5DBB3756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3</a:t>
            </a:r>
          </a:p>
        </p:txBody>
      </p:sp>
    </p:spTree>
    <p:extLst>
      <p:ext uri="{BB962C8B-B14F-4D97-AF65-F5344CB8AC3E}">
        <p14:creationId xmlns:p14="http://schemas.microsoft.com/office/powerpoint/2010/main" val="198457257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FCD62-396F-4F18-D527-080CAD36A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BD126C8D-79B9-ACC6-0AF0-915926FD4B57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Plenary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28" name="Title 1">
            <a:extLst>
              <a:ext uri="{FF2B5EF4-FFF2-40B4-BE49-F238E27FC236}">
                <a16:creationId xmlns:a16="http://schemas.microsoft.com/office/drawing/2014/main" id="{6F6C1FDF-CD97-BC3D-31A4-C61F6AB65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115126" cy="19081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Exam practice – ‘Discuss’</a:t>
            </a:r>
            <a:endParaRPr dirty="0"/>
          </a:p>
        </p:txBody>
      </p:sp>
      <p:sp>
        <p:nvSpPr>
          <p:cNvPr id="329" name="Text Placeholder 4">
            <a:extLst>
              <a:ext uri="{FF2B5EF4-FFF2-40B4-BE49-F238E27FC236}">
                <a16:creationId xmlns:a16="http://schemas.microsoft.com/office/drawing/2014/main" id="{210BC1F6-FB2A-3541-D16D-7CE74450EA4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0" y="2676325"/>
            <a:ext cx="6400802" cy="286549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/>
          </a:bodyPr>
          <a:lstStyle>
            <a:lvl1pPr marL="0" indent="0">
              <a:buSzTx/>
              <a:buNone/>
              <a:defRPr sz="1200">
                <a:solidFill>
                  <a:srgbClr val="898989"/>
                </a:solidFill>
              </a:defRPr>
            </a:lvl1pPr>
          </a:lstStyle>
          <a:p>
            <a:r>
              <a:rPr lang="en-GB" sz="2400" dirty="0">
                <a:solidFill>
                  <a:schemeClr val="tx1"/>
                </a:solidFill>
              </a:rPr>
              <a:t>Discuss the factors a craft maker should consider when deciding whether to introduce a subscription service. (9 marks)</a:t>
            </a:r>
          </a:p>
        </p:txBody>
      </p:sp>
      <p:sp>
        <p:nvSpPr>
          <p:cNvPr id="6" name="Textbox1">
            <a:extLst>
              <a:ext uri="{FF2B5EF4-FFF2-40B4-BE49-F238E27FC236}">
                <a16:creationId xmlns:a16="http://schemas.microsoft.com/office/drawing/2014/main" id="{B8BF1FD2-E6FA-5926-C932-747A1DAEEA8C}"/>
              </a:ext>
            </a:extLst>
          </p:cNvPr>
          <p:cNvSpPr txBox="1"/>
          <p:nvPr/>
        </p:nvSpPr>
        <p:spPr>
          <a:xfrm>
            <a:off x="838200" y="5011728"/>
            <a:ext cx="5760000" cy="460800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Lesson 3 Plenary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44A8089-590A-11D5-BF17-F67A61270F6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53327" y="1870365"/>
            <a:ext cx="2689732" cy="555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Consider: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367362-55C5-117C-39AD-649CEA7D6E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53325" y="2425702"/>
            <a:ext cx="3947729" cy="3930646"/>
          </a:xfrm>
        </p:spPr>
        <p:txBody>
          <a:bodyPr>
            <a:noAutofit/>
          </a:bodyPr>
          <a:lstStyle/>
          <a:p>
            <a:pPr marL="230400" indent="-2304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Why might a subscription </a:t>
            </a:r>
            <a:b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service generate more predictable income?</a:t>
            </a:r>
          </a:p>
          <a:p>
            <a:pPr marL="230400" indent="-2304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Why could subscriber cancellations be a challenge?</a:t>
            </a:r>
          </a:p>
          <a:p>
            <a:pPr marL="230400" indent="-2304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How might customer expectations affect creative control?</a:t>
            </a:r>
          </a:p>
          <a:p>
            <a:pPr marL="230400" indent="-2304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What is the risk to the business?</a:t>
            </a:r>
          </a:p>
          <a:p>
            <a:pPr marL="230400" indent="-23040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What is the impact on workload?</a:t>
            </a:r>
            <a:endParaRPr lang="en-GB" sz="1900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7C0DCDF-1A40-267B-80F1-4C7A7814F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36786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F850B-2291-8E5A-B8B9-A05016DA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1">
            <a:extLst>
              <a:ext uri="{FF2B5EF4-FFF2-40B4-BE49-F238E27FC236}">
                <a16:creationId xmlns:a16="http://schemas.microsoft.com/office/drawing/2014/main" id="{B5A91487-B471-5830-2575-437BE9398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 this lesson, we </a:t>
            </a:r>
            <a:r>
              <a:rPr lang="en-GB" dirty="0"/>
              <a:t>have</a:t>
            </a:r>
            <a:r>
              <a:rPr dirty="0"/>
              <a:t>:</a:t>
            </a:r>
          </a:p>
        </p:txBody>
      </p:sp>
      <p:sp>
        <p:nvSpPr>
          <p:cNvPr id="2" name="Textbox1">
            <a:extLst>
              <a:ext uri="{FF2B5EF4-FFF2-40B4-BE49-F238E27FC236}">
                <a16:creationId xmlns:a16="http://schemas.microsoft.com/office/drawing/2014/main" id="{5CAA1358-4493-DAFE-2F4A-60632AD2DDC6}"/>
              </a:ext>
            </a:extLst>
          </p:cNvPr>
          <p:cNvSpPr txBox="1"/>
          <p:nvPr/>
        </p:nvSpPr>
        <p:spPr>
          <a:xfrm>
            <a:off x="838200" y="1673683"/>
            <a:ext cx="6324600" cy="4503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recalled and explained how the three main monetisation models generate income:</a:t>
            </a:r>
          </a:p>
          <a:p>
            <a:pPr marL="769725" lvl="1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commissioned</a:t>
            </a:r>
          </a:p>
          <a:p>
            <a:pPr marL="769725" lvl="1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self-generated</a:t>
            </a:r>
          </a:p>
          <a:p>
            <a:pPr marL="769725" lvl="1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subscription;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assessed the benefits and challenges of each model in relation to:</a:t>
            </a:r>
          </a:p>
          <a:p>
            <a:pPr marL="768150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tabLst>
                <a:tab pos="171450" algn="ctr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creative control</a:t>
            </a:r>
          </a:p>
          <a:p>
            <a:pPr marL="768150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tabLst>
                <a:tab pos="171450" algn="ctr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financial stability</a:t>
            </a:r>
          </a:p>
          <a:p>
            <a:pPr marL="768150" indent="-28575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SzPct val="90000"/>
              <a:buFont typeface="Courier New" panose="02070309020205020404" pitchFamily="49" charset="0"/>
              <a:buChar char="o"/>
              <a:tabLst>
                <a:tab pos="171450" algn="ctr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risk;</a:t>
            </a:r>
          </a:p>
          <a:p>
            <a:pPr marL="230400" indent="-230400" fontAlgn="t">
              <a:lnSpc>
                <a:spcPct val="108000"/>
              </a:lnSpc>
              <a:spcAft>
                <a:spcPts val="800"/>
              </a:spcAft>
              <a:buClr>
                <a:srgbClr val="2B8D7D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discussed the suitability of different monetisation models for a creative business.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7D53F7F-E1A3-E28C-0D07-06E550A2B89B}"/>
              </a:ext>
            </a:extLst>
          </p:cNvPr>
          <p:cNvSpPr txBox="1">
            <a:spLocks/>
          </p:cNvSpPr>
          <p:nvPr/>
        </p:nvSpPr>
        <p:spPr>
          <a:xfrm>
            <a:off x="7530349" y="1690688"/>
            <a:ext cx="3823451" cy="4486275"/>
          </a:xfrm>
          <a:prstGeom prst="rect">
            <a:avLst/>
          </a:prstGeom>
          <a:solidFill>
            <a:srgbClr val="FFFFFF"/>
          </a:solidFill>
          <a:ln w="28575">
            <a:solidFill>
              <a:srgbClr val="88A2FF"/>
            </a:solidFill>
            <a:round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44000" tIns="144000" rIns="144000" bIns="144000" anchor="t">
            <a:no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GB" sz="1400" u="sng" dirty="0"/>
              <a:t>Skills</a:t>
            </a:r>
            <a:endParaRPr lang="en-GB" sz="1400" dirty="0"/>
          </a:p>
          <a:p>
            <a:pPr hangingPunct="1"/>
            <a:r>
              <a:rPr lang="en-GB" sz="1400" dirty="0"/>
              <a:t>CS2: Generating ideas</a:t>
            </a:r>
          </a:p>
          <a:p>
            <a:pPr hangingPunct="1"/>
            <a:r>
              <a:rPr lang="en-GB" sz="1400" dirty="0"/>
              <a:t>CS4: Developing ideas</a:t>
            </a:r>
          </a:p>
          <a:p>
            <a:pPr hangingPunct="1"/>
            <a:r>
              <a:rPr lang="en-GB" sz="1400" u="sng" dirty="0"/>
              <a:t>General competencies</a:t>
            </a:r>
            <a:endParaRPr lang="en-GB" sz="1400" dirty="0"/>
          </a:p>
          <a:p>
            <a:pPr hangingPunct="1"/>
            <a:r>
              <a:rPr lang="en-GB" sz="1400" dirty="0"/>
              <a:t>English:</a:t>
            </a:r>
          </a:p>
          <a:p>
            <a:pPr hangingPunct="1"/>
            <a:r>
              <a:rPr lang="en-GB" sz="1400" dirty="0"/>
              <a:t>E2: Present information and ideas</a:t>
            </a:r>
          </a:p>
          <a:p>
            <a:pPr hangingPunct="1"/>
            <a:r>
              <a:rPr lang="en-GB" sz="1400" dirty="0"/>
              <a:t>E4: Summarise information/ideas</a:t>
            </a:r>
          </a:p>
          <a:p>
            <a:pPr hangingPunct="1"/>
            <a:r>
              <a:rPr lang="en-GB" sz="1400" dirty="0"/>
              <a:t>E5: Synthesise information</a:t>
            </a:r>
          </a:p>
          <a:p>
            <a:pPr hangingPunct="1"/>
            <a:r>
              <a:rPr lang="en-GB" sz="1400" dirty="0"/>
              <a:t>E6: Take part in/leading discussions</a:t>
            </a:r>
          </a:p>
          <a:p>
            <a:pPr hangingPunct="1"/>
            <a:r>
              <a:rPr lang="en-GB" sz="1400" dirty="0"/>
              <a:t>Digital:</a:t>
            </a:r>
          </a:p>
          <a:p>
            <a:pPr hangingPunct="1"/>
            <a:r>
              <a:rPr lang="en-GB" sz="1400" dirty="0"/>
              <a:t>D3: Communicate and collaborate</a:t>
            </a:r>
          </a:p>
          <a:p>
            <a:pPr hangingPunct="1"/>
            <a:r>
              <a:rPr lang="en-GB" sz="1400" dirty="0"/>
              <a:t>D4: Process and analyse numerical data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FA768B8-36EE-CA81-1571-C5269C14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537230B6-9969-4479-B301-87119D65F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88A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Plenary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842558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ounded Rectangle 5" descr="Consolidation">
            <a:extLst>
              <a:ext uri="{FF2B5EF4-FFF2-40B4-BE49-F238E27FC236}">
                <a16:creationId xmlns:a16="http://schemas.microsoft.com/office/drawing/2014/main" id="{82126599-42DB-A5D9-448A-F2800EA61DE5}"/>
              </a:ext>
            </a:extLst>
          </p:cNvPr>
          <p:cNvGrpSpPr/>
          <p:nvPr/>
        </p:nvGrpSpPr>
        <p:grpSpPr>
          <a:xfrm>
            <a:off x="9973928" y="162683"/>
            <a:ext cx="2078555" cy="365133"/>
            <a:chOff x="0" y="-1"/>
            <a:chExt cx="2078553" cy="365132"/>
          </a:xfrm>
        </p:grpSpPr>
        <p:sp>
          <p:nvSpPr>
            <p:cNvPr id="4" name="Rounded Rectangle">
              <a:extLst>
                <a:ext uri="{FF2B5EF4-FFF2-40B4-BE49-F238E27FC236}">
                  <a16:creationId xmlns:a16="http://schemas.microsoft.com/office/drawing/2014/main" id="{80976446-4542-57AD-EC03-39A9110B3438}"/>
                </a:ext>
              </a:extLst>
            </p:cNvPr>
            <p:cNvSpPr/>
            <p:nvPr/>
          </p:nvSpPr>
          <p:spPr>
            <a:xfrm>
              <a:off x="-1" y="-2"/>
              <a:ext cx="2078554" cy="365133"/>
            </a:xfrm>
            <a:prstGeom prst="roundRect">
              <a:avLst>
                <a:gd name="adj" fmla="val 16667"/>
              </a:avLst>
            </a:prstGeom>
            <a:solidFill>
              <a:srgbClr val="8E53E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6" name="Consolidation">
              <a:extLst>
                <a:ext uri="{FF2B5EF4-FFF2-40B4-BE49-F238E27FC236}">
                  <a16:creationId xmlns:a16="http://schemas.microsoft.com/office/drawing/2014/main" id="{569A41F0-B44E-2B60-5D5A-A5E432D0DFD0}"/>
                </a:ext>
              </a:extLst>
            </p:cNvPr>
            <p:cNvSpPr txBox="1"/>
            <p:nvPr/>
          </p:nvSpPr>
          <p:spPr>
            <a:xfrm>
              <a:off x="62102" y="17823"/>
              <a:ext cx="1952907" cy="294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rPr dirty="0"/>
                <a:t>Consolidation</a:t>
              </a:r>
            </a:p>
          </p:txBody>
        </p:sp>
      </p:grpSp>
      <p:sp>
        <p:nvSpPr>
          <p:cNvPr id="300" name="Title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noProof="0" dirty="0"/>
              <a:t>Monetisation</a:t>
            </a:r>
            <a:r>
              <a:rPr dirty="0"/>
              <a:t> </a:t>
            </a:r>
            <a:r>
              <a:rPr lang="en-GB" dirty="0"/>
              <a:t>models and business</a:t>
            </a:r>
            <a:endParaRPr dirty="0"/>
          </a:p>
        </p:txBody>
      </p:sp>
      <p:sp>
        <p:nvSpPr>
          <p:cNvPr id="305" name="Textbox1"/>
          <p:cNvSpPr txBox="1"/>
          <p:nvPr/>
        </p:nvSpPr>
        <p:spPr>
          <a:xfrm>
            <a:off x="838200" y="1574904"/>
            <a:ext cx="11239500" cy="370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dirty="0"/>
              <a:t>1. Choose a real creative business from the list provided.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dirty="0"/>
              <a:t>2. Identify the monetisation model(s).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dirty="0"/>
              <a:t>3. Apply your learning.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200" b="1" dirty="0"/>
              <a:t>Based on your findings, answer the following questions:</a:t>
            </a:r>
          </a:p>
          <a:p>
            <a:pPr marL="520700" lvl="0" indent="-457200">
              <a:lnSpc>
                <a:spcPct val="108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2200" dirty="0"/>
              <a:t>Which monetisation model does the business appear to rely on most?</a:t>
            </a:r>
          </a:p>
          <a:p>
            <a:pPr marL="520700" lvl="0" indent="-457200">
              <a:lnSpc>
                <a:spcPct val="108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2200" dirty="0"/>
              <a:t>What is one potential benefit of this model?</a:t>
            </a:r>
          </a:p>
          <a:p>
            <a:pPr marL="520700" lvl="0" indent="-457200">
              <a:lnSpc>
                <a:spcPct val="108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2200" dirty="0"/>
              <a:t>What is one potential challenge of this model?</a:t>
            </a:r>
          </a:p>
          <a:p>
            <a:pPr marL="520700" lvl="0" indent="-457200">
              <a:lnSpc>
                <a:spcPct val="108000"/>
              </a:lnSpc>
              <a:spcAft>
                <a:spcPts val="800"/>
              </a:spcAft>
              <a:buFont typeface="+mj-lt"/>
              <a:buAutoNum type="alphaLcPeriod"/>
            </a:pPr>
            <a:r>
              <a:rPr lang="en-GB" sz="2200" dirty="0"/>
              <a:t>Would you recommend introducing another monetisation model? Justify your answer.</a:t>
            </a:r>
          </a:p>
        </p:txBody>
      </p:sp>
      <p:sp>
        <p:nvSpPr>
          <p:cNvPr id="3" name="Textbox2">
            <a:extLst>
              <a:ext uri="{FF2B5EF4-FFF2-40B4-BE49-F238E27FC236}">
                <a16:creationId xmlns:a16="http://schemas.microsoft.com/office/drawing/2014/main" id="{EBAC55B8-A394-A41D-0499-BEDCE0C9CC22}"/>
              </a:ext>
            </a:extLst>
          </p:cNvPr>
          <p:cNvSpPr txBox="1"/>
          <p:nvPr/>
        </p:nvSpPr>
        <p:spPr>
          <a:xfrm>
            <a:off x="1741187" y="5462117"/>
            <a:ext cx="8431513" cy="830993"/>
          </a:xfrm>
          <a:prstGeom prst="rect">
            <a:avLst/>
          </a:prstGeom>
          <a:solidFill>
            <a:srgbClr val="CEF0E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Complete Lesson 3 consolidation activity independently in your own time</a:t>
            </a:r>
            <a:endParaRPr lang="en-GB" sz="2400" dirty="0">
              <a:latin typeface="Arial"/>
              <a:cs typeface="Arial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4092FF7F-2362-C984-ED7F-025384E95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838200" y="6356348"/>
            <a:ext cx="6120000" cy="36513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marR="0" indent="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Tx/>
              <a:buFont typeface="Arial"/>
              <a:buNone/>
              <a:tabLst/>
              <a:defRPr sz="1200" b="0" i="0" u="none" strike="noStrike" cap="none" spc="0" baseline="0">
                <a:solidFill>
                  <a:srgbClr val="898989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167765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>
              <a:buSzPct val="100000"/>
            </a:pPr>
            <a:r>
              <a:rPr lang="en-GB"/>
              <a:t>Lesson 3: How creative products and services make money</a:t>
            </a:r>
            <a:endParaRPr lang="en-GB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atsby">
  <a:themeElements>
    <a:clrScheme name="Gatsb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Gatsby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Gatsb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atsby">
  <a:themeElements>
    <a:clrScheme name="Gatsb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Gatsby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Gatsb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722d2b-0c3d-402e-ac1f-b369ae8f2e4c" xsi:nil="true"/>
    <lcf76f155ced4ddcb4097134ff3c332f xmlns="0a932bcf-489a-45c8-be82-b728b35eaba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AC6911050A2A42B87D3265732E493C" ma:contentTypeVersion="11" ma:contentTypeDescription="Create a new document." ma:contentTypeScope="" ma:versionID="471fb7f710f307f32eaecbfb8e3795a8">
  <xsd:schema xmlns:xsd="http://www.w3.org/2001/XMLSchema" xmlns:xs="http://www.w3.org/2001/XMLSchema" xmlns:p="http://schemas.microsoft.com/office/2006/metadata/properties" xmlns:ns2="0a932bcf-489a-45c8-be82-b728b35eabad" xmlns:ns3="d6722d2b-0c3d-402e-ac1f-b369ae8f2e4c" targetNamespace="http://schemas.microsoft.com/office/2006/metadata/properties" ma:root="true" ma:fieldsID="b83a19ecbf6cb2da6448952bca01fdaa" ns2:_="" ns3:_="">
    <xsd:import namespace="0a932bcf-489a-45c8-be82-b728b35eabad"/>
    <xsd:import namespace="d6722d2b-0c3d-402e-ac1f-b369ae8f2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932bcf-489a-45c8-be82-b728b35ea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c1898db-68ac-4db5-a3be-0c52eaa400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722d2b-0c3d-402e-ac1f-b369ae8f2e4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2a46a1f-a8f9-4ce2-b5ea-ff2b37beeb18}" ma:internalName="TaxCatchAll" ma:showField="CatchAllData" ma:web="d6722d2b-0c3d-402e-ac1f-b369ae8f2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28086D-421D-44C6-B1BA-7FCF576440E8}">
  <ds:schemaRefs>
    <ds:schemaRef ds:uri="http://schemas.microsoft.com/office/2006/metadata/properties"/>
    <ds:schemaRef ds:uri="http://schemas.microsoft.com/office/infopath/2007/PartnerControls"/>
    <ds:schemaRef ds:uri="d6722d2b-0c3d-402e-ac1f-b369ae8f2e4c"/>
    <ds:schemaRef ds:uri="0a932bcf-489a-45c8-be82-b728b35eabad"/>
  </ds:schemaRefs>
</ds:datastoreItem>
</file>

<file path=customXml/itemProps2.xml><?xml version="1.0" encoding="utf-8"?>
<ds:datastoreItem xmlns:ds="http://schemas.openxmlformats.org/officeDocument/2006/customXml" ds:itemID="{202DA385-FFB7-41D6-B9BF-2C9DBA0E2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E144CA-82D0-4668-98ED-60D01C54A9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932bcf-489a-45c8-be82-b728b35eabad"/>
    <ds:schemaRef ds:uri="d6722d2b-0c3d-402e-ac1f-b369ae8f2e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19993</TotalTime>
  <Words>3689</Words>
  <Application>Microsoft Macintosh PowerPoint</Application>
  <PresentationFormat>Widescreen</PresentationFormat>
  <Paragraphs>620</Paragraphs>
  <Slides>47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Arial Narrow</vt:lpstr>
      <vt:lpstr>Arial,Sans-Serif</vt:lpstr>
      <vt:lpstr>Calibri</vt:lpstr>
      <vt:lpstr>Courier New</vt:lpstr>
      <vt:lpstr>Helvetica</vt:lpstr>
      <vt:lpstr>Times Roman</vt:lpstr>
      <vt:lpstr>Gatsby</vt:lpstr>
      <vt:lpstr>Craft and Design</vt:lpstr>
      <vt:lpstr>Knowledge retrieval</vt:lpstr>
      <vt:lpstr>In this lesson, we will:</vt:lpstr>
      <vt:lpstr>Case study: LoopStudio</vt:lpstr>
      <vt:lpstr>The creative economy and its industries </vt:lpstr>
      <vt:lpstr>Key creative industry activities</vt:lpstr>
      <vt:lpstr>Creative economy activities</vt:lpstr>
      <vt:lpstr>Activities in action</vt:lpstr>
      <vt:lpstr>Getting the product to the customer</vt:lpstr>
      <vt:lpstr>Business success – analysis challenge</vt:lpstr>
      <vt:lpstr>Case study – decision-based dilemmas</vt:lpstr>
      <vt:lpstr>Exam practice – ‘Name/Give’</vt:lpstr>
      <vt:lpstr>In this lesson, we have:</vt:lpstr>
      <vt:lpstr>Creative economy detective</vt:lpstr>
      <vt:lpstr>Craft and Design</vt:lpstr>
      <vt:lpstr>Knowledge retrieval</vt:lpstr>
      <vt:lpstr>In this lesson, we will:</vt:lpstr>
      <vt:lpstr>Organisations in the creative economy</vt:lpstr>
      <vt:lpstr>Case study: Fire &amp; Form Ltd</vt:lpstr>
      <vt:lpstr>Main purposes of creative organisations</vt:lpstr>
      <vt:lpstr>Characteristics of organisations</vt:lpstr>
      <vt:lpstr>Sector skills bodies </vt:lpstr>
      <vt:lpstr>Creative bodies</vt:lpstr>
      <vt:lpstr>Micro-, small- and medium-sized enterprises</vt:lpstr>
      <vt:lpstr>Corporations</vt:lpstr>
      <vt:lpstr>Limited companies</vt:lpstr>
      <vt:lpstr>Not-for-profit organisations</vt:lpstr>
      <vt:lpstr>Charities</vt:lpstr>
      <vt:lpstr>Exam practice – ‘Explain’</vt:lpstr>
      <vt:lpstr>In this lesson, we have:</vt:lpstr>
      <vt:lpstr>Organisation detective</vt:lpstr>
      <vt:lpstr>Craft and Design</vt:lpstr>
      <vt:lpstr>Making money</vt:lpstr>
      <vt:lpstr>In this lesson, we will:</vt:lpstr>
      <vt:lpstr>Case study: Argent &amp; Co.</vt:lpstr>
      <vt:lpstr>Why monetisation models matter</vt:lpstr>
      <vt:lpstr>Commissioned model</vt:lpstr>
      <vt:lpstr>Self-generated model</vt:lpstr>
      <vt:lpstr>Subscription model</vt:lpstr>
      <vt:lpstr>Combined model</vt:lpstr>
      <vt:lpstr>Creative control </vt:lpstr>
      <vt:lpstr>Financial stability</vt:lpstr>
      <vt:lpstr>Risk</vt:lpstr>
      <vt:lpstr>Pitch preparation</vt:lpstr>
      <vt:lpstr>Exam practice – ‘Discuss’</vt:lpstr>
      <vt:lpstr>In this lesson, we have:</vt:lpstr>
      <vt:lpstr>Monetisation models and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Alison Walters</dc:creator>
  <cp:lastModifiedBy>Madeleine Eames</cp:lastModifiedBy>
  <cp:revision>365</cp:revision>
  <cp:lastPrinted>2026-10-21T15:20:34Z</cp:lastPrinted>
  <dcterms:modified xsi:type="dcterms:W3CDTF">2026-10-29T10:59:26Z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0x010100FDAC6911050A2A42B87D3265732E493C</vt:lpwstr>
  </property>
  <property fmtid="{D5CDD505-2E9C-101B-9397-08002B2CF9AE}" pid="3" name="MediaServiceImageTags">
    <vt:lpwstr/>
  </property>
</Properties>
</file>